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wmf" ContentType="image/x-wm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2.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3.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4.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5.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6.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7.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8.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45" r:id="rId2"/>
    <p:sldMasterId id="2147483769" r:id="rId3"/>
    <p:sldMasterId id="2147483793" r:id="rId4"/>
    <p:sldMasterId id="2147483842" r:id="rId5"/>
    <p:sldMasterId id="2147483855" r:id="rId6"/>
    <p:sldMasterId id="2147483867" r:id="rId7"/>
    <p:sldMasterId id="2147483879" r:id="rId8"/>
    <p:sldMasterId id="2147483927" r:id="rId9"/>
    <p:sldMasterId id="2147483963" r:id="rId10"/>
    <p:sldMasterId id="2147483975" r:id="rId11"/>
    <p:sldMasterId id="2147483987" r:id="rId12"/>
    <p:sldMasterId id="2147484000" r:id="rId13"/>
    <p:sldMasterId id="2147484012" r:id="rId14"/>
    <p:sldMasterId id="2147484025" r:id="rId15"/>
    <p:sldMasterId id="2147484037" r:id="rId16"/>
    <p:sldMasterId id="2147484049" r:id="rId17"/>
    <p:sldMasterId id="2147484061" r:id="rId18"/>
    <p:sldMasterId id="2147484073" r:id="rId19"/>
  </p:sldMasterIdLst>
  <p:notesMasterIdLst>
    <p:notesMasterId r:id="rId97"/>
  </p:notesMasterIdLst>
  <p:sldIdLst>
    <p:sldId id="257" r:id="rId20"/>
    <p:sldId id="302" r:id="rId21"/>
    <p:sldId id="258" r:id="rId22"/>
    <p:sldId id="325" r:id="rId23"/>
    <p:sldId id="347" r:id="rId24"/>
    <p:sldId id="354" r:id="rId25"/>
    <p:sldId id="355" r:id="rId26"/>
    <p:sldId id="284" r:id="rId27"/>
    <p:sldId id="288" r:id="rId28"/>
    <p:sldId id="290" r:id="rId29"/>
    <p:sldId id="291" r:id="rId30"/>
    <p:sldId id="316" r:id="rId31"/>
    <p:sldId id="346" r:id="rId32"/>
    <p:sldId id="353" r:id="rId33"/>
    <p:sldId id="337" r:id="rId34"/>
    <p:sldId id="338" r:id="rId35"/>
    <p:sldId id="340" r:id="rId36"/>
    <p:sldId id="341" r:id="rId37"/>
    <p:sldId id="306" r:id="rId38"/>
    <p:sldId id="349" r:id="rId39"/>
    <p:sldId id="350" r:id="rId40"/>
    <p:sldId id="344" r:id="rId41"/>
    <p:sldId id="345" r:id="rId42"/>
    <p:sldId id="314" r:id="rId43"/>
    <p:sldId id="308" r:id="rId44"/>
    <p:sldId id="352" r:id="rId45"/>
    <p:sldId id="326" r:id="rId46"/>
    <p:sldId id="310" r:id="rId47"/>
    <p:sldId id="311" r:id="rId48"/>
    <p:sldId id="309" r:id="rId49"/>
    <p:sldId id="313" r:id="rId50"/>
    <p:sldId id="351" r:id="rId51"/>
    <p:sldId id="315" r:id="rId52"/>
    <p:sldId id="312" r:id="rId53"/>
    <p:sldId id="356" r:id="rId54"/>
    <p:sldId id="317" r:id="rId55"/>
    <p:sldId id="357" r:id="rId56"/>
    <p:sldId id="358" r:id="rId57"/>
    <p:sldId id="359" r:id="rId58"/>
    <p:sldId id="360" r:id="rId59"/>
    <p:sldId id="361" r:id="rId60"/>
    <p:sldId id="362" r:id="rId61"/>
    <p:sldId id="363" r:id="rId62"/>
    <p:sldId id="364" r:id="rId63"/>
    <p:sldId id="365" r:id="rId64"/>
    <p:sldId id="366" r:id="rId65"/>
    <p:sldId id="367" r:id="rId66"/>
    <p:sldId id="368" r:id="rId67"/>
    <p:sldId id="369" r:id="rId68"/>
    <p:sldId id="370" r:id="rId69"/>
    <p:sldId id="371" r:id="rId70"/>
    <p:sldId id="372" r:id="rId71"/>
    <p:sldId id="373" r:id="rId72"/>
    <p:sldId id="374" r:id="rId73"/>
    <p:sldId id="375" r:id="rId74"/>
    <p:sldId id="376" r:id="rId75"/>
    <p:sldId id="377" r:id="rId76"/>
    <p:sldId id="378" r:id="rId77"/>
    <p:sldId id="379" r:id="rId78"/>
    <p:sldId id="380" r:id="rId79"/>
    <p:sldId id="381" r:id="rId80"/>
    <p:sldId id="382" r:id="rId81"/>
    <p:sldId id="383" r:id="rId82"/>
    <p:sldId id="384" r:id="rId83"/>
    <p:sldId id="385" r:id="rId84"/>
    <p:sldId id="386" r:id="rId85"/>
    <p:sldId id="387" r:id="rId86"/>
    <p:sldId id="388" r:id="rId87"/>
    <p:sldId id="389" r:id="rId88"/>
    <p:sldId id="390" r:id="rId89"/>
    <p:sldId id="391" r:id="rId90"/>
    <p:sldId id="392" r:id="rId91"/>
    <p:sldId id="393" r:id="rId92"/>
    <p:sldId id="332" r:id="rId93"/>
    <p:sldId id="394" r:id="rId94"/>
    <p:sldId id="395" r:id="rId95"/>
    <p:sldId id="396" r:id="rId9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4"/>
    <p:restoredTop sz="94707"/>
  </p:normalViewPr>
  <p:slideViewPr>
    <p:cSldViewPr>
      <p:cViewPr varScale="1">
        <p:scale>
          <a:sx n="85" d="100"/>
          <a:sy n="85" d="100"/>
        </p:scale>
        <p:origin x="912" y="16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30" Type="http://schemas.openxmlformats.org/officeDocument/2006/relationships/slide" Target="slides/slide11.xml"/><Relationship Id="rId31" Type="http://schemas.openxmlformats.org/officeDocument/2006/relationships/slide" Target="slides/slide12.xml"/><Relationship Id="rId32" Type="http://schemas.openxmlformats.org/officeDocument/2006/relationships/slide" Target="slides/slide13.xml"/><Relationship Id="rId33" Type="http://schemas.openxmlformats.org/officeDocument/2006/relationships/slide" Target="slides/slide14.xml"/><Relationship Id="rId34" Type="http://schemas.openxmlformats.org/officeDocument/2006/relationships/slide" Target="slides/slide15.xml"/><Relationship Id="rId35" Type="http://schemas.openxmlformats.org/officeDocument/2006/relationships/slide" Target="slides/slide16.xml"/><Relationship Id="rId36" Type="http://schemas.openxmlformats.org/officeDocument/2006/relationships/slide" Target="slides/slide17.xml"/><Relationship Id="rId37" Type="http://schemas.openxmlformats.org/officeDocument/2006/relationships/slide" Target="slides/slide18.xml"/><Relationship Id="rId38" Type="http://schemas.openxmlformats.org/officeDocument/2006/relationships/slide" Target="slides/slide19.xml"/><Relationship Id="rId39" Type="http://schemas.openxmlformats.org/officeDocument/2006/relationships/slide" Target="slides/slide20.xml"/><Relationship Id="rId50" Type="http://schemas.openxmlformats.org/officeDocument/2006/relationships/slide" Target="slides/slide31.xml"/><Relationship Id="rId51" Type="http://schemas.openxmlformats.org/officeDocument/2006/relationships/slide" Target="slides/slide32.xml"/><Relationship Id="rId52" Type="http://schemas.openxmlformats.org/officeDocument/2006/relationships/slide" Target="slides/slide33.xml"/><Relationship Id="rId53" Type="http://schemas.openxmlformats.org/officeDocument/2006/relationships/slide" Target="slides/slide34.xml"/><Relationship Id="rId54" Type="http://schemas.openxmlformats.org/officeDocument/2006/relationships/slide" Target="slides/slide35.xml"/><Relationship Id="rId55" Type="http://schemas.openxmlformats.org/officeDocument/2006/relationships/slide" Target="slides/slide36.xml"/><Relationship Id="rId56" Type="http://schemas.openxmlformats.org/officeDocument/2006/relationships/slide" Target="slides/slide37.xml"/><Relationship Id="rId57" Type="http://schemas.openxmlformats.org/officeDocument/2006/relationships/slide" Target="slides/slide38.xml"/><Relationship Id="rId58" Type="http://schemas.openxmlformats.org/officeDocument/2006/relationships/slide" Target="slides/slide39.xml"/><Relationship Id="rId59" Type="http://schemas.openxmlformats.org/officeDocument/2006/relationships/slide" Target="slides/slide40.xml"/><Relationship Id="rId70" Type="http://schemas.openxmlformats.org/officeDocument/2006/relationships/slide" Target="slides/slide51.xml"/><Relationship Id="rId71" Type="http://schemas.openxmlformats.org/officeDocument/2006/relationships/slide" Target="slides/slide52.xml"/><Relationship Id="rId72" Type="http://schemas.openxmlformats.org/officeDocument/2006/relationships/slide" Target="slides/slide53.xml"/><Relationship Id="rId73" Type="http://schemas.openxmlformats.org/officeDocument/2006/relationships/slide" Target="slides/slide54.xml"/><Relationship Id="rId74" Type="http://schemas.openxmlformats.org/officeDocument/2006/relationships/slide" Target="slides/slide55.xml"/><Relationship Id="rId75" Type="http://schemas.openxmlformats.org/officeDocument/2006/relationships/slide" Target="slides/slide56.xml"/><Relationship Id="rId76" Type="http://schemas.openxmlformats.org/officeDocument/2006/relationships/slide" Target="slides/slide57.xml"/><Relationship Id="rId77" Type="http://schemas.openxmlformats.org/officeDocument/2006/relationships/slide" Target="slides/slide58.xml"/><Relationship Id="rId78" Type="http://schemas.openxmlformats.org/officeDocument/2006/relationships/slide" Target="slides/slide59.xml"/><Relationship Id="rId79" Type="http://schemas.openxmlformats.org/officeDocument/2006/relationships/slide" Target="slides/slide60.xml"/><Relationship Id="rId90" Type="http://schemas.openxmlformats.org/officeDocument/2006/relationships/slide" Target="slides/slide71.xml"/><Relationship Id="rId91" Type="http://schemas.openxmlformats.org/officeDocument/2006/relationships/slide" Target="slides/slide72.xml"/><Relationship Id="rId92" Type="http://schemas.openxmlformats.org/officeDocument/2006/relationships/slide" Target="slides/slide73.xml"/><Relationship Id="rId93" Type="http://schemas.openxmlformats.org/officeDocument/2006/relationships/slide" Target="slides/slide74.xml"/><Relationship Id="rId94" Type="http://schemas.openxmlformats.org/officeDocument/2006/relationships/slide" Target="slides/slide75.xml"/><Relationship Id="rId95" Type="http://schemas.openxmlformats.org/officeDocument/2006/relationships/slide" Target="slides/slide76.xml"/><Relationship Id="rId96" Type="http://schemas.openxmlformats.org/officeDocument/2006/relationships/slide" Target="slides/slide77.xml"/><Relationship Id="rId97" Type="http://schemas.openxmlformats.org/officeDocument/2006/relationships/notesMaster" Target="notesMasters/notesMaster1.xml"/><Relationship Id="rId98" Type="http://schemas.openxmlformats.org/officeDocument/2006/relationships/presProps" Target="presProps.xml"/><Relationship Id="rId99" Type="http://schemas.openxmlformats.org/officeDocument/2006/relationships/viewProps" Target="viewProps.xml"/><Relationship Id="rId20" Type="http://schemas.openxmlformats.org/officeDocument/2006/relationships/slide" Target="slides/slide1.xml"/><Relationship Id="rId21" Type="http://schemas.openxmlformats.org/officeDocument/2006/relationships/slide" Target="slides/slide2.xml"/><Relationship Id="rId22" Type="http://schemas.openxmlformats.org/officeDocument/2006/relationships/slide" Target="slides/slide3.xml"/><Relationship Id="rId23" Type="http://schemas.openxmlformats.org/officeDocument/2006/relationships/slide" Target="slides/slide4.xml"/><Relationship Id="rId24" Type="http://schemas.openxmlformats.org/officeDocument/2006/relationships/slide" Target="slides/slide5.xml"/><Relationship Id="rId25" Type="http://schemas.openxmlformats.org/officeDocument/2006/relationships/slide" Target="slides/slide6.xml"/><Relationship Id="rId26" Type="http://schemas.openxmlformats.org/officeDocument/2006/relationships/slide" Target="slides/slide7.xml"/><Relationship Id="rId27" Type="http://schemas.openxmlformats.org/officeDocument/2006/relationships/slide" Target="slides/slide8.xml"/><Relationship Id="rId28" Type="http://schemas.openxmlformats.org/officeDocument/2006/relationships/slide" Target="slides/slide9.xml"/><Relationship Id="rId29" Type="http://schemas.openxmlformats.org/officeDocument/2006/relationships/slide" Target="slides/slide10.xml"/><Relationship Id="rId40" Type="http://schemas.openxmlformats.org/officeDocument/2006/relationships/slide" Target="slides/slide21.xml"/><Relationship Id="rId41" Type="http://schemas.openxmlformats.org/officeDocument/2006/relationships/slide" Target="slides/slide22.xml"/><Relationship Id="rId42" Type="http://schemas.openxmlformats.org/officeDocument/2006/relationships/slide" Target="slides/slide23.xml"/><Relationship Id="rId43" Type="http://schemas.openxmlformats.org/officeDocument/2006/relationships/slide" Target="slides/slide24.xml"/><Relationship Id="rId44" Type="http://schemas.openxmlformats.org/officeDocument/2006/relationships/slide" Target="slides/slide25.xml"/><Relationship Id="rId45" Type="http://schemas.openxmlformats.org/officeDocument/2006/relationships/slide" Target="slides/slide26.xml"/><Relationship Id="rId46" Type="http://schemas.openxmlformats.org/officeDocument/2006/relationships/slide" Target="slides/slide27.xml"/><Relationship Id="rId47" Type="http://schemas.openxmlformats.org/officeDocument/2006/relationships/slide" Target="slides/slide28.xml"/><Relationship Id="rId48" Type="http://schemas.openxmlformats.org/officeDocument/2006/relationships/slide" Target="slides/slide29.xml"/><Relationship Id="rId49" Type="http://schemas.openxmlformats.org/officeDocument/2006/relationships/slide" Target="slides/slide30.xml"/><Relationship Id="rId60" Type="http://schemas.openxmlformats.org/officeDocument/2006/relationships/slide" Target="slides/slide41.xml"/><Relationship Id="rId61" Type="http://schemas.openxmlformats.org/officeDocument/2006/relationships/slide" Target="slides/slide42.xml"/><Relationship Id="rId62" Type="http://schemas.openxmlformats.org/officeDocument/2006/relationships/slide" Target="slides/slide43.xml"/><Relationship Id="rId63" Type="http://schemas.openxmlformats.org/officeDocument/2006/relationships/slide" Target="slides/slide44.xml"/><Relationship Id="rId64" Type="http://schemas.openxmlformats.org/officeDocument/2006/relationships/slide" Target="slides/slide45.xml"/><Relationship Id="rId65" Type="http://schemas.openxmlformats.org/officeDocument/2006/relationships/slide" Target="slides/slide46.xml"/><Relationship Id="rId66" Type="http://schemas.openxmlformats.org/officeDocument/2006/relationships/slide" Target="slides/slide47.xml"/><Relationship Id="rId67" Type="http://schemas.openxmlformats.org/officeDocument/2006/relationships/slide" Target="slides/slide48.xml"/><Relationship Id="rId68" Type="http://schemas.openxmlformats.org/officeDocument/2006/relationships/slide" Target="slides/slide49.xml"/><Relationship Id="rId69" Type="http://schemas.openxmlformats.org/officeDocument/2006/relationships/slide" Target="slides/slide50.xml"/><Relationship Id="rId100" Type="http://schemas.openxmlformats.org/officeDocument/2006/relationships/theme" Target="theme/theme1.xml"/><Relationship Id="rId80" Type="http://schemas.openxmlformats.org/officeDocument/2006/relationships/slide" Target="slides/slide61.xml"/><Relationship Id="rId81" Type="http://schemas.openxmlformats.org/officeDocument/2006/relationships/slide" Target="slides/slide62.xml"/><Relationship Id="rId82" Type="http://schemas.openxmlformats.org/officeDocument/2006/relationships/slide" Target="slides/slide63.xml"/><Relationship Id="rId83" Type="http://schemas.openxmlformats.org/officeDocument/2006/relationships/slide" Target="slides/slide64.xml"/><Relationship Id="rId84" Type="http://schemas.openxmlformats.org/officeDocument/2006/relationships/slide" Target="slides/slide65.xml"/><Relationship Id="rId85" Type="http://schemas.openxmlformats.org/officeDocument/2006/relationships/slide" Target="slides/slide66.xml"/><Relationship Id="rId86" Type="http://schemas.openxmlformats.org/officeDocument/2006/relationships/slide" Target="slides/slide67.xml"/><Relationship Id="rId87" Type="http://schemas.openxmlformats.org/officeDocument/2006/relationships/slide" Target="slides/slide68.xml"/><Relationship Id="rId88" Type="http://schemas.openxmlformats.org/officeDocument/2006/relationships/slide" Target="slides/slide69.xml"/><Relationship Id="rId89" Type="http://schemas.openxmlformats.org/officeDocument/2006/relationships/slide" Target="slides/slide7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29C7C55-C4F7-47AB-8824-BDE88FBA5CAB}" type="datetimeFigureOut">
              <a:rPr lang="en-GB" smtClean="0"/>
              <a:t>15/06/2017</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2BF2B7C-A4F3-4415-A00B-9008F874F423}" type="slidenum">
              <a:rPr lang="en-GB" smtClean="0"/>
              <a:t>‹#›</a:t>
            </a:fld>
            <a:endParaRPr lang="en-GB"/>
          </a:p>
        </p:txBody>
      </p:sp>
    </p:spTree>
    <p:extLst>
      <p:ext uri="{BB962C8B-B14F-4D97-AF65-F5344CB8AC3E}">
        <p14:creationId xmlns:p14="http://schemas.microsoft.com/office/powerpoint/2010/main" val="4703247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C1FC409-F9CD-4B9E-8F77-2C131184BB0C}"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638047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3E7B2F-5449-6246-A546-F655045F963C}" type="slidenum">
              <a:rPr lang="en-GB" altLang="x-none">
                <a:solidFill>
                  <a:prstClr val="black"/>
                </a:solidFill>
              </a:rPr>
              <a:pPr/>
              <a:t>18</a:t>
            </a:fld>
            <a:endParaRPr lang="en-GB" altLang="x-none">
              <a:solidFill>
                <a:prstClr val="black"/>
              </a:solidFill>
            </a:endParaRPr>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p:txBody>
          <a:bodyPr/>
          <a:lstStyle/>
          <a:p>
            <a:endParaRPr lang="x-none" altLang="x-none"/>
          </a:p>
        </p:txBody>
      </p:sp>
    </p:spTree>
    <p:extLst>
      <p:ext uri="{BB962C8B-B14F-4D97-AF65-F5344CB8AC3E}">
        <p14:creationId xmlns:p14="http://schemas.microsoft.com/office/powerpoint/2010/main" val="20833197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87B096E1-C0F9-4E05-AF9E-7AC302574B4E}" type="slidenum">
              <a:rPr lang="en-GB" altLang="en-US">
                <a:solidFill>
                  <a:prstClr val="black"/>
                </a:solidFill>
              </a:rPr>
              <a:pPr eaLnBrk="1" hangingPunct="1"/>
              <a:t>25</a:t>
            </a:fld>
            <a:endParaRPr lang="en-GB" altLang="en-US">
              <a:solidFill>
                <a:prstClr val="black"/>
              </a:solidFill>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p:spPr>
        <p:txBody>
          <a:bodyPr/>
          <a:lstStyle/>
          <a:p>
            <a:pPr eaLnBrk="1" hangingPunct="1"/>
            <a:r>
              <a:rPr lang="en-GB" altLang="en-US" smtClean="0"/>
              <a:t>http://mlyon01.wordpress.com/2007/04/08/homes-not-jails-occupies-house-left-vacant-by-real-estate-speculation/Homes not Jails 2007 San Francisco occupation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0DCF051D-A764-014F-9636-632B9416E944}" type="slidenum">
              <a:rPr lang="en-GB" altLang="x-none"/>
              <a:pPr eaLnBrk="1" hangingPunct="1"/>
              <a:t>26</a:t>
            </a:fld>
            <a:endParaRPr lang="en-GB" altLang="x-none"/>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endParaRPr lang="en-US" altLang="x-none"/>
          </a:p>
        </p:txBody>
      </p:sp>
    </p:spTree>
    <p:extLst>
      <p:ext uri="{BB962C8B-B14F-4D97-AF65-F5344CB8AC3E}">
        <p14:creationId xmlns:p14="http://schemas.microsoft.com/office/powerpoint/2010/main" val="19881111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1A881237-F5AD-4154-8B46-430637BEE3DD}" type="slidenum">
              <a:rPr lang="en-GB" altLang="en-US">
                <a:solidFill>
                  <a:prstClr val="black"/>
                </a:solidFill>
              </a:rPr>
              <a:pPr eaLnBrk="1" hangingPunct="1"/>
              <a:t>28</a:t>
            </a:fld>
            <a:endParaRPr lang="en-GB" altLang="en-US">
              <a:solidFill>
                <a:prstClr val="black"/>
              </a:solidFill>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867864B2-86A8-402D-9C0F-8D9F1F72740B}" type="slidenum">
              <a:rPr lang="en-GB" altLang="en-US">
                <a:solidFill>
                  <a:prstClr val="black"/>
                </a:solidFill>
              </a:rPr>
              <a:pPr eaLnBrk="1" hangingPunct="1"/>
              <a:t>29</a:t>
            </a:fld>
            <a:endParaRPr lang="en-GB" altLang="en-US">
              <a:solidFill>
                <a:prstClr val="black"/>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0E9B8574-C5E3-48A0-9AB3-4C957C92B925}" type="slidenum">
              <a:rPr lang="en-GB" altLang="en-US">
                <a:solidFill>
                  <a:prstClr val="black"/>
                </a:solidFill>
              </a:rPr>
              <a:pPr eaLnBrk="1" hangingPunct="1"/>
              <a:t>30</a:t>
            </a:fld>
            <a:endParaRPr lang="en-GB" altLang="en-US">
              <a:solidFill>
                <a:prstClr val="black"/>
              </a:solidFill>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p:spPr>
        <p:txBody>
          <a:bodyPr/>
          <a:lstStyle/>
          <a:p>
            <a:pPr eaLnBrk="1" hangingPunct="1"/>
            <a:r>
              <a:rPr lang="en-GB" altLang="en-US" smtClean="0"/>
              <a:t>FIGURE 2 A billboard erected by Wade’s reelection campaign proclaims, “Let’s continue to build</a:t>
            </a:r>
          </a:p>
          <a:p>
            <a:pPr eaLnBrk="1" hangingPunct="1"/>
            <a:r>
              <a:rPr lang="en-GB" altLang="en-US" smtClean="0"/>
              <a:t>Senegal together.” (Melly, 2010, p. 42)</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B3C3A6-A8A8-4886-93DD-3B2C6BA28153}" type="slidenum">
              <a:rPr lang="en-GB">
                <a:solidFill>
                  <a:prstClr val="black"/>
                </a:solidFill>
              </a:rPr>
              <a:pPr/>
              <a:t>33</a:t>
            </a:fld>
            <a:endParaRPr lang="en-GB">
              <a:solidFill>
                <a:prstClr val="black"/>
              </a:solidFill>
            </a:endParaRPr>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4587404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5C55E9B7-1A81-4E5D-8F80-275050AFE24C}" type="slidenum">
              <a:rPr lang="en-GB" altLang="en-US">
                <a:solidFill>
                  <a:prstClr val="black"/>
                </a:solidFill>
              </a:rPr>
              <a:pPr eaLnBrk="1" hangingPunct="1"/>
              <a:t>34</a:t>
            </a:fld>
            <a:endParaRPr lang="en-GB" altLang="en-US">
              <a:solidFill>
                <a:prstClr val="black"/>
              </a:solidFill>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Park Royal, “a strategically </a:t>
            </a:r>
            <a:r>
              <a:rPr lang="en-US" dirty="0" err="1" smtClean="0"/>
              <a:t>recognised</a:t>
            </a:r>
            <a:r>
              <a:rPr lang="en-US" dirty="0" smtClean="0"/>
              <a:t> west </a:t>
            </a:r>
            <a:r>
              <a:rPr lang="en-US" dirty="0" err="1" smtClean="0"/>
              <a:t>london</a:t>
            </a:r>
            <a:r>
              <a:rPr lang="en-US" dirty="0" smtClean="0"/>
              <a:t> development opportunity” Otherwise concentrated in East and Centre(Sept 1992. Strategic</a:t>
            </a:r>
            <a:r>
              <a:rPr lang="en-US" baseline="0" dirty="0" smtClean="0"/>
              <a:t> advice for London, </a:t>
            </a:r>
            <a:r>
              <a:rPr lang="en-US" dirty="0" smtClean="0"/>
              <a:t>Discussion Document) – post world city analyses; post Unitary development Plans review – a consistent view across the city.</a:t>
            </a:r>
            <a:endParaRPr lang="en-US" dirty="0"/>
          </a:p>
        </p:txBody>
      </p:sp>
      <p:sp>
        <p:nvSpPr>
          <p:cNvPr id="4" name="Slide Number Placeholder 3"/>
          <p:cNvSpPr>
            <a:spLocks noGrp="1"/>
          </p:cNvSpPr>
          <p:nvPr>
            <p:ph type="sldNum" sz="quarter" idx="10"/>
          </p:nvPr>
        </p:nvSpPr>
        <p:spPr/>
        <p:txBody>
          <a:bodyPr/>
          <a:lstStyle/>
          <a:p>
            <a:fld id="{3BD55FA2-1F16-40FA-B558-341D2EF1ED43}" type="slidenum">
              <a:rPr lang="en-GB" smtClean="0">
                <a:solidFill>
                  <a:prstClr val="black"/>
                </a:solidFill>
              </a:rPr>
              <a:pPr/>
              <a:t>45</a:t>
            </a:fld>
            <a:endParaRPr lang="en-GB">
              <a:solidFill>
                <a:prstClr val="black"/>
              </a:solidFill>
            </a:endParaRPr>
          </a:p>
        </p:txBody>
      </p:sp>
    </p:spTree>
    <p:extLst>
      <p:ext uri="{BB962C8B-B14F-4D97-AF65-F5344CB8AC3E}">
        <p14:creationId xmlns:p14="http://schemas.microsoft.com/office/powerpoint/2010/main" val="7910820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Towards</a:t>
            </a:r>
            <a:r>
              <a:rPr lang="en-US" baseline="0" dirty="0" smtClean="0"/>
              <a:t> a London Plan 2001:</a:t>
            </a:r>
          </a:p>
          <a:p>
            <a:r>
              <a:rPr lang="en-US" dirty="0" smtClean="0"/>
              <a:t>Figure A demonstrates some of the interactions between transport, development and regeneration opportunities. Many of the proposed or agreed major public transport improvements, which will be carried out within the life of the London Plan, are shown. Four regional corridors, including the Thames Gateway, are also indicated, which are expected to be a focus for change. The broad characteristics of these corridors are identified. Some potential opportunity areas are also shown, most of which are brownfield sites. Of these, Stratford is seen as particularly significant. A number of town </a:t>
            </a:r>
            <a:r>
              <a:rPr lang="en-US" dirty="0" err="1" smtClean="0"/>
              <a:t>centres</a:t>
            </a:r>
            <a:r>
              <a:rPr lang="en-US" dirty="0" smtClean="0"/>
              <a:t> are illustrated, some of which coincide with proposed major transport improvements. (p. 11)</a:t>
            </a:r>
            <a:endParaRPr lang="en-US" dirty="0"/>
          </a:p>
        </p:txBody>
      </p:sp>
      <p:sp>
        <p:nvSpPr>
          <p:cNvPr id="4" name="Slide Number Placeholder 3"/>
          <p:cNvSpPr>
            <a:spLocks noGrp="1"/>
          </p:cNvSpPr>
          <p:nvPr>
            <p:ph type="sldNum" sz="quarter" idx="10"/>
          </p:nvPr>
        </p:nvSpPr>
        <p:spPr/>
        <p:txBody>
          <a:bodyPr/>
          <a:lstStyle/>
          <a:p>
            <a:fld id="{3BD55FA2-1F16-40FA-B558-341D2EF1ED43}" type="slidenum">
              <a:rPr lang="en-GB" smtClean="0">
                <a:solidFill>
                  <a:prstClr val="black"/>
                </a:solidFill>
              </a:rPr>
              <a:pPr/>
              <a:t>46</a:t>
            </a:fld>
            <a:endParaRPr lang="en-GB">
              <a:solidFill>
                <a:prstClr val="black"/>
              </a:solidFill>
            </a:endParaRPr>
          </a:p>
        </p:txBody>
      </p:sp>
    </p:spTree>
    <p:extLst>
      <p:ext uri="{BB962C8B-B14F-4D97-AF65-F5344CB8AC3E}">
        <p14:creationId xmlns:p14="http://schemas.microsoft.com/office/powerpoint/2010/main" val="17903271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World Urbanisation Prospects 2011 Highlights</a:t>
            </a:r>
            <a:endParaRPr lang="en-GB" dirty="0"/>
          </a:p>
        </p:txBody>
      </p:sp>
      <p:sp>
        <p:nvSpPr>
          <p:cNvPr id="4" name="Slide Number Placeholder 3"/>
          <p:cNvSpPr>
            <a:spLocks noGrp="1"/>
          </p:cNvSpPr>
          <p:nvPr>
            <p:ph type="sldNum" sz="quarter" idx="10"/>
          </p:nvPr>
        </p:nvSpPr>
        <p:spPr/>
        <p:txBody>
          <a:bodyPr/>
          <a:lstStyle/>
          <a:p>
            <a:fld id="{1C1FC409-F9CD-4B9E-8F77-2C131184BB0C}" type="slidenum">
              <a:rPr lang="en-GB" smtClean="0">
                <a:solidFill>
                  <a:prstClr val="black"/>
                </a:solidFill>
              </a:rPr>
              <a:pPr/>
              <a:t>3</a:t>
            </a:fld>
            <a:endParaRPr lang="en-GB">
              <a:solidFill>
                <a:prstClr val="black"/>
              </a:solidFill>
            </a:endParaRPr>
          </a:p>
        </p:txBody>
      </p:sp>
    </p:spTree>
    <p:extLst>
      <p:ext uri="{BB962C8B-B14F-4D97-AF65-F5344CB8AC3E}">
        <p14:creationId xmlns:p14="http://schemas.microsoft.com/office/powerpoint/2010/main" val="32671385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2004</a:t>
            </a:r>
            <a:r>
              <a:rPr lang="en-US" baseline="0" dirty="0" smtClean="0"/>
              <a:t> London Plan, p. 40</a:t>
            </a:r>
            <a:endParaRPr lang="en-US" dirty="0"/>
          </a:p>
        </p:txBody>
      </p:sp>
      <p:sp>
        <p:nvSpPr>
          <p:cNvPr id="4" name="Slide Number Placeholder 3"/>
          <p:cNvSpPr>
            <a:spLocks noGrp="1"/>
          </p:cNvSpPr>
          <p:nvPr>
            <p:ph type="sldNum" sz="quarter" idx="10"/>
          </p:nvPr>
        </p:nvSpPr>
        <p:spPr/>
        <p:txBody>
          <a:bodyPr/>
          <a:lstStyle/>
          <a:p>
            <a:fld id="{3BD55FA2-1F16-40FA-B558-341D2EF1ED43}" type="slidenum">
              <a:rPr lang="en-GB" smtClean="0">
                <a:solidFill>
                  <a:prstClr val="black"/>
                </a:solidFill>
              </a:rPr>
              <a:pPr/>
              <a:t>47</a:t>
            </a:fld>
            <a:endParaRPr lang="en-GB">
              <a:solidFill>
                <a:prstClr val="black"/>
              </a:solidFill>
            </a:endParaRPr>
          </a:p>
        </p:txBody>
      </p:sp>
    </p:spTree>
    <p:extLst>
      <p:ext uri="{BB962C8B-B14F-4D97-AF65-F5344CB8AC3E}">
        <p14:creationId xmlns:p14="http://schemas.microsoft.com/office/powerpoint/2010/main" val="14548609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Homes for all Londoners (2016)</a:t>
            </a:r>
          </a:p>
          <a:p>
            <a:r>
              <a:rPr lang="en-US" sz="1200" kern="1200" dirty="0" smtClean="0">
                <a:solidFill>
                  <a:schemeClr val="tx1"/>
                </a:solidFill>
                <a:effectLst/>
                <a:latin typeface="+mn-lt"/>
                <a:ea typeface="+mn-ea"/>
                <a:cs typeface="+mn-cs"/>
              </a:rPr>
              <a:t>3.55 Opportunity Areas are key sources of housing supply in London. They are, by</a:t>
            </a:r>
          </a:p>
          <a:p>
            <a:r>
              <a:rPr lang="en-US" sz="1200" kern="1200" dirty="0" smtClean="0">
                <a:solidFill>
                  <a:schemeClr val="tx1"/>
                </a:solidFill>
                <a:effectLst/>
                <a:latin typeface="+mn-lt"/>
                <a:ea typeface="+mn-ea"/>
                <a:cs typeface="+mn-cs"/>
              </a:rPr>
              <a:t>their nature, complex to bring forward and often require significant investment in</a:t>
            </a:r>
          </a:p>
          <a:p>
            <a:r>
              <a:rPr lang="en-US" sz="1200" kern="1200" dirty="0" smtClean="0">
                <a:solidFill>
                  <a:schemeClr val="tx1"/>
                </a:solidFill>
                <a:effectLst/>
                <a:latin typeface="+mn-lt"/>
                <a:ea typeface="+mn-ea"/>
                <a:cs typeface="+mn-cs"/>
              </a:rPr>
              <a:t>infrastructure. They are also of a scale that can create fundamentally new places</a:t>
            </a:r>
          </a:p>
          <a:p>
            <a:r>
              <a:rPr lang="en-US" sz="1200" kern="1200" dirty="0" smtClean="0">
                <a:solidFill>
                  <a:schemeClr val="tx1"/>
                </a:solidFill>
                <a:effectLst/>
                <a:latin typeface="+mn-lt"/>
                <a:ea typeface="+mn-ea"/>
                <a:cs typeface="+mn-cs"/>
              </a:rPr>
              <a:t>and communities. Significant research and an in-depth understanding of the area,</a:t>
            </a:r>
          </a:p>
          <a:p>
            <a:r>
              <a:rPr lang="en-US" sz="1200" kern="1200" dirty="0" smtClean="0">
                <a:solidFill>
                  <a:schemeClr val="tx1"/>
                </a:solidFill>
                <a:effectLst/>
                <a:latin typeface="+mn-lt"/>
                <a:ea typeface="+mn-ea"/>
                <a:cs typeface="+mn-cs"/>
              </a:rPr>
              <a:t>its strengths and weaknesses, and how to deliver a successful place underpin the</a:t>
            </a:r>
          </a:p>
          <a:p>
            <a:r>
              <a:rPr lang="en-US" sz="1200" kern="1200" dirty="0" smtClean="0">
                <a:solidFill>
                  <a:schemeClr val="tx1"/>
                </a:solidFill>
                <a:effectLst/>
                <a:latin typeface="+mn-lt"/>
                <a:ea typeface="+mn-ea"/>
                <a:cs typeface="+mn-cs"/>
              </a:rPr>
              <a:t>development of an Opportunity Area Framework.</a:t>
            </a:r>
          </a:p>
          <a:p>
            <a:r>
              <a:rPr lang="en-US" sz="1200" kern="1200" dirty="0" smtClean="0">
                <a:solidFill>
                  <a:schemeClr val="tx1"/>
                </a:solidFill>
                <a:effectLst/>
                <a:latin typeface="+mn-lt"/>
                <a:ea typeface="+mn-ea"/>
                <a:cs typeface="+mn-cs"/>
              </a:rPr>
              <a:t>3.56 In these circumstances LPAs are encouraged to consider a more bespoke</a:t>
            </a:r>
          </a:p>
          <a:p>
            <a:r>
              <a:rPr lang="en-US" sz="1200" kern="1200" dirty="0" smtClean="0">
                <a:solidFill>
                  <a:schemeClr val="tx1"/>
                </a:solidFill>
                <a:effectLst/>
                <a:latin typeface="+mn-lt"/>
                <a:ea typeface="+mn-ea"/>
                <a:cs typeface="+mn-cs"/>
              </a:rPr>
              <a:t>approach to affordable housing taking account the nature of the specific sites. In</a:t>
            </a:r>
          </a:p>
          <a:p>
            <a:r>
              <a:rPr lang="en-US" sz="1200" kern="1200" dirty="0" smtClean="0">
                <a:solidFill>
                  <a:schemeClr val="tx1"/>
                </a:solidFill>
                <a:effectLst/>
                <a:latin typeface="+mn-lt"/>
                <a:ea typeface="+mn-ea"/>
                <a:cs typeface="+mn-cs"/>
              </a:rPr>
              <a:t>particular, LPAs may want to consider applying a fixed percentage affordable housing</a:t>
            </a:r>
          </a:p>
          <a:p>
            <a:r>
              <a:rPr lang="en-US" sz="1200" kern="1200" dirty="0" smtClean="0">
                <a:solidFill>
                  <a:schemeClr val="tx1"/>
                </a:solidFill>
                <a:effectLst/>
                <a:latin typeface="+mn-lt"/>
                <a:ea typeface="+mn-ea"/>
                <a:cs typeface="+mn-cs"/>
              </a:rPr>
              <a:t>target for Opportunity Areas and Housing Zones, and consider what affordable</a:t>
            </a:r>
          </a:p>
          <a:p>
            <a:r>
              <a:rPr lang="en-US" sz="1200" kern="1200" dirty="0" smtClean="0">
                <a:solidFill>
                  <a:schemeClr val="tx1"/>
                </a:solidFill>
                <a:effectLst/>
                <a:latin typeface="+mn-lt"/>
                <a:ea typeface="+mn-ea"/>
                <a:cs typeface="+mn-cs"/>
              </a:rPr>
              <a:t>housing products may be most suitable.</a:t>
            </a:r>
          </a:p>
          <a:p>
            <a:r>
              <a:rPr lang="en-US" sz="1200" kern="1200" dirty="0" smtClean="0">
                <a:solidFill>
                  <a:schemeClr val="tx1"/>
                </a:solidFill>
                <a:effectLst/>
                <a:latin typeface="+mn-lt"/>
                <a:ea typeface="+mn-ea"/>
                <a:cs typeface="+mn-cs"/>
              </a:rPr>
              <a:t>3.57 This approach could help provide certainty to developers and land owners</a:t>
            </a:r>
          </a:p>
          <a:p>
            <a:r>
              <a:rPr lang="en-US" sz="1200" kern="1200" dirty="0" smtClean="0">
                <a:solidFill>
                  <a:schemeClr val="tx1"/>
                </a:solidFill>
                <a:effectLst/>
                <a:latin typeface="+mn-lt"/>
                <a:ea typeface="+mn-ea"/>
                <a:cs typeface="+mn-cs"/>
              </a:rPr>
              <a:t>about the affordable housing requirements and help prevent land price rises</a:t>
            </a:r>
          </a:p>
          <a:p>
            <a:r>
              <a:rPr lang="en-US" sz="1200" kern="1200" dirty="0" smtClean="0">
                <a:solidFill>
                  <a:schemeClr val="tx1"/>
                </a:solidFill>
                <a:effectLst/>
                <a:latin typeface="+mn-lt"/>
                <a:ea typeface="+mn-ea"/>
                <a:cs typeface="+mn-cs"/>
              </a:rPr>
              <a:t>based on hope value. The percentage and mix of tenures should be based on an</a:t>
            </a:r>
          </a:p>
          <a:p>
            <a:r>
              <a:rPr lang="en-US" sz="1200" kern="1200" dirty="0" smtClean="0">
                <a:solidFill>
                  <a:schemeClr val="tx1"/>
                </a:solidFill>
                <a:effectLst/>
                <a:latin typeface="+mn-lt"/>
                <a:ea typeface="+mn-ea"/>
                <a:cs typeface="+mn-cs"/>
              </a:rPr>
              <a:t>understanding of the maximum reasonable amount of affordable housing based</a:t>
            </a:r>
          </a:p>
          <a:p>
            <a:r>
              <a:rPr lang="en-US" sz="1200" kern="1200" dirty="0" smtClean="0">
                <a:solidFill>
                  <a:schemeClr val="tx1"/>
                </a:solidFill>
                <a:effectLst/>
                <a:latin typeface="+mn-lt"/>
                <a:ea typeface="+mn-ea"/>
                <a:cs typeface="+mn-cs"/>
              </a:rPr>
              <a:t>on the specifics of that area (including social infrastructure, utilities and transport</a:t>
            </a:r>
          </a:p>
          <a:p>
            <a:r>
              <a:rPr lang="en-US" sz="1200" kern="1200" dirty="0" smtClean="0">
                <a:solidFill>
                  <a:schemeClr val="tx1"/>
                </a:solidFill>
                <a:effectLst/>
                <a:latin typeface="+mn-lt"/>
                <a:ea typeface="+mn-ea"/>
                <a:cs typeface="+mn-cs"/>
              </a:rPr>
              <a:t>requirements). (p. 37)</a:t>
            </a:r>
          </a:p>
          <a:p>
            <a:endParaRPr lang="en-US" dirty="0"/>
          </a:p>
        </p:txBody>
      </p:sp>
      <p:sp>
        <p:nvSpPr>
          <p:cNvPr id="4" name="Slide Number Placeholder 3"/>
          <p:cNvSpPr>
            <a:spLocks noGrp="1"/>
          </p:cNvSpPr>
          <p:nvPr>
            <p:ph type="sldNum" sz="quarter" idx="10"/>
          </p:nvPr>
        </p:nvSpPr>
        <p:spPr/>
        <p:txBody>
          <a:bodyPr/>
          <a:lstStyle/>
          <a:p>
            <a:fld id="{3BD55FA2-1F16-40FA-B558-341D2EF1ED43}" type="slidenum">
              <a:rPr lang="en-GB" smtClean="0">
                <a:solidFill>
                  <a:prstClr val="black"/>
                </a:solidFill>
              </a:rPr>
              <a:pPr/>
              <a:t>48</a:t>
            </a:fld>
            <a:endParaRPr lang="en-GB">
              <a:solidFill>
                <a:prstClr val="black"/>
              </a:solidFill>
            </a:endParaRPr>
          </a:p>
        </p:txBody>
      </p:sp>
    </p:spTree>
    <p:extLst>
      <p:ext uri="{BB962C8B-B14F-4D97-AF65-F5344CB8AC3E}">
        <p14:creationId xmlns:p14="http://schemas.microsoft.com/office/powerpoint/2010/main" val="11786234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Habitable rooms per hectare – OO achieving central London densities and heights 26-42 stories. </a:t>
            </a:r>
            <a:endParaRPr lang="en-US" dirty="0"/>
          </a:p>
        </p:txBody>
      </p:sp>
      <p:sp>
        <p:nvSpPr>
          <p:cNvPr id="4" name="Slide Number Placeholder 3"/>
          <p:cNvSpPr>
            <a:spLocks noGrp="1"/>
          </p:cNvSpPr>
          <p:nvPr>
            <p:ph type="sldNum" sz="quarter" idx="10"/>
          </p:nvPr>
        </p:nvSpPr>
        <p:spPr/>
        <p:txBody>
          <a:bodyPr/>
          <a:lstStyle/>
          <a:p>
            <a:fld id="{3BD55FA2-1F16-40FA-B558-341D2EF1ED43}" type="slidenum">
              <a:rPr lang="en-GB" smtClean="0">
                <a:solidFill>
                  <a:prstClr val="black"/>
                </a:solidFill>
              </a:rPr>
              <a:pPr/>
              <a:t>49</a:t>
            </a:fld>
            <a:endParaRPr lang="en-GB">
              <a:solidFill>
                <a:prstClr val="black"/>
              </a:solidFill>
            </a:endParaRPr>
          </a:p>
        </p:txBody>
      </p:sp>
    </p:spTree>
    <p:extLst>
      <p:ext uri="{BB962C8B-B14F-4D97-AF65-F5344CB8AC3E}">
        <p14:creationId xmlns:p14="http://schemas.microsoft.com/office/powerpoint/2010/main" val="11491827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Soft/sensitive edges vs the state as developer: </a:t>
            </a:r>
            <a:r>
              <a:rPr lang="en-US" dirty="0" err="1" smtClean="0"/>
              <a:t>maximise</a:t>
            </a:r>
            <a:r>
              <a:rPr lang="en-US" dirty="0" smtClean="0"/>
              <a:t> returns, ensure planning gain as “affordable” (shared ownership and 80% market</a:t>
            </a:r>
            <a:r>
              <a:rPr lang="en-US" baseline="0" dirty="0" smtClean="0"/>
              <a:t> rents; and limited social provision; </a:t>
            </a:r>
            <a:r>
              <a:rPr lang="en-US" dirty="0" smtClean="0"/>
              <a:t>push higher.</a:t>
            </a:r>
            <a:endParaRPr lang="en-US" dirty="0"/>
          </a:p>
        </p:txBody>
      </p:sp>
      <p:sp>
        <p:nvSpPr>
          <p:cNvPr id="4" name="Slide Number Placeholder 3"/>
          <p:cNvSpPr>
            <a:spLocks noGrp="1"/>
          </p:cNvSpPr>
          <p:nvPr>
            <p:ph type="sldNum" sz="quarter" idx="10"/>
          </p:nvPr>
        </p:nvSpPr>
        <p:spPr/>
        <p:txBody>
          <a:bodyPr/>
          <a:lstStyle/>
          <a:p>
            <a:fld id="{3BD55FA2-1F16-40FA-B558-341D2EF1ED43}" type="slidenum">
              <a:rPr lang="en-GB" smtClean="0">
                <a:solidFill>
                  <a:prstClr val="black"/>
                </a:solidFill>
              </a:rPr>
              <a:pPr/>
              <a:t>54</a:t>
            </a:fld>
            <a:endParaRPr lang="en-GB">
              <a:solidFill>
                <a:prstClr val="black"/>
              </a:solidFill>
            </a:endParaRPr>
          </a:p>
        </p:txBody>
      </p:sp>
    </p:spTree>
    <p:extLst>
      <p:ext uri="{BB962C8B-B14F-4D97-AF65-F5344CB8AC3E}">
        <p14:creationId xmlns:p14="http://schemas.microsoft.com/office/powerpoint/2010/main" val="16526526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D55FA2-1F16-40FA-B558-341D2EF1ED43}" type="slidenum">
              <a:rPr lang="en-GB" smtClean="0">
                <a:solidFill>
                  <a:prstClr val="black"/>
                </a:solidFill>
              </a:rPr>
              <a:pPr/>
              <a:t>63</a:t>
            </a:fld>
            <a:endParaRPr lang="en-GB">
              <a:solidFill>
                <a:prstClr val="black"/>
              </a:solidFill>
            </a:endParaRPr>
          </a:p>
        </p:txBody>
      </p:sp>
    </p:spTree>
    <p:extLst>
      <p:ext uri="{BB962C8B-B14F-4D97-AF65-F5344CB8AC3E}">
        <p14:creationId xmlns:p14="http://schemas.microsoft.com/office/powerpoint/2010/main" val="11231420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BA0FCA-1EB2-4552-AEB0-70A23E4BD216}" type="slidenum">
              <a:rPr lang="en-GB" altLang="en-US">
                <a:solidFill>
                  <a:srgbClr val="000000"/>
                </a:solidFill>
              </a:rPr>
              <a:pPr/>
              <a:t>64</a:t>
            </a:fld>
            <a:endParaRPr lang="en-GB" altLang="en-US">
              <a:solidFill>
                <a:srgbClr val="000000"/>
              </a:solidFill>
            </a:endParaRPr>
          </a:p>
        </p:txBody>
      </p:sp>
      <p:sp>
        <p:nvSpPr>
          <p:cNvPr id="78850" name="Rectangle 2"/>
          <p:cNvSpPr>
            <a:spLocks noGrp="1" noRot="1" noChangeAspect="1" noChangeArrowheads="1" noTextEdit="1"/>
          </p:cNvSpPr>
          <p:nvPr>
            <p:ph type="sldImg"/>
          </p:nvPr>
        </p:nvSpPr>
        <p:spPr>
          <a:xfrm>
            <a:off x="1371600" y="1143000"/>
            <a:ext cx="4114800" cy="3086100"/>
          </a:xfrm>
          <a:ln/>
        </p:spPr>
      </p:sp>
      <p:sp>
        <p:nvSpPr>
          <p:cNvPr id="7885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590087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61A3F91D-42B1-452A-8D3E-5AC2C5AF2A07}" type="slidenum">
              <a:rPr lang="en-GB" altLang="en-US">
                <a:solidFill>
                  <a:prstClr val="black"/>
                </a:solidFill>
              </a:rPr>
              <a:pPr eaLnBrk="1" hangingPunct="1"/>
              <a:t>65</a:t>
            </a:fld>
            <a:endParaRPr lang="en-GB" altLang="en-US">
              <a:solidFill>
                <a:prstClr val="black"/>
              </a:solidFill>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6967576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EAEA09-D908-4E7B-B653-A732547D4BB7}" type="slidenum">
              <a:rPr lang="en-GB">
                <a:solidFill>
                  <a:prstClr val="black"/>
                </a:solidFill>
              </a:rPr>
              <a:pPr/>
              <a:t>67</a:t>
            </a:fld>
            <a:endParaRPr lang="en-GB">
              <a:solidFill>
                <a:prstClr val="black"/>
              </a:solidFill>
            </a:endParaRPr>
          </a:p>
        </p:txBody>
      </p:sp>
      <p:sp>
        <p:nvSpPr>
          <p:cNvPr id="236546" name="Rectangle 2"/>
          <p:cNvSpPr>
            <a:spLocks noGrp="1" noRot="1" noChangeAspect="1" noChangeArrowheads="1" noTextEdit="1"/>
          </p:cNvSpPr>
          <p:nvPr>
            <p:ph type="sldImg"/>
          </p:nvPr>
        </p:nvSpPr>
        <p:spPr>
          <a:ln/>
        </p:spPr>
      </p:sp>
      <p:sp>
        <p:nvSpPr>
          <p:cNvPr id="236547" name="Rectangle 3"/>
          <p:cNvSpPr>
            <a:spLocks noGrp="1" noChangeArrowheads="1"/>
          </p:cNvSpPr>
          <p:nvPr>
            <p:ph type="body" idx="1"/>
          </p:nvPr>
        </p:nvSpPr>
        <p:spPr/>
        <p:txBody>
          <a:bodyPr/>
          <a:lstStyle/>
          <a:p>
            <a:r>
              <a:rPr lang="en-US" dirty="0" smtClean="0"/>
              <a:t>Prof Jennifer Robinson has been researching Johannesburg’s long term city strategies for some time, following the process leading to the plans</a:t>
            </a:r>
            <a:r>
              <a:rPr lang="en-US" baseline="0" dirty="0" smtClean="0"/>
              <a:t> looking forward to </a:t>
            </a:r>
            <a:r>
              <a:rPr lang="en-US" dirty="0" smtClean="0"/>
              <a:t>2010, 2030 and now</a:t>
            </a:r>
            <a:r>
              <a:rPr lang="en-US" baseline="0" dirty="0" smtClean="0"/>
              <a:t> 2040. Research questions include how the competing challenges of the post-apartheid city were navigated; how local and transnational policy ideas come together to shape policies; how different interest groups and actors influence the city strategy. Some of this material has been published with Prof Sue Parnell of the African Centre for Cities at UCT.  A similar study has been conducted in Durban. </a:t>
            </a:r>
            <a:r>
              <a:rPr lang="en-US" baseline="0" dirty="0" err="1" smtClean="0"/>
              <a:t>Dr</a:t>
            </a:r>
            <a:r>
              <a:rPr lang="en-US" baseline="0" dirty="0" smtClean="0"/>
              <a:t> Barbara </a:t>
            </a:r>
            <a:r>
              <a:rPr lang="en-US" baseline="0" dirty="0" err="1" smtClean="0"/>
              <a:t>Lipietz</a:t>
            </a:r>
            <a:r>
              <a:rPr lang="en-US" baseline="0" dirty="0" smtClean="0"/>
              <a:t> of the DPU at UCL has also written on this topic in Johannesburg, especially on questions of public participation. Some publications by me include:</a:t>
            </a:r>
          </a:p>
          <a:p>
            <a:pPr>
              <a:spcAft>
                <a:spcPts val="0"/>
              </a:spcAft>
            </a:pPr>
            <a:endParaRPr lang="en-US" sz="1200" b="1" dirty="0" smtClean="0">
              <a:effectLst/>
              <a:latin typeface="Arial"/>
              <a:ea typeface="Times New Roman"/>
              <a:cs typeface="Times New Roman"/>
            </a:endParaRPr>
          </a:p>
          <a:p>
            <a:pPr>
              <a:spcAft>
                <a:spcPts val="0"/>
              </a:spcAft>
            </a:pPr>
            <a:r>
              <a:rPr lang="en-US" sz="1200" b="1" dirty="0" smtClean="0">
                <a:effectLst/>
                <a:latin typeface="Arial"/>
                <a:ea typeface="Times New Roman"/>
                <a:cs typeface="Times New Roman"/>
              </a:rPr>
              <a:t>2006. </a:t>
            </a:r>
            <a:r>
              <a:rPr lang="en-US" sz="1200" b="0" dirty="0" smtClean="0">
                <a:effectLst/>
                <a:latin typeface="Times New Roman"/>
                <a:ea typeface="Times New Roman"/>
              </a:rPr>
              <a:t>(with Sue Parnell) </a:t>
            </a:r>
            <a:r>
              <a:rPr lang="en-US" sz="1200" b="1" dirty="0" smtClean="0">
                <a:effectLst/>
                <a:latin typeface="Arial"/>
                <a:ea typeface="Times New Roman"/>
                <a:cs typeface="Times New Roman"/>
              </a:rPr>
              <a:t>Development and Urban Policy: </a:t>
            </a:r>
            <a:r>
              <a:rPr lang="en-US" sz="1200" b="0" dirty="0" smtClean="0">
                <a:effectLst/>
                <a:latin typeface="Times New Roman"/>
                <a:ea typeface="Times New Roman"/>
              </a:rPr>
              <a:t>Johannesburg’s City Development Strategy, </a:t>
            </a:r>
            <a:r>
              <a:rPr lang="en-US" sz="1200" b="0" u="sng" dirty="0" smtClean="0">
                <a:effectLst/>
                <a:latin typeface="Times New Roman"/>
                <a:ea typeface="Times New Roman"/>
              </a:rPr>
              <a:t>Urban Studies</a:t>
            </a:r>
            <a:r>
              <a:rPr lang="en-US" sz="1200" b="0" dirty="0" smtClean="0">
                <a:effectLst/>
                <a:latin typeface="Times New Roman"/>
                <a:ea typeface="Times New Roman"/>
              </a:rPr>
              <a:t> 43, 2: 337-355</a:t>
            </a:r>
          </a:p>
          <a:p>
            <a:pPr>
              <a:spcAft>
                <a:spcPts val="0"/>
              </a:spcAft>
            </a:pPr>
            <a:r>
              <a:rPr lang="en-US" sz="1200" dirty="0" smtClean="0">
                <a:effectLst/>
                <a:latin typeface="Times New Roman"/>
                <a:ea typeface="Times New Roman"/>
              </a:rPr>
              <a:t>2007. (With Richard Ballard, Debby </a:t>
            </a:r>
            <a:r>
              <a:rPr lang="en-US" sz="1200" dirty="0" err="1" smtClean="0">
                <a:effectLst/>
                <a:latin typeface="Times New Roman"/>
                <a:ea typeface="Times New Roman"/>
              </a:rPr>
              <a:t>Bonnin</a:t>
            </a:r>
            <a:r>
              <a:rPr lang="en-US" sz="1200" dirty="0" smtClean="0">
                <a:effectLst/>
                <a:latin typeface="Times New Roman"/>
                <a:ea typeface="Times New Roman"/>
              </a:rPr>
              <a:t> and </a:t>
            </a:r>
            <a:r>
              <a:rPr lang="en-US" sz="1200" dirty="0" err="1" smtClean="0">
                <a:effectLst/>
                <a:latin typeface="Times New Roman"/>
                <a:ea typeface="Times New Roman"/>
              </a:rPr>
              <a:t>Thokazani</a:t>
            </a:r>
            <a:r>
              <a:rPr lang="en-US" sz="1200" dirty="0" smtClean="0">
                <a:effectLst/>
                <a:latin typeface="Times New Roman"/>
                <a:ea typeface="Times New Roman"/>
              </a:rPr>
              <a:t> </a:t>
            </a:r>
            <a:r>
              <a:rPr lang="en-US" sz="1200" dirty="0" err="1" smtClean="0">
                <a:effectLst/>
                <a:latin typeface="Times New Roman"/>
                <a:ea typeface="Times New Roman"/>
              </a:rPr>
              <a:t>Xaba</a:t>
            </a:r>
            <a:r>
              <a:rPr lang="en-US" sz="1200" dirty="0" smtClean="0">
                <a:effectLst/>
                <a:latin typeface="Times New Roman"/>
                <a:ea typeface="Times New Roman"/>
              </a:rPr>
              <a:t>) Development and new forms of democracy in Durban. </a:t>
            </a:r>
            <a:r>
              <a:rPr lang="en-US" sz="1200" u="sng" dirty="0" smtClean="0">
                <a:effectLst/>
                <a:latin typeface="Times New Roman"/>
                <a:ea typeface="Times New Roman"/>
              </a:rPr>
              <a:t>Urban Forum</a:t>
            </a:r>
            <a:r>
              <a:rPr lang="en-US" sz="1200" dirty="0" smtClean="0">
                <a:effectLst/>
                <a:latin typeface="Times New Roman"/>
                <a:ea typeface="Times New Roman"/>
              </a:rPr>
              <a:t>. 18, 265-287. [</a:t>
            </a:r>
            <a:r>
              <a:rPr lang="en-US" sz="1200" dirty="0" err="1" smtClean="0">
                <a:effectLst/>
                <a:latin typeface="Times New Roman"/>
                <a:ea typeface="Times New Roman"/>
              </a:rPr>
              <a:t>Reversioned</a:t>
            </a:r>
            <a:r>
              <a:rPr lang="en-US" sz="1200" dirty="0" smtClean="0">
                <a:effectLst/>
                <a:latin typeface="Times New Roman"/>
                <a:ea typeface="Times New Roman"/>
              </a:rPr>
              <a:t> and translated for publication in French in </a:t>
            </a:r>
            <a:r>
              <a:rPr lang="en-US" sz="1200" u="sng" dirty="0" smtClean="0">
                <a:effectLst/>
                <a:latin typeface="Times New Roman"/>
                <a:ea typeface="Times New Roman"/>
              </a:rPr>
              <a:t>Revue Tiers-Monde</a:t>
            </a:r>
            <a:r>
              <a:rPr lang="en-US" sz="1200" dirty="0" smtClean="0">
                <a:effectLst/>
                <a:latin typeface="Times New Roman"/>
                <a:ea typeface="Times New Roman"/>
              </a:rPr>
              <a:t>, edited special issue by Claire </a:t>
            </a:r>
            <a:r>
              <a:rPr lang="en-US" sz="1200" dirty="0" err="1" smtClean="0">
                <a:effectLst/>
                <a:latin typeface="Times New Roman"/>
                <a:ea typeface="Times New Roman"/>
              </a:rPr>
              <a:t>Bénit</a:t>
            </a:r>
            <a:r>
              <a:rPr lang="en-US" sz="1200" dirty="0" smtClean="0">
                <a:effectLst/>
                <a:latin typeface="Times New Roman"/>
                <a:ea typeface="Times New Roman"/>
              </a:rPr>
              <a:t>, 2008].</a:t>
            </a:r>
            <a:endParaRPr lang="en-GB" sz="1050" dirty="0" smtClean="0">
              <a:effectLst/>
              <a:latin typeface="Times New Roman"/>
              <a:ea typeface="Times New Roman"/>
            </a:endParaRPr>
          </a:p>
          <a:p>
            <a:pPr algn="just">
              <a:spcAft>
                <a:spcPts val="0"/>
              </a:spcAft>
            </a:pPr>
            <a:r>
              <a:rPr lang="en-US" sz="1200" dirty="0" smtClean="0">
                <a:effectLst/>
                <a:latin typeface="Times New Roman"/>
                <a:ea typeface="Times New Roman"/>
              </a:rPr>
              <a:t> 2008. Developing Ordinary Cities: City visioning processes in Durban and Johannesburg, </a:t>
            </a:r>
            <a:r>
              <a:rPr lang="en-US" sz="1200" u="sng" dirty="0" smtClean="0">
                <a:effectLst/>
                <a:latin typeface="Times New Roman"/>
                <a:ea typeface="Times New Roman"/>
              </a:rPr>
              <a:t>Environment and Planning A</a:t>
            </a:r>
            <a:r>
              <a:rPr lang="en-US" sz="1200" dirty="0" smtClean="0">
                <a:effectLst/>
                <a:latin typeface="Times New Roman"/>
                <a:ea typeface="Times New Roman"/>
              </a:rPr>
              <a:t> 40, 74-87. </a:t>
            </a:r>
            <a:endParaRPr lang="en-US" baseline="0" dirty="0" smtClean="0"/>
          </a:p>
          <a:p>
            <a:r>
              <a:rPr lang="en-US" baseline="0" dirty="0" smtClean="0"/>
              <a:t> </a:t>
            </a:r>
            <a:endParaRPr lang="en-US" dirty="0"/>
          </a:p>
        </p:txBody>
      </p:sp>
    </p:spTree>
    <p:extLst>
      <p:ext uri="{BB962C8B-B14F-4D97-AF65-F5344CB8AC3E}">
        <p14:creationId xmlns:p14="http://schemas.microsoft.com/office/powerpoint/2010/main" val="6671912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eaLnBrk="0" hangingPunct="0">
              <a:defRPr>
                <a:solidFill>
                  <a:schemeClr val="tx1"/>
                </a:solidFill>
                <a:latin typeface="Comic Sans MS" panose="030F0702030302020204" pitchFamily="66" charset="0"/>
                <a:cs typeface="Arial" panose="020B0604020202020204" pitchFamily="34" charset="0"/>
              </a:defRPr>
            </a:lvl1pPr>
            <a:lvl2pPr marL="742950" indent="-285750" eaLnBrk="0" hangingPunct="0">
              <a:defRPr>
                <a:solidFill>
                  <a:schemeClr val="tx1"/>
                </a:solidFill>
                <a:latin typeface="Comic Sans MS" panose="030F0702030302020204" pitchFamily="66" charset="0"/>
                <a:cs typeface="Arial" panose="020B0604020202020204" pitchFamily="34" charset="0"/>
              </a:defRPr>
            </a:lvl2pPr>
            <a:lvl3pPr marL="1143000" indent="-228600" eaLnBrk="0" hangingPunct="0">
              <a:defRPr>
                <a:solidFill>
                  <a:schemeClr val="tx1"/>
                </a:solidFill>
                <a:latin typeface="Comic Sans MS" panose="030F0702030302020204" pitchFamily="66" charset="0"/>
                <a:cs typeface="Arial" panose="020B0604020202020204" pitchFamily="34" charset="0"/>
              </a:defRPr>
            </a:lvl3pPr>
            <a:lvl4pPr marL="1600200" indent="-228600" eaLnBrk="0" hangingPunct="0">
              <a:defRPr>
                <a:solidFill>
                  <a:schemeClr val="tx1"/>
                </a:solidFill>
                <a:latin typeface="Comic Sans MS" panose="030F0702030302020204" pitchFamily="66" charset="0"/>
                <a:cs typeface="Arial" panose="020B0604020202020204" pitchFamily="34" charset="0"/>
              </a:defRPr>
            </a:lvl4pPr>
            <a:lvl5pPr marL="2057400" indent="-228600" eaLnBrk="0" hangingPunct="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pPr eaLnBrk="1" hangingPunct="1"/>
            <a:fld id="{2FB87F38-ACB7-44A1-BC48-86183A9A93B9}" type="slidenum">
              <a:rPr lang="en-GB" altLang="en-US">
                <a:solidFill>
                  <a:srgbClr val="000000"/>
                </a:solidFill>
              </a:rPr>
              <a:pPr eaLnBrk="1" hangingPunct="1"/>
              <a:t>68</a:t>
            </a:fld>
            <a:endParaRPr lang="en-GB" altLang="en-US">
              <a:solidFill>
                <a:srgbClr val="000000"/>
              </a:solidFill>
            </a:endParaRPr>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p:spPr>
        <p:txBody>
          <a:bodyPr/>
          <a:lstStyle/>
          <a:p>
            <a:pPr eaLnBrk="1" hangingPunct="1"/>
            <a:endParaRPr lang="en-US" altLang="en-US" smtClean="0">
              <a:cs typeface="Arial" panose="020B0604020202020204" pitchFamily="34" charset="0"/>
            </a:endParaRPr>
          </a:p>
        </p:txBody>
      </p:sp>
    </p:spTree>
    <p:extLst>
      <p:ext uri="{BB962C8B-B14F-4D97-AF65-F5344CB8AC3E}">
        <p14:creationId xmlns:p14="http://schemas.microsoft.com/office/powerpoint/2010/main" val="11950417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EEC7FF-315B-47EC-8463-035783DE1F8E}" type="slidenum">
              <a:rPr lang="en-GB" altLang="en-US">
                <a:solidFill>
                  <a:prstClr val="black"/>
                </a:solidFill>
              </a:rPr>
              <a:pPr/>
              <a:t>69</a:t>
            </a:fld>
            <a:endParaRPr lang="en-GB" altLang="en-US">
              <a:solidFill>
                <a:prstClr val="black"/>
              </a:solidFill>
            </a:endParaRPr>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p:txBody>
          <a:bodyPr/>
          <a:lstStyle/>
          <a:p>
            <a:r>
              <a:rPr lang="en-GB" altLang="en-US"/>
              <a:t>Joburg GDS, 2006. Approach summarised, to the left are the 6 development paradigm principles</a:t>
            </a:r>
          </a:p>
        </p:txBody>
      </p:sp>
    </p:spTree>
    <p:extLst>
      <p:ext uri="{BB962C8B-B14F-4D97-AF65-F5344CB8AC3E}">
        <p14:creationId xmlns:p14="http://schemas.microsoft.com/office/powerpoint/2010/main" val="18779436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396F92-F195-412C-A7FF-A94FED35A3D5}" type="slidenum">
              <a:rPr lang="en-GB">
                <a:solidFill>
                  <a:prstClr val="black"/>
                </a:solidFill>
              </a:rPr>
              <a:pPr/>
              <a:t>5</a:t>
            </a:fld>
            <a:endParaRPr lang="en-GB">
              <a:solidFill>
                <a:prstClr val="black"/>
              </a:solidFill>
            </a:endParaRPr>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7436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United Cities March 2011</a:t>
            </a:r>
            <a:endParaRPr lang="en-GB" dirty="0"/>
          </a:p>
        </p:txBody>
      </p:sp>
      <p:sp>
        <p:nvSpPr>
          <p:cNvPr id="4" name="Slide Number Placeholder 3"/>
          <p:cNvSpPr>
            <a:spLocks noGrp="1"/>
          </p:cNvSpPr>
          <p:nvPr>
            <p:ph type="sldNum" sz="quarter" idx="10"/>
          </p:nvPr>
        </p:nvSpPr>
        <p:spPr/>
        <p:txBody>
          <a:bodyPr/>
          <a:lstStyle/>
          <a:p>
            <a:fld id="{6EE277B4-319F-4ECE-906C-671CCEF2C139}" type="slidenum">
              <a:rPr lang="en-GB" smtClean="0">
                <a:solidFill>
                  <a:prstClr val="black"/>
                </a:solidFill>
              </a:rPr>
              <a:pPr/>
              <a:t>70</a:t>
            </a:fld>
            <a:endParaRPr lang="en-GB">
              <a:solidFill>
                <a:prstClr val="black"/>
              </a:solidFill>
            </a:endParaRPr>
          </a:p>
        </p:txBody>
      </p:sp>
    </p:spTree>
    <p:extLst>
      <p:ext uri="{BB962C8B-B14F-4D97-AF65-F5344CB8AC3E}">
        <p14:creationId xmlns:p14="http://schemas.microsoft.com/office/powerpoint/2010/main" val="6893916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txBox="1">
            <a:spLocks noGrp="1" noChangeArrowheads="1"/>
          </p:cNvSpPr>
          <p:nvPr/>
        </p:nvSpPr>
        <p:spPr bwMode="auto">
          <a:xfrm>
            <a:off x="3885710" y="8686288"/>
            <a:ext cx="2972290" cy="45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itchFamily="34" charset="0"/>
                <a:ea typeface="ヒラギノ角ゴ Pro W3" pitchFamily="-105" charset="-128"/>
              </a:defRPr>
            </a:lvl1pPr>
            <a:lvl2pPr marL="742950" indent="-285750">
              <a:defRPr sz="2400">
                <a:solidFill>
                  <a:schemeClr val="tx1"/>
                </a:solidFill>
                <a:latin typeface="Arial" pitchFamily="34" charset="0"/>
                <a:ea typeface="ヒラギノ角ゴ Pro W3" pitchFamily="-105" charset="-128"/>
              </a:defRPr>
            </a:lvl2pPr>
            <a:lvl3pPr marL="1143000" indent="-228600">
              <a:defRPr sz="2400">
                <a:solidFill>
                  <a:schemeClr val="tx1"/>
                </a:solidFill>
                <a:latin typeface="Arial" pitchFamily="34" charset="0"/>
                <a:ea typeface="ヒラギノ角ゴ Pro W3" pitchFamily="-105" charset="-128"/>
              </a:defRPr>
            </a:lvl3pPr>
            <a:lvl4pPr marL="1600200" indent="-228600">
              <a:defRPr sz="2400">
                <a:solidFill>
                  <a:schemeClr val="tx1"/>
                </a:solidFill>
                <a:latin typeface="Arial" pitchFamily="34" charset="0"/>
                <a:ea typeface="ヒラギノ角ゴ Pro W3" pitchFamily="-105" charset="-128"/>
              </a:defRPr>
            </a:lvl4pPr>
            <a:lvl5pPr marL="2057400" indent="-228600">
              <a:defRPr sz="2400">
                <a:solidFill>
                  <a:schemeClr val="tx1"/>
                </a:solidFill>
                <a:latin typeface="Arial" pitchFamily="34" charset="0"/>
                <a:ea typeface="ヒラギノ角ゴ Pro W3" pitchFamily="-10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0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0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0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05" charset="-128"/>
              </a:defRPr>
            </a:lvl9pPr>
          </a:lstStyle>
          <a:p>
            <a:pPr algn="r" eaLnBrk="0" fontAlgn="base" hangingPunct="0">
              <a:spcBef>
                <a:spcPct val="0"/>
              </a:spcBef>
              <a:spcAft>
                <a:spcPct val="0"/>
              </a:spcAft>
            </a:pPr>
            <a:fld id="{33E6DA80-4D7D-4090-A681-4ADA20624D17}" type="slidenum">
              <a:rPr lang="en-US" altLang="en-US" sz="1200">
                <a:solidFill>
                  <a:prstClr val="black"/>
                </a:solidFill>
              </a:rPr>
              <a:pPr algn="r" eaLnBrk="0" fontAlgn="base" hangingPunct="0">
                <a:spcBef>
                  <a:spcPct val="0"/>
                </a:spcBef>
                <a:spcAft>
                  <a:spcPct val="0"/>
                </a:spcAft>
              </a:pPr>
              <a:t>71</a:t>
            </a:fld>
            <a:endParaRPr lang="en-US" altLang="en-US" sz="1200">
              <a:solidFill>
                <a:prstClr val="black"/>
              </a:solidFill>
            </a:endParaRPr>
          </a:p>
        </p:txBody>
      </p:sp>
      <p:sp>
        <p:nvSpPr>
          <p:cNvPr id="12291" name="Rectangle 2"/>
          <p:cNvSpPr>
            <a:spLocks noGrp="1" noRot="1" noChangeAspect="1" noChangeArrowheads="1" noTextEdit="1"/>
          </p:cNvSpPr>
          <p:nvPr>
            <p:ph type="sldImg"/>
          </p:nvPr>
        </p:nvSpPr>
        <p:spPr>
          <a:xfrm>
            <a:off x="1143000" y="685800"/>
            <a:ext cx="4573588" cy="3429000"/>
          </a:xfrm>
          <a:ln/>
        </p:spPr>
      </p:sp>
      <p:sp>
        <p:nvSpPr>
          <p:cNvPr id="12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a typeface="ヒラギノ角ゴ Pro W3" pitchFamily="-105" charset="-128"/>
            </a:endParaRPr>
          </a:p>
        </p:txBody>
      </p:sp>
    </p:spTree>
    <p:extLst>
      <p:ext uri="{BB962C8B-B14F-4D97-AF65-F5344CB8AC3E}">
        <p14:creationId xmlns:p14="http://schemas.microsoft.com/office/powerpoint/2010/main" val="14218619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Also, institutional cultures – Rydin et al. on different cultures of planning involved in London Plan making</a:t>
            </a:r>
          </a:p>
          <a:p>
            <a:endParaRPr lang="en-GB" dirty="0"/>
          </a:p>
        </p:txBody>
      </p:sp>
      <p:sp>
        <p:nvSpPr>
          <p:cNvPr id="4" name="Slide Number Placeholder 3"/>
          <p:cNvSpPr>
            <a:spLocks noGrp="1"/>
          </p:cNvSpPr>
          <p:nvPr>
            <p:ph type="sldNum" sz="quarter" idx="10"/>
          </p:nvPr>
        </p:nvSpPr>
        <p:spPr/>
        <p:txBody>
          <a:bodyPr/>
          <a:lstStyle/>
          <a:p>
            <a:fld id="{39B0EC6B-EC39-47EF-BF18-4E8C6C93D535}" type="slidenum">
              <a:rPr lang="en-GB" smtClean="0">
                <a:solidFill>
                  <a:prstClr val="black"/>
                </a:solidFill>
              </a:rPr>
              <a:pPr/>
              <a:t>75</a:t>
            </a:fld>
            <a:endParaRPr lang="en-GB">
              <a:solidFill>
                <a:prstClr val="black"/>
              </a:solidFill>
            </a:endParaRPr>
          </a:p>
        </p:txBody>
      </p:sp>
    </p:spTree>
    <p:extLst>
      <p:ext uri="{BB962C8B-B14F-4D97-AF65-F5344CB8AC3E}">
        <p14:creationId xmlns:p14="http://schemas.microsoft.com/office/powerpoint/2010/main" val="17809799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D38111-CFF6-4CE6-9FB0-1720B9CCACC2}" type="slidenum">
              <a:rPr lang="en-GB" altLang="en-US">
                <a:solidFill>
                  <a:prstClr val="black"/>
                </a:solidFill>
              </a:rPr>
              <a:pPr/>
              <a:t>6</a:t>
            </a:fld>
            <a:endParaRPr lang="en-GB" altLang="en-US">
              <a:solidFill>
                <a:prstClr val="black"/>
              </a:solidFill>
            </a:endParaRPr>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5271413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D8F84901-C7F0-433F-9F75-929E864D8C48}" type="slidenum">
              <a:rPr lang="en-GB" altLang="en-US">
                <a:solidFill>
                  <a:prstClr val="black"/>
                </a:solidFill>
              </a:rPr>
              <a:pPr eaLnBrk="1" hangingPunct="1"/>
              <a:t>10</a:t>
            </a:fld>
            <a:endParaRPr lang="en-GB" altLang="en-US">
              <a:solidFill>
                <a:prstClr val="black"/>
              </a:solidFill>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p:spPr>
        <p:txBody>
          <a:bodyPr/>
          <a:lstStyle/>
          <a:p>
            <a:endParaRPr lang="en-US" altLang="en-US" smtClean="0">
              <a:latin typeface="Arial" pitchFamily="34" charset="0"/>
              <a:cs typeface="Arial" pitchFamily="34" charset="0"/>
            </a:endParaRPr>
          </a:p>
        </p:txBody>
      </p:sp>
    </p:spTree>
    <p:extLst>
      <p:ext uri="{BB962C8B-B14F-4D97-AF65-F5344CB8AC3E}">
        <p14:creationId xmlns:p14="http://schemas.microsoft.com/office/powerpoint/2010/main" val="26606449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Maliq</a:t>
            </a:r>
            <a:r>
              <a:rPr lang="en-GB" dirty="0" smtClean="0"/>
              <a:t>, conceptualising from </a:t>
            </a:r>
            <a:r>
              <a:rPr lang="en-GB" dirty="0" err="1" smtClean="0"/>
              <a:t>unconceptualised</a:t>
            </a:r>
            <a:r>
              <a:rPr lang="en-GB" dirty="0" smtClean="0"/>
              <a:t> spaces - blackness </a:t>
            </a:r>
            <a:endParaRPr lang="en-GB" dirty="0"/>
          </a:p>
        </p:txBody>
      </p:sp>
      <p:sp>
        <p:nvSpPr>
          <p:cNvPr id="4" name="Slide Number Placeholder 3"/>
          <p:cNvSpPr>
            <a:spLocks noGrp="1"/>
          </p:cNvSpPr>
          <p:nvPr>
            <p:ph type="sldNum" sz="quarter" idx="10"/>
          </p:nvPr>
        </p:nvSpPr>
        <p:spPr/>
        <p:txBody>
          <a:bodyPr/>
          <a:lstStyle/>
          <a:p>
            <a:fld id="{22BF2B7C-A4F3-4415-A00B-9008F874F423}" type="slidenum">
              <a:rPr lang="en-GB" smtClean="0"/>
              <a:t>11</a:t>
            </a:fld>
            <a:endParaRPr lang="en-GB"/>
          </a:p>
        </p:txBody>
      </p:sp>
    </p:spTree>
    <p:extLst>
      <p:ext uri="{BB962C8B-B14F-4D97-AF65-F5344CB8AC3E}">
        <p14:creationId xmlns:p14="http://schemas.microsoft.com/office/powerpoint/2010/main" val="35780642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Issues raised: market </a:t>
            </a:r>
            <a:r>
              <a:rPr lang="en-GB" dirty="0" err="1" smtClean="0"/>
              <a:t>vs</a:t>
            </a:r>
            <a:r>
              <a:rPr lang="en-GB" dirty="0" smtClean="0"/>
              <a:t> bureaucratic institutional logics; extent of diffusion of standard elements of institutional practices (New /neoliberalism) determines level of institutionalisation (as opposed to open, democratic, more unstable but potentially inclusive of different agendas)</a:t>
            </a:r>
          </a:p>
          <a:p>
            <a:r>
              <a:rPr lang="en-GB" b="0" i="0" u="none" strike="noStrike" baseline="0" dirty="0" smtClean="0">
                <a:latin typeface="Times New Roman"/>
              </a:rPr>
              <a:t>In cities where the standardized rules and procedures for economic development policy-making are loosely coupled and not pervasive, institutionalization is relatively low. There are multiple agencies, differing levels of authority, and numerous informal linkages and communication networks in play (Roe</a:t>
            </a:r>
            <a:r>
              <a:rPr lang="en-GB" sz="1200" b="0" i="0" u="none" strike="noStrike" baseline="0" dirty="0" smtClean="0">
                <a:latin typeface="Times New Roman"/>
              </a:rPr>
              <a:t>, </a:t>
            </a:r>
            <a:r>
              <a:rPr lang="en-GB" sz="1200" b="1" i="0" u="none" strike="noStrike" baseline="0" dirty="0" smtClean="0">
                <a:latin typeface="Times New Roman"/>
              </a:rPr>
              <a:t>1994). As </a:t>
            </a:r>
            <a:r>
              <a:rPr lang="en-GB" b="0" i="0" u="none" strike="noStrike" baseline="0" dirty="0" smtClean="0">
                <a:latin typeface="Times New Roman"/>
              </a:rPr>
              <a:t>a consequence, there is more variety, flexibility and organizational diversity in the local policy environment but also more potential instability as organizations continually adapt to changing circumstances.</a:t>
            </a:r>
          </a:p>
          <a:p>
            <a:r>
              <a:rPr lang="en-GB" dirty="0" smtClean="0"/>
              <a:t>Given the normative and theoretical issues involved, a systematic comparison of several carefully matched cases is used to unravel these processes (p. 520) = 8 little studied central (US) cities</a:t>
            </a:r>
          </a:p>
          <a:p>
            <a:endParaRPr lang="en-GB" dirty="0"/>
          </a:p>
        </p:txBody>
      </p:sp>
      <p:sp>
        <p:nvSpPr>
          <p:cNvPr id="4" name="Slide Number Placeholder 3"/>
          <p:cNvSpPr>
            <a:spLocks noGrp="1"/>
          </p:cNvSpPr>
          <p:nvPr>
            <p:ph type="sldNum" sz="quarter" idx="10"/>
          </p:nvPr>
        </p:nvSpPr>
        <p:spPr/>
        <p:txBody>
          <a:bodyPr/>
          <a:lstStyle/>
          <a:p>
            <a:fld id="{531CC5D4-29C9-4441-9C95-391FAA7D485E}" type="slidenum">
              <a:rPr lang="en-GB">
                <a:solidFill>
                  <a:prstClr val="black"/>
                </a:solidFill>
              </a:rPr>
              <a:pPr/>
              <a:t>15</a:t>
            </a:fld>
            <a:endParaRPr lang="en-GB">
              <a:solidFill>
                <a:prstClr val="black"/>
              </a:solidFill>
            </a:endParaRPr>
          </a:p>
        </p:txBody>
      </p:sp>
    </p:spTree>
    <p:extLst>
      <p:ext uri="{BB962C8B-B14F-4D97-AF65-F5344CB8AC3E}">
        <p14:creationId xmlns:p14="http://schemas.microsoft.com/office/powerpoint/2010/main" val="18655006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latin typeface="Times New Roman"/>
            </a:endParaRPr>
          </a:p>
          <a:p>
            <a:r>
              <a:rPr lang="en-GB" dirty="0" smtClean="0">
                <a:latin typeface="Times New Roman"/>
              </a:rPr>
              <a:t>Comparability</a:t>
            </a:r>
            <a:r>
              <a:rPr lang="en-GB" baseline="0" dirty="0" smtClean="0">
                <a:latin typeface="Times New Roman"/>
              </a:rPr>
              <a:t> problems: </a:t>
            </a:r>
            <a:r>
              <a:rPr lang="en-GB" b="0" i="0" u="none" strike="noStrike" baseline="0" dirty="0" smtClean="0">
                <a:latin typeface="Times New Roman"/>
              </a:rPr>
              <a:t>arising from interstate differences in state authorized spending, service responsibilities, legal municipal requirements and state policies and regulations</a:t>
            </a:r>
            <a:endParaRPr lang="en-GB" dirty="0" smtClean="0">
              <a:latin typeface="Times New Roman"/>
            </a:endParaRPr>
          </a:p>
          <a:p>
            <a:r>
              <a:rPr lang="en-GB" dirty="0" smtClean="0">
                <a:latin typeface="Times New Roman"/>
              </a:rPr>
              <a:t>Results: reveals influence of changing federal funds; explaining tipping from one logic to another, e.g. with decline in federal funds (bureaucratic logic); off-budget governance leads to decline in neighbourhood groups influence (e.g. Cleveland); strong political leadership can sustain democratic institutionalisation (e.g. Seattle). Some lack institutional capacity (Oklahoma City)</a:t>
            </a:r>
            <a:endParaRPr lang="en-GB" dirty="0">
              <a:latin typeface="Times New Roman"/>
            </a:endParaRPr>
          </a:p>
        </p:txBody>
      </p:sp>
      <p:sp>
        <p:nvSpPr>
          <p:cNvPr id="4" name="Slide Number Placeholder 3"/>
          <p:cNvSpPr>
            <a:spLocks noGrp="1"/>
          </p:cNvSpPr>
          <p:nvPr>
            <p:ph type="sldNum" sz="quarter" idx="10"/>
          </p:nvPr>
        </p:nvSpPr>
        <p:spPr/>
        <p:txBody>
          <a:bodyPr/>
          <a:lstStyle/>
          <a:p>
            <a:fld id="{531CC5D4-29C9-4441-9C95-391FAA7D485E}" type="slidenum">
              <a:rPr lang="en-GB">
                <a:solidFill>
                  <a:prstClr val="black"/>
                </a:solidFill>
              </a:rPr>
              <a:pPr/>
              <a:t>16</a:t>
            </a:fld>
            <a:endParaRPr lang="en-GB">
              <a:solidFill>
                <a:prstClr val="black"/>
              </a:solidFill>
            </a:endParaRPr>
          </a:p>
        </p:txBody>
      </p:sp>
    </p:spTree>
    <p:extLst>
      <p:ext uri="{BB962C8B-B14F-4D97-AF65-F5344CB8AC3E}">
        <p14:creationId xmlns:p14="http://schemas.microsoft.com/office/powerpoint/2010/main" val="11642592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4A3F13-FC75-FD40-B043-9D9C5167629A}" type="slidenum">
              <a:rPr lang="en-GB" altLang="x-none">
                <a:solidFill>
                  <a:prstClr val="black"/>
                </a:solidFill>
              </a:rPr>
              <a:pPr/>
              <a:t>17</a:t>
            </a:fld>
            <a:endParaRPr lang="en-GB" altLang="x-none">
              <a:solidFill>
                <a:prstClr val="black"/>
              </a:solidFill>
            </a:endParaRPr>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p:txBody>
          <a:bodyPr/>
          <a:lstStyle/>
          <a:p>
            <a:endParaRPr lang="en-US" altLang="x-none"/>
          </a:p>
        </p:txBody>
      </p:sp>
    </p:spTree>
    <p:extLst>
      <p:ext uri="{BB962C8B-B14F-4D97-AF65-F5344CB8AC3E}">
        <p14:creationId xmlns:p14="http://schemas.microsoft.com/office/powerpoint/2010/main" val="15167886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GB">
              <a:solidFill>
                <a:srgbClr val="FFFFFF"/>
              </a:solidFill>
            </a:endParaRPr>
          </a:p>
        </p:txBody>
      </p:sp>
      <p:sp>
        <p:nvSpPr>
          <p:cNvPr id="5" name="Footer Placeholder 4"/>
          <p:cNvSpPr>
            <a:spLocks noGrp="1"/>
          </p:cNvSpPr>
          <p:nvPr>
            <p:ph type="ftr" sz="quarter" idx="11"/>
          </p:nvPr>
        </p:nvSpPr>
        <p:spPr/>
        <p:txBody>
          <a:bodyPr/>
          <a:lstStyle/>
          <a:p>
            <a:endParaRPr lang="en-GB">
              <a:solidFill>
                <a:srgbClr val="FFFFFF"/>
              </a:solidFill>
            </a:endParaRPr>
          </a:p>
        </p:txBody>
      </p:sp>
      <p:sp>
        <p:nvSpPr>
          <p:cNvPr id="6" name="Slide Number Placeholder 5"/>
          <p:cNvSpPr>
            <a:spLocks noGrp="1"/>
          </p:cNvSpPr>
          <p:nvPr>
            <p:ph type="sldNum" sz="quarter" idx="12"/>
          </p:nvPr>
        </p:nvSpPr>
        <p:spPr/>
        <p:txBody>
          <a:bodyPr/>
          <a:lstStyle/>
          <a:p>
            <a:fld id="{A7F04624-89D7-475A-98BD-972E8F6A7313}" type="slidenum">
              <a:rPr lang="en-GB" smtClean="0"/>
              <a:pPr/>
              <a:t>‹#›</a:t>
            </a:fld>
            <a:endParaRPr lang="en-GB"/>
          </a:p>
        </p:txBody>
      </p:sp>
    </p:spTree>
    <p:extLst>
      <p:ext uri="{BB962C8B-B14F-4D97-AF65-F5344CB8AC3E}">
        <p14:creationId xmlns:p14="http://schemas.microsoft.com/office/powerpoint/2010/main" val="1582203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GB">
              <a:solidFill>
                <a:srgbClr val="FFFFFF"/>
              </a:solidFill>
            </a:endParaRPr>
          </a:p>
        </p:txBody>
      </p:sp>
      <p:sp>
        <p:nvSpPr>
          <p:cNvPr id="5" name="Footer Placeholder 4"/>
          <p:cNvSpPr>
            <a:spLocks noGrp="1"/>
          </p:cNvSpPr>
          <p:nvPr>
            <p:ph type="ftr" sz="quarter" idx="11"/>
          </p:nvPr>
        </p:nvSpPr>
        <p:spPr/>
        <p:txBody>
          <a:bodyPr/>
          <a:lstStyle/>
          <a:p>
            <a:endParaRPr lang="en-GB">
              <a:solidFill>
                <a:srgbClr val="FFFFFF"/>
              </a:solidFill>
            </a:endParaRPr>
          </a:p>
        </p:txBody>
      </p:sp>
      <p:sp>
        <p:nvSpPr>
          <p:cNvPr id="6" name="Slide Number Placeholder 5"/>
          <p:cNvSpPr>
            <a:spLocks noGrp="1"/>
          </p:cNvSpPr>
          <p:nvPr>
            <p:ph type="sldNum" sz="quarter" idx="12"/>
          </p:nvPr>
        </p:nvSpPr>
        <p:spPr/>
        <p:txBody>
          <a:bodyPr/>
          <a:lstStyle/>
          <a:p>
            <a:fld id="{D8581D3A-0569-43D6-A873-BE09CE598214}" type="slidenum">
              <a:rPr lang="en-GB" smtClean="0"/>
              <a:pPr/>
              <a:t>‹#›</a:t>
            </a:fld>
            <a:endParaRPr lang="en-GB"/>
          </a:p>
        </p:txBody>
      </p:sp>
    </p:spTree>
    <p:extLst>
      <p:ext uri="{BB962C8B-B14F-4D97-AF65-F5344CB8AC3E}">
        <p14:creationId xmlns:p14="http://schemas.microsoft.com/office/powerpoint/2010/main" val="246468268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endParaRPr lang="en-GB">
              <a:solidFill>
                <a:srgbClr val="FFFFFF"/>
              </a:solidFill>
            </a:endParaRPr>
          </a:p>
        </p:txBody>
      </p:sp>
      <p:sp>
        <p:nvSpPr>
          <p:cNvPr id="5" name="Footer Placeholder 4"/>
          <p:cNvSpPr>
            <a:spLocks noGrp="1"/>
          </p:cNvSpPr>
          <p:nvPr>
            <p:ph type="ftr" sz="quarter" idx="11"/>
          </p:nvPr>
        </p:nvSpPr>
        <p:spPr/>
        <p:txBody>
          <a:bodyPr/>
          <a:lstStyle/>
          <a:p>
            <a:endParaRPr lang="en-GB">
              <a:solidFill>
                <a:srgbClr val="FFFFFF"/>
              </a:solidFill>
            </a:endParaRPr>
          </a:p>
        </p:txBody>
      </p:sp>
      <p:sp>
        <p:nvSpPr>
          <p:cNvPr id="6" name="Slide Number Placeholder 5"/>
          <p:cNvSpPr>
            <a:spLocks noGrp="1"/>
          </p:cNvSpPr>
          <p:nvPr>
            <p:ph type="sldNum" sz="quarter" idx="12"/>
          </p:nvPr>
        </p:nvSpPr>
        <p:spPr/>
        <p:txBody>
          <a:bodyPr/>
          <a:lstStyle/>
          <a:p>
            <a:fld id="{D8581D3A-0569-43D6-A873-BE09CE598214}"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140505220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endParaRPr lang="en-GB">
              <a:solidFill>
                <a:srgbClr val="FFFFFF"/>
              </a:solidFill>
            </a:endParaRPr>
          </a:p>
        </p:txBody>
      </p:sp>
      <p:sp>
        <p:nvSpPr>
          <p:cNvPr id="5" name="Footer Placeholder 4"/>
          <p:cNvSpPr>
            <a:spLocks noGrp="1"/>
          </p:cNvSpPr>
          <p:nvPr>
            <p:ph type="ftr" sz="quarter" idx="11"/>
          </p:nvPr>
        </p:nvSpPr>
        <p:spPr/>
        <p:txBody>
          <a:bodyPr/>
          <a:lstStyle/>
          <a:p>
            <a:endParaRPr lang="en-GB">
              <a:solidFill>
                <a:srgbClr val="FFFFFF"/>
              </a:solidFill>
            </a:endParaRPr>
          </a:p>
        </p:txBody>
      </p:sp>
      <p:sp>
        <p:nvSpPr>
          <p:cNvPr id="6" name="Slide Number Placeholder 5"/>
          <p:cNvSpPr>
            <a:spLocks noGrp="1"/>
          </p:cNvSpPr>
          <p:nvPr>
            <p:ph type="sldNum" sz="quarter" idx="12"/>
          </p:nvPr>
        </p:nvSpPr>
        <p:spPr/>
        <p:txBody>
          <a:bodyPr/>
          <a:lstStyle/>
          <a:p>
            <a:fld id="{9F6B6EA5-FE86-45D7-B744-7FAEDFEF812A}"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285466039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atin typeface="Comic Sans MS" pitchFamily="66" charset="0"/>
                <a:cs typeface="Arial" charset="0"/>
              </a:defRPr>
            </a:lvl1pPr>
          </a:lstStyle>
          <a:p>
            <a:pPr>
              <a:defRPr/>
            </a:pPr>
            <a:endParaRPr lang="en-GB"/>
          </a:p>
        </p:txBody>
      </p:sp>
      <p:sp>
        <p:nvSpPr>
          <p:cNvPr id="5" name="Footer Placeholder 4"/>
          <p:cNvSpPr>
            <a:spLocks noGrp="1"/>
          </p:cNvSpPr>
          <p:nvPr>
            <p:ph type="ftr" sz="quarter" idx="11"/>
          </p:nvPr>
        </p:nvSpPr>
        <p:spPr/>
        <p:txBody>
          <a:bodyPr/>
          <a:lstStyle>
            <a:lvl1pPr>
              <a:defRPr>
                <a:latin typeface="Comic Sans MS" pitchFamily="66" charset="0"/>
                <a:cs typeface="Arial" charset="0"/>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829312E4-7848-BF4D-A152-AEF23911C745}" type="slidenum">
              <a:rPr lang="en-GB" altLang="x-none"/>
              <a:pPr/>
              <a:t>‹#›</a:t>
            </a:fld>
            <a:endParaRPr lang="en-GB" altLang="x-none"/>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atin typeface="Comic Sans MS" pitchFamily="66" charset="0"/>
                <a:cs typeface="Arial" charset="0"/>
              </a:defRPr>
            </a:lvl1pPr>
          </a:lstStyle>
          <a:p>
            <a:pPr>
              <a:defRPr/>
            </a:pPr>
            <a:endParaRPr lang="en-GB"/>
          </a:p>
        </p:txBody>
      </p:sp>
      <p:sp>
        <p:nvSpPr>
          <p:cNvPr id="5" name="Footer Placeholder 4"/>
          <p:cNvSpPr>
            <a:spLocks noGrp="1"/>
          </p:cNvSpPr>
          <p:nvPr>
            <p:ph type="ftr" sz="quarter" idx="11"/>
          </p:nvPr>
        </p:nvSpPr>
        <p:spPr/>
        <p:txBody>
          <a:bodyPr/>
          <a:lstStyle>
            <a:lvl1pPr>
              <a:defRPr>
                <a:latin typeface="Comic Sans MS" pitchFamily="66" charset="0"/>
                <a:cs typeface="Arial" charset="0"/>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8C834844-5B81-CB46-8938-030B0C2CC2A3}" type="slidenum">
              <a:rPr lang="en-GB" altLang="x-none"/>
              <a:pPr/>
              <a:t>‹#›</a:t>
            </a:fld>
            <a:endParaRPr lang="en-GB" altLang="x-none"/>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Comic Sans MS" pitchFamily="66" charset="0"/>
                <a:cs typeface="Arial" charset="0"/>
              </a:defRPr>
            </a:lvl1pPr>
          </a:lstStyle>
          <a:p>
            <a:pPr>
              <a:defRPr/>
            </a:pPr>
            <a:endParaRPr lang="en-GB"/>
          </a:p>
        </p:txBody>
      </p:sp>
      <p:sp>
        <p:nvSpPr>
          <p:cNvPr id="5" name="Footer Placeholder 4"/>
          <p:cNvSpPr>
            <a:spLocks noGrp="1"/>
          </p:cNvSpPr>
          <p:nvPr>
            <p:ph type="ftr" sz="quarter" idx="11"/>
          </p:nvPr>
        </p:nvSpPr>
        <p:spPr/>
        <p:txBody>
          <a:bodyPr/>
          <a:lstStyle>
            <a:lvl1pPr>
              <a:defRPr>
                <a:latin typeface="Comic Sans MS" pitchFamily="66" charset="0"/>
                <a:cs typeface="Arial" charset="0"/>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B34AB152-1515-7240-AB4F-7508E95D0C66}" type="slidenum">
              <a:rPr lang="en-GB" altLang="x-none"/>
              <a:pPr/>
              <a:t>‹#›</a:t>
            </a:fld>
            <a:endParaRPr lang="en-GB" altLang="x-none"/>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atin typeface="Comic Sans MS" pitchFamily="66" charset="0"/>
                <a:cs typeface="Arial" charset="0"/>
              </a:defRPr>
            </a:lvl1pPr>
          </a:lstStyle>
          <a:p>
            <a:pPr>
              <a:defRPr/>
            </a:pPr>
            <a:endParaRPr lang="en-GB"/>
          </a:p>
        </p:txBody>
      </p:sp>
      <p:sp>
        <p:nvSpPr>
          <p:cNvPr id="6" name="Footer Placeholder 5"/>
          <p:cNvSpPr>
            <a:spLocks noGrp="1"/>
          </p:cNvSpPr>
          <p:nvPr>
            <p:ph type="ftr" sz="quarter" idx="11"/>
          </p:nvPr>
        </p:nvSpPr>
        <p:spPr/>
        <p:txBody>
          <a:bodyPr/>
          <a:lstStyle>
            <a:lvl1pPr>
              <a:defRPr>
                <a:latin typeface="Comic Sans MS" pitchFamily="66" charset="0"/>
                <a:cs typeface="Arial" charset="0"/>
              </a:defRPr>
            </a:lvl1pPr>
          </a:lstStyle>
          <a:p>
            <a:pPr>
              <a:defRPr/>
            </a:pPr>
            <a:endParaRPr lang="en-GB"/>
          </a:p>
        </p:txBody>
      </p:sp>
      <p:sp>
        <p:nvSpPr>
          <p:cNvPr id="7" name="Slide Number Placeholder 6"/>
          <p:cNvSpPr>
            <a:spLocks noGrp="1"/>
          </p:cNvSpPr>
          <p:nvPr>
            <p:ph type="sldNum" sz="quarter" idx="12"/>
          </p:nvPr>
        </p:nvSpPr>
        <p:spPr/>
        <p:txBody>
          <a:bodyPr/>
          <a:lstStyle>
            <a:lvl1pPr>
              <a:defRPr/>
            </a:lvl1pPr>
          </a:lstStyle>
          <a:p>
            <a:fld id="{4E3BD1CB-2BF8-3244-AD86-9E48DE4146B2}" type="slidenum">
              <a:rPr lang="en-GB" altLang="x-none"/>
              <a:pPr/>
              <a:t>‹#›</a:t>
            </a:fld>
            <a:endParaRPr lang="en-GB" altLang="x-none"/>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atin typeface="Comic Sans MS" pitchFamily="66" charset="0"/>
                <a:cs typeface="Arial" charset="0"/>
              </a:defRPr>
            </a:lvl1pPr>
          </a:lstStyle>
          <a:p>
            <a:pPr>
              <a:defRPr/>
            </a:pPr>
            <a:endParaRPr lang="en-GB"/>
          </a:p>
        </p:txBody>
      </p:sp>
      <p:sp>
        <p:nvSpPr>
          <p:cNvPr id="8" name="Footer Placeholder 7"/>
          <p:cNvSpPr>
            <a:spLocks noGrp="1"/>
          </p:cNvSpPr>
          <p:nvPr>
            <p:ph type="ftr" sz="quarter" idx="11"/>
          </p:nvPr>
        </p:nvSpPr>
        <p:spPr/>
        <p:txBody>
          <a:bodyPr/>
          <a:lstStyle>
            <a:lvl1pPr>
              <a:defRPr>
                <a:latin typeface="Comic Sans MS" pitchFamily="66" charset="0"/>
                <a:cs typeface="Arial" charset="0"/>
              </a:defRPr>
            </a:lvl1pPr>
          </a:lstStyle>
          <a:p>
            <a:pPr>
              <a:defRPr/>
            </a:pPr>
            <a:endParaRPr lang="en-GB"/>
          </a:p>
        </p:txBody>
      </p:sp>
      <p:sp>
        <p:nvSpPr>
          <p:cNvPr id="9" name="Slide Number Placeholder 8"/>
          <p:cNvSpPr>
            <a:spLocks noGrp="1"/>
          </p:cNvSpPr>
          <p:nvPr>
            <p:ph type="sldNum" sz="quarter" idx="12"/>
          </p:nvPr>
        </p:nvSpPr>
        <p:spPr/>
        <p:txBody>
          <a:bodyPr/>
          <a:lstStyle>
            <a:lvl1pPr>
              <a:defRPr/>
            </a:lvl1pPr>
          </a:lstStyle>
          <a:p>
            <a:fld id="{D5EEE4F6-B00B-B243-9F0A-81B24FEC04FC}" type="slidenum">
              <a:rPr lang="en-GB" altLang="x-none"/>
              <a:pPr/>
              <a:t>‹#›</a:t>
            </a:fld>
            <a:endParaRPr lang="en-GB" altLang="x-none"/>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atin typeface="Comic Sans MS" pitchFamily="66" charset="0"/>
                <a:cs typeface="Arial" charset="0"/>
              </a:defRPr>
            </a:lvl1pPr>
          </a:lstStyle>
          <a:p>
            <a:pPr>
              <a:defRPr/>
            </a:pPr>
            <a:endParaRPr lang="en-GB"/>
          </a:p>
        </p:txBody>
      </p:sp>
      <p:sp>
        <p:nvSpPr>
          <p:cNvPr id="4" name="Footer Placeholder 3"/>
          <p:cNvSpPr>
            <a:spLocks noGrp="1"/>
          </p:cNvSpPr>
          <p:nvPr>
            <p:ph type="ftr" sz="quarter" idx="11"/>
          </p:nvPr>
        </p:nvSpPr>
        <p:spPr/>
        <p:txBody>
          <a:bodyPr/>
          <a:lstStyle>
            <a:lvl1pPr>
              <a:defRPr>
                <a:latin typeface="Comic Sans MS" pitchFamily="66" charset="0"/>
                <a:cs typeface="Arial" charset="0"/>
              </a:defRPr>
            </a:lvl1pPr>
          </a:lstStyle>
          <a:p>
            <a:pPr>
              <a:defRPr/>
            </a:pPr>
            <a:endParaRPr lang="en-GB"/>
          </a:p>
        </p:txBody>
      </p:sp>
      <p:sp>
        <p:nvSpPr>
          <p:cNvPr id="5" name="Slide Number Placeholder 4"/>
          <p:cNvSpPr>
            <a:spLocks noGrp="1"/>
          </p:cNvSpPr>
          <p:nvPr>
            <p:ph type="sldNum" sz="quarter" idx="12"/>
          </p:nvPr>
        </p:nvSpPr>
        <p:spPr/>
        <p:txBody>
          <a:bodyPr/>
          <a:lstStyle>
            <a:lvl1pPr>
              <a:defRPr/>
            </a:lvl1pPr>
          </a:lstStyle>
          <a:p>
            <a:fld id="{DFB9A48E-5D98-7742-BAF4-56C8BC21A214}" type="slidenum">
              <a:rPr lang="en-GB" altLang="x-none"/>
              <a:pPr/>
              <a:t>‹#›</a:t>
            </a:fld>
            <a:endParaRPr lang="en-GB" altLang="x-none"/>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Comic Sans MS" pitchFamily="66" charset="0"/>
                <a:cs typeface="Arial" charset="0"/>
              </a:defRPr>
            </a:lvl1pPr>
          </a:lstStyle>
          <a:p>
            <a:pPr>
              <a:defRPr/>
            </a:pPr>
            <a:endParaRPr lang="en-GB"/>
          </a:p>
        </p:txBody>
      </p:sp>
      <p:sp>
        <p:nvSpPr>
          <p:cNvPr id="3" name="Footer Placeholder 2"/>
          <p:cNvSpPr>
            <a:spLocks noGrp="1"/>
          </p:cNvSpPr>
          <p:nvPr>
            <p:ph type="ftr" sz="quarter" idx="11"/>
          </p:nvPr>
        </p:nvSpPr>
        <p:spPr/>
        <p:txBody>
          <a:bodyPr/>
          <a:lstStyle>
            <a:lvl1pPr>
              <a:defRPr>
                <a:latin typeface="Comic Sans MS" pitchFamily="66" charset="0"/>
                <a:cs typeface="Arial" charset="0"/>
              </a:defRPr>
            </a:lvl1pPr>
          </a:lstStyle>
          <a:p>
            <a:pPr>
              <a:defRPr/>
            </a:pPr>
            <a:endParaRPr lang="en-GB"/>
          </a:p>
        </p:txBody>
      </p:sp>
      <p:sp>
        <p:nvSpPr>
          <p:cNvPr id="4" name="Slide Number Placeholder 3"/>
          <p:cNvSpPr>
            <a:spLocks noGrp="1"/>
          </p:cNvSpPr>
          <p:nvPr>
            <p:ph type="sldNum" sz="quarter" idx="12"/>
          </p:nvPr>
        </p:nvSpPr>
        <p:spPr/>
        <p:txBody>
          <a:bodyPr/>
          <a:lstStyle>
            <a:lvl1pPr>
              <a:defRPr/>
            </a:lvl1pPr>
          </a:lstStyle>
          <a:p>
            <a:fld id="{8B86C647-211E-164F-A7B9-9071829523BD}" type="slidenum">
              <a:rPr lang="en-GB" altLang="x-none"/>
              <a:pPr/>
              <a:t>‹#›</a:t>
            </a:fld>
            <a:endParaRPr lang="en-GB" altLang="x-none"/>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Comic Sans MS" pitchFamily="66" charset="0"/>
                <a:cs typeface="Arial" charset="0"/>
              </a:defRPr>
            </a:lvl1pPr>
          </a:lstStyle>
          <a:p>
            <a:pPr>
              <a:defRPr/>
            </a:pPr>
            <a:endParaRPr lang="en-GB"/>
          </a:p>
        </p:txBody>
      </p:sp>
      <p:sp>
        <p:nvSpPr>
          <p:cNvPr id="6" name="Footer Placeholder 5"/>
          <p:cNvSpPr>
            <a:spLocks noGrp="1"/>
          </p:cNvSpPr>
          <p:nvPr>
            <p:ph type="ftr" sz="quarter" idx="11"/>
          </p:nvPr>
        </p:nvSpPr>
        <p:spPr/>
        <p:txBody>
          <a:bodyPr/>
          <a:lstStyle>
            <a:lvl1pPr>
              <a:defRPr>
                <a:latin typeface="Comic Sans MS" pitchFamily="66" charset="0"/>
                <a:cs typeface="Arial" charset="0"/>
              </a:defRPr>
            </a:lvl1pPr>
          </a:lstStyle>
          <a:p>
            <a:pPr>
              <a:defRPr/>
            </a:pPr>
            <a:endParaRPr lang="en-GB"/>
          </a:p>
        </p:txBody>
      </p:sp>
      <p:sp>
        <p:nvSpPr>
          <p:cNvPr id="7" name="Slide Number Placeholder 6"/>
          <p:cNvSpPr>
            <a:spLocks noGrp="1"/>
          </p:cNvSpPr>
          <p:nvPr>
            <p:ph type="sldNum" sz="quarter" idx="12"/>
          </p:nvPr>
        </p:nvSpPr>
        <p:spPr/>
        <p:txBody>
          <a:bodyPr/>
          <a:lstStyle>
            <a:lvl1pPr>
              <a:defRPr/>
            </a:lvl1pPr>
          </a:lstStyle>
          <a:p>
            <a:fld id="{3D926293-69B7-9E4E-AD75-6D6789B7985F}" type="slidenum">
              <a:rPr lang="en-GB" altLang="x-none"/>
              <a:pPr/>
              <a:t>‹#›</a:t>
            </a:fld>
            <a:endParaRPr lang="en-GB" altLang="x-non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GB">
              <a:solidFill>
                <a:srgbClr val="FFFFFF"/>
              </a:solidFill>
            </a:endParaRPr>
          </a:p>
        </p:txBody>
      </p:sp>
      <p:sp>
        <p:nvSpPr>
          <p:cNvPr id="5" name="Footer Placeholder 4"/>
          <p:cNvSpPr>
            <a:spLocks noGrp="1"/>
          </p:cNvSpPr>
          <p:nvPr>
            <p:ph type="ftr" sz="quarter" idx="11"/>
          </p:nvPr>
        </p:nvSpPr>
        <p:spPr/>
        <p:txBody>
          <a:bodyPr/>
          <a:lstStyle/>
          <a:p>
            <a:endParaRPr lang="en-GB">
              <a:solidFill>
                <a:srgbClr val="FFFFFF"/>
              </a:solidFill>
            </a:endParaRPr>
          </a:p>
        </p:txBody>
      </p:sp>
      <p:sp>
        <p:nvSpPr>
          <p:cNvPr id="6" name="Slide Number Placeholder 5"/>
          <p:cNvSpPr>
            <a:spLocks noGrp="1"/>
          </p:cNvSpPr>
          <p:nvPr>
            <p:ph type="sldNum" sz="quarter" idx="12"/>
          </p:nvPr>
        </p:nvSpPr>
        <p:spPr/>
        <p:txBody>
          <a:bodyPr/>
          <a:lstStyle/>
          <a:p>
            <a:fld id="{9F6B6EA5-FE86-45D7-B744-7FAEDFEF812A}" type="slidenum">
              <a:rPr lang="en-GB" smtClean="0"/>
              <a:pPr/>
              <a:t>‹#›</a:t>
            </a:fld>
            <a:endParaRPr lang="en-GB"/>
          </a:p>
        </p:txBody>
      </p:sp>
    </p:spTree>
    <p:extLst>
      <p:ext uri="{BB962C8B-B14F-4D97-AF65-F5344CB8AC3E}">
        <p14:creationId xmlns:p14="http://schemas.microsoft.com/office/powerpoint/2010/main" val="16328469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Comic Sans MS" pitchFamily="66" charset="0"/>
                <a:cs typeface="Arial" charset="0"/>
              </a:defRPr>
            </a:lvl1pPr>
          </a:lstStyle>
          <a:p>
            <a:pPr>
              <a:defRPr/>
            </a:pPr>
            <a:endParaRPr lang="en-GB"/>
          </a:p>
        </p:txBody>
      </p:sp>
      <p:sp>
        <p:nvSpPr>
          <p:cNvPr id="6" name="Footer Placeholder 5"/>
          <p:cNvSpPr>
            <a:spLocks noGrp="1"/>
          </p:cNvSpPr>
          <p:nvPr>
            <p:ph type="ftr" sz="quarter" idx="11"/>
          </p:nvPr>
        </p:nvSpPr>
        <p:spPr/>
        <p:txBody>
          <a:bodyPr/>
          <a:lstStyle>
            <a:lvl1pPr>
              <a:defRPr>
                <a:latin typeface="Comic Sans MS" pitchFamily="66" charset="0"/>
                <a:cs typeface="Arial" charset="0"/>
              </a:defRPr>
            </a:lvl1pPr>
          </a:lstStyle>
          <a:p>
            <a:pPr>
              <a:defRPr/>
            </a:pPr>
            <a:endParaRPr lang="en-GB"/>
          </a:p>
        </p:txBody>
      </p:sp>
      <p:sp>
        <p:nvSpPr>
          <p:cNvPr id="7" name="Slide Number Placeholder 6"/>
          <p:cNvSpPr>
            <a:spLocks noGrp="1"/>
          </p:cNvSpPr>
          <p:nvPr>
            <p:ph type="sldNum" sz="quarter" idx="12"/>
          </p:nvPr>
        </p:nvSpPr>
        <p:spPr/>
        <p:txBody>
          <a:bodyPr/>
          <a:lstStyle>
            <a:lvl1pPr>
              <a:defRPr/>
            </a:lvl1pPr>
          </a:lstStyle>
          <a:p>
            <a:fld id="{3D23A71A-103B-BE40-ADAF-7A11DDE13582}" type="slidenum">
              <a:rPr lang="en-GB" altLang="x-none"/>
              <a:pPr/>
              <a:t>‹#›</a:t>
            </a:fld>
            <a:endParaRPr lang="en-GB" altLang="x-none"/>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atin typeface="Comic Sans MS" pitchFamily="66" charset="0"/>
                <a:cs typeface="Arial" charset="0"/>
              </a:defRPr>
            </a:lvl1pPr>
          </a:lstStyle>
          <a:p>
            <a:pPr>
              <a:defRPr/>
            </a:pPr>
            <a:endParaRPr lang="en-GB"/>
          </a:p>
        </p:txBody>
      </p:sp>
      <p:sp>
        <p:nvSpPr>
          <p:cNvPr id="5" name="Footer Placeholder 4"/>
          <p:cNvSpPr>
            <a:spLocks noGrp="1"/>
          </p:cNvSpPr>
          <p:nvPr>
            <p:ph type="ftr" sz="quarter" idx="11"/>
          </p:nvPr>
        </p:nvSpPr>
        <p:spPr/>
        <p:txBody>
          <a:bodyPr/>
          <a:lstStyle>
            <a:lvl1pPr>
              <a:defRPr>
                <a:latin typeface="Comic Sans MS" pitchFamily="66" charset="0"/>
                <a:cs typeface="Arial" charset="0"/>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13557CA0-3C39-8144-BE43-DC91A683CC6A}" type="slidenum">
              <a:rPr lang="en-GB" altLang="x-none"/>
              <a:pPr/>
              <a:t>‹#›</a:t>
            </a:fld>
            <a:endParaRPr lang="en-GB" altLang="x-none"/>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atin typeface="Comic Sans MS" pitchFamily="66" charset="0"/>
                <a:cs typeface="Arial" charset="0"/>
              </a:defRPr>
            </a:lvl1pPr>
          </a:lstStyle>
          <a:p>
            <a:pPr>
              <a:defRPr/>
            </a:pPr>
            <a:endParaRPr lang="en-GB"/>
          </a:p>
        </p:txBody>
      </p:sp>
      <p:sp>
        <p:nvSpPr>
          <p:cNvPr id="5" name="Footer Placeholder 4"/>
          <p:cNvSpPr>
            <a:spLocks noGrp="1"/>
          </p:cNvSpPr>
          <p:nvPr>
            <p:ph type="ftr" sz="quarter" idx="11"/>
          </p:nvPr>
        </p:nvSpPr>
        <p:spPr/>
        <p:txBody>
          <a:bodyPr/>
          <a:lstStyle>
            <a:lvl1pPr>
              <a:defRPr>
                <a:latin typeface="Comic Sans MS" pitchFamily="66" charset="0"/>
                <a:cs typeface="Arial" charset="0"/>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6B310E5F-0894-274A-9D83-BBFF4DF305B2}" type="slidenum">
              <a:rPr lang="en-GB" altLang="x-none"/>
              <a:pPr/>
              <a:t>‹#›</a:t>
            </a:fld>
            <a:endParaRPr lang="en-GB" altLang="x-none"/>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D2C2DA29-E6F5-433E-9BED-3B18835D1064}" type="datetimeFigureOut">
              <a:rPr lang="en-GB" smtClean="0">
                <a:solidFill>
                  <a:prstClr val="black">
                    <a:tint val="75000"/>
                  </a:prstClr>
                </a:solidFill>
              </a:rPr>
              <a:pPr/>
              <a:t>15/06/2017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7B143B1-C022-4F8D-88E7-E500AA6316DD}" type="slidenum">
              <a:rPr lang="en-GB" smtClean="0">
                <a:solidFill>
                  <a:prstClr val="black">
                    <a:tint val="75000"/>
                  </a:prstClr>
                </a:solidFill>
              </a:rPr>
              <a:pPr/>
              <a:t>‹#›</a:t>
            </a:fld>
            <a:endParaRPr lang="en-GB">
              <a:solidFill>
                <a:prstClr val="black">
                  <a:tint val="75000"/>
                </a:prstClr>
              </a:solidFill>
            </a:endParaRPr>
          </a:p>
        </p:txBody>
      </p:sp>
    </p:spTree>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2C2DA29-E6F5-433E-9BED-3B18835D1064}" type="datetimeFigureOut">
              <a:rPr lang="en-GB" smtClean="0">
                <a:solidFill>
                  <a:prstClr val="black">
                    <a:tint val="75000"/>
                  </a:prstClr>
                </a:solidFill>
              </a:rPr>
              <a:pPr/>
              <a:t>15/06/2017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7B143B1-C022-4F8D-88E7-E500AA6316DD}" type="slidenum">
              <a:rPr lang="en-GB" smtClean="0">
                <a:solidFill>
                  <a:prstClr val="black">
                    <a:tint val="75000"/>
                  </a:prstClr>
                </a:solidFill>
              </a:rPr>
              <a:pPr/>
              <a:t>‹#›</a:t>
            </a:fld>
            <a:endParaRPr lang="en-GB">
              <a:solidFill>
                <a:prstClr val="black">
                  <a:tint val="75000"/>
                </a:prstClr>
              </a:solidFill>
            </a:endParaRPr>
          </a:p>
        </p:txBody>
      </p:sp>
    </p:spTree>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2C2DA29-E6F5-433E-9BED-3B18835D1064}" type="datetimeFigureOut">
              <a:rPr lang="en-GB" smtClean="0">
                <a:solidFill>
                  <a:prstClr val="black">
                    <a:tint val="75000"/>
                  </a:prstClr>
                </a:solidFill>
              </a:rPr>
              <a:pPr/>
              <a:t>15/06/2017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7B143B1-C022-4F8D-88E7-E500AA6316DD}" type="slidenum">
              <a:rPr lang="en-GB" smtClean="0">
                <a:solidFill>
                  <a:prstClr val="black">
                    <a:tint val="75000"/>
                  </a:prstClr>
                </a:solidFill>
              </a:rPr>
              <a:pPr/>
              <a:t>‹#›</a:t>
            </a:fld>
            <a:endParaRPr lang="en-GB">
              <a:solidFill>
                <a:prstClr val="black">
                  <a:tint val="75000"/>
                </a:prstClr>
              </a:solidFill>
            </a:endParaRPr>
          </a:p>
        </p:txBody>
      </p:sp>
    </p:spTree>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D2C2DA29-E6F5-433E-9BED-3B18835D1064}" type="datetimeFigureOut">
              <a:rPr lang="en-GB" smtClean="0">
                <a:solidFill>
                  <a:prstClr val="black">
                    <a:tint val="75000"/>
                  </a:prstClr>
                </a:solidFill>
              </a:rPr>
              <a:pPr/>
              <a:t>15/06/2017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7B143B1-C022-4F8D-88E7-E500AA6316DD}" type="slidenum">
              <a:rPr lang="en-GB" smtClean="0">
                <a:solidFill>
                  <a:prstClr val="black">
                    <a:tint val="75000"/>
                  </a:prstClr>
                </a:solidFill>
              </a:rPr>
              <a:pPr/>
              <a:t>‹#›</a:t>
            </a:fld>
            <a:endParaRPr lang="en-GB">
              <a:solidFill>
                <a:prstClr val="black">
                  <a:tint val="75000"/>
                </a:prstClr>
              </a:solidFill>
            </a:endParaRPr>
          </a:p>
        </p:txBody>
      </p:sp>
    </p:spTree>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D2C2DA29-E6F5-433E-9BED-3B18835D1064}" type="datetimeFigureOut">
              <a:rPr lang="en-GB" smtClean="0">
                <a:solidFill>
                  <a:prstClr val="black">
                    <a:tint val="75000"/>
                  </a:prstClr>
                </a:solidFill>
              </a:rPr>
              <a:pPr/>
              <a:t>15/06/2017</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87B143B1-C022-4F8D-88E7-E500AA6316DD}" type="slidenum">
              <a:rPr lang="en-GB" smtClean="0">
                <a:solidFill>
                  <a:prstClr val="black">
                    <a:tint val="75000"/>
                  </a:prstClr>
                </a:solidFill>
              </a:rPr>
              <a:pPr/>
              <a:t>‹#›</a:t>
            </a:fld>
            <a:endParaRPr lang="en-GB">
              <a:solidFill>
                <a:prstClr val="black">
                  <a:tint val="75000"/>
                </a:prstClr>
              </a:solidFill>
            </a:endParaRPr>
          </a:p>
        </p:txBody>
      </p:sp>
    </p:spTree>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D2C2DA29-E6F5-433E-9BED-3B18835D1064}" type="datetimeFigureOut">
              <a:rPr lang="en-GB" smtClean="0">
                <a:solidFill>
                  <a:prstClr val="black">
                    <a:tint val="75000"/>
                  </a:prstClr>
                </a:solidFill>
              </a:rPr>
              <a:pPr/>
              <a:t>15/06/2017</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87B143B1-C022-4F8D-88E7-E500AA6316DD}" type="slidenum">
              <a:rPr lang="en-GB" smtClean="0">
                <a:solidFill>
                  <a:prstClr val="black">
                    <a:tint val="75000"/>
                  </a:prstClr>
                </a:solidFill>
              </a:rPr>
              <a:pPr/>
              <a:t>‹#›</a:t>
            </a:fld>
            <a:endParaRPr lang="en-GB">
              <a:solidFill>
                <a:prstClr val="black">
                  <a:tint val="75000"/>
                </a:prstClr>
              </a:solidFill>
            </a:endParaRPr>
          </a:p>
        </p:txBody>
      </p:sp>
    </p:spTree>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C2DA29-E6F5-433E-9BED-3B18835D1064}" type="datetimeFigureOut">
              <a:rPr lang="en-GB" smtClean="0">
                <a:solidFill>
                  <a:prstClr val="black">
                    <a:tint val="75000"/>
                  </a:prstClr>
                </a:solidFill>
              </a:rPr>
              <a:pPr/>
              <a:t>15/06/2017</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87B143B1-C022-4F8D-88E7-E500AA6316DD}" type="slidenum">
              <a:rPr lang="en-GB" smtClean="0">
                <a:solidFill>
                  <a:prstClr val="black">
                    <a:tint val="75000"/>
                  </a:prstClr>
                </a:solidFill>
              </a:rPr>
              <a:pPr/>
              <a:t>‹#›</a:t>
            </a:fld>
            <a:endParaRPr lang="en-GB">
              <a:solidFill>
                <a:prstClr val="black">
                  <a:tint val="75000"/>
                </a:prstClr>
              </a:solidFill>
            </a:endParaRPr>
          </a:p>
        </p:txBody>
      </p:sp>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endParaRPr lang="en-GB">
              <a:solidFill>
                <a:srgbClr val="FFFFFF"/>
              </a:solidFill>
            </a:endParaRPr>
          </a:p>
        </p:txBody>
      </p:sp>
      <p:sp>
        <p:nvSpPr>
          <p:cNvPr id="5" name="Footer Placeholder 4"/>
          <p:cNvSpPr>
            <a:spLocks noGrp="1"/>
          </p:cNvSpPr>
          <p:nvPr>
            <p:ph type="ftr" sz="quarter" idx="11"/>
          </p:nvPr>
        </p:nvSpPr>
        <p:spPr/>
        <p:txBody>
          <a:bodyPr/>
          <a:lstStyle/>
          <a:p>
            <a:endParaRPr lang="en-GB">
              <a:solidFill>
                <a:srgbClr val="FFFFFF"/>
              </a:solidFill>
            </a:endParaRPr>
          </a:p>
        </p:txBody>
      </p:sp>
      <p:sp>
        <p:nvSpPr>
          <p:cNvPr id="6" name="Slide Number Placeholder 5"/>
          <p:cNvSpPr>
            <a:spLocks noGrp="1"/>
          </p:cNvSpPr>
          <p:nvPr>
            <p:ph type="sldNum" sz="quarter" idx="12"/>
          </p:nvPr>
        </p:nvSpPr>
        <p:spPr/>
        <p:txBody>
          <a:bodyPr/>
          <a:lstStyle/>
          <a:p>
            <a:fld id="{A7F04624-89D7-475A-98BD-972E8F6A7313}"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61110630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C2DA29-E6F5-433E-9BED-3B18835D1064}" type="datetimeFigureOut">
              <a:rPr lang="en-GB" smtClean="0">
                <a:solidFill>
                  <a:prstClr val="black">
                    <a:tint val="75000"/>
                  </a:prstClr>
                </a:solidFill>
              </a:rPr>
              <a:pPr/>
              <a:t>15/06/2017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7B143B1-C022-4F8D-88E7-E500AA6316DD}" type="slidenum">
              <a:rPr lang="en-GB" smtClean="0">
                <a:solidFill>
                  <a:prstClr val="black">
                    <a:tint val="75000"/>
                  </a:prstClr>
                </a:solidFill>
              </a:rPr>
              <a:pPr/>
              <a:t>‹#›</a:t>
            </a:fld>
            <a:endParaRPr lang="en-GB">
              <a:solidFill>
                <a:prstClr val="black">
                  <a:tint val="75000"/>
                </a:prstClr>
              </a:solidFill>
            </a:endParaRPr>
          </a:p>
        </p:txBody>
      </p:sp>
    </p:spTree>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C2DA29-E6F5-433E-9BED-3B18835D1064}" type="datetimeFigureOut">
              <a:rPr lang="en-GB" smtClean="0">
                <a:solidFill>
                  <a:prstClr val="black">
                    <a:tint val="75000"/>
                  </a:prstClr>
                </a:solidFill>
              </a:rPr>
              <a:pPr/>
              <a:t>15/06/2017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7B143B1-C022-4F8D-88E7-E500AA6316DD}" type="slidenum">
              <a:rPr lang="en-GB" smtClean="0">
                <a:solidFill>
                  <a:prstClr val="black">
                    <a:tint val="75000"/>
                  </a:prstClr>
                </a:solidFill>
              </a:rPr>
              <a:pPr/>
              <a:t>‹#›</a:t>
            </a:fld>
            <a:endParaRPr lang="en-GB">
              <a:solidFill>
                <a:prstClr val="black">
                  <a:tint val="75000"/>
                </a:prstClr>
              </a:solidFill>
            </a:endParaRPr>
          </a:p>
        </p:txBody>
      </p:sp>
    </p:spTree>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2C2DA29-E6F5-433E-9BED-3B18835D1064}" type="datetimeFigureOut">
              <a:rPr lang="en-GB" smtClean="0">
                <a:solidFill>
                  <a:prstClr val="black">
                    <a:tint val="75000"/>
                  </a:prstClr>
                </a:solidFill>
              </a:rPr>
              <a:pPr/>
              <a:t>15/06/2017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7B143B1-C022-4F8D-88E7-E500AA6316DD}" type="slidenum">
              <a:rPr lang="en-GB" smtClean="0">
                <a:solidFill>
                  <a:prstClr val="black">
                    <a:tint val="75000"/>
                  </a:prstClr>
                </a:solidFill>
              </a:rPr>
              <a:pPr/>
              <a:t>‹#›</a:t>
            </a:fld>
            <a:endParaRPr lang="en-GB">
              <a:solidFill>
                <a:prstClr val="black">
                  <a:tint val="75000"/>
                </a:prstClr>
              </a:solidFill>
            </a:endParaRPr>
          </a:p>
        </p:txBody>
      </p:sp>
    </p:spTree>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2C2DA29-E6F5-433E-9BED-3B18835D1064}" type="datetimeFigureOut">
              <a:rPr lang="en-GB" smtClean="0">
                <a:solidFill>
                  <a:prstClr val="black">
                    <a:tint val="75000"/>
                  </a:prstClr>
                </a:solidFill>
              </a:rPr>
              <a:pPr/>
              <a:t>15/06/2017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7B143B1-C022-4F8D-88E7-E500AA6316DD}" type="slidenum">
              <a:rPr lang="en-GB" smtClean="0">
                <a:solidFill>
                  <a:prstClr val="black">
                    <a:tint val="75000"/>
                  </a:prstClr>
                </a:solidFill>
              </a:rPr>
              <a:pPr/>
              <a:t>‹#›</a:t>
            </a:fld>
            <a:endParaRPr lang="en-GB">
              <a:solidFill>
                <a:prstClr val="black">
                  <a:tint val="75000"/>
                </a:prstClr>
              </a:solidFill>
            </a:endParaRPr>
          </a:p>
        </p:txBody>
      </p:sp>
    </p:spTree>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D2D72293-DB08-4100-962C-2C3170FCA101}" type="slidenum">
              <a:rPr lang="en-GB">
                <a:solidFill>
                  <a:srgbClr val="FFFFFF"/>
                </a:solidFill>
              </a:rPr>
              <a:pPr/>
              <a:t>‹#›</a:t>
            </a:fld>
            <a:endParaRPr lang="en-GB">
              <a:solidFill>
                <a:srgbClr val="FFFFFF"/>
              </a:solidFill>
            </a:endParaRPr>
          </a:p>
        </p:txBody>
      </p:sp>
    </p:spTree>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7802AEC0-FAAC-4309-8D90-C4F557C1792D}" type="slidenum">
              <a:rPr lang="en-GB">
                <a:solidFill>
                  <a:srgbClr val="FFFFFF"/>
                </a:solidFill>
              </a:rPr>
              <a:pPr/>
              <a:t>‹#›</a:t>
            </a:fld>
            <a:endParaRPr lang="en-GB">
              <a:solidFill>
                <a:srgbClr val="FFFFFF"/>
              </a:solidFill>
            </a:endParaRPr>
          </a:p>
        </p:txBody>
      </p:sp>
    </p:spTree>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254EB493-8DB3-4611-934A-01CC16C9947F}" type="slidenum">
              <a:rPr lang="en-GB">
                <a:solidFill>
                  <a:srgbClr val="FFFFFF"/>
                </a:solidFill>
              </a:rPr>
              <a:pPr/>
              <a:t>‹#›</a:t>
            </a:fld>
            <a:endParaRPr lang="en-GB">
              <a:solidFill>
                <a:srgbClr val="FFFFFF"/>
              </a:solidFill>
            </a:endParaRPr>
          </a:p>
        </p:txBody>
      </p:sp>
    </p:spTree>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GB">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035A77A2-C02E-44A4-B33C-256166CE3F6F}" type="slidenum">
              <a:rPr lang="en-GB">
                <a:solidFill>
                  <a:srgbClr val="FFFFFF"/>
                </a:solidFill>
              </a:rPr>
              <a:pPr/>
              <a:t>‹#›</a:t>
            </a:fld>
            <a:endParaRPr lang="en-GB">
              <a:solidFill>
                <a:srgbClr val="FFFFFF"/>
              </a:solidFill>
            </a:endParaRPr>
          </a:p>
        </p:txBody>
      </p:sp>
    </p:spTree>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GB">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A8ED0663-1285-4E99-B01A-F6802250E01D}" type="slidenum">
              <a:rPr lang="en-GB">
                <a:solidFill>
                  <a:srgbClr val="FFFFFF"/>
                </a:solidFill>
              </a:rPr>
              <a:pPr/>
              <a:t>‹#›</a:t>
            </a:fld>
            <a:endParaRPr lang="en-GB">
              <a:solidFill>
                <a:srgbClr val="FFFFFF"/>
              </a:solidFill>
            </a:endParaRPr>
          </a:p>
        </p:txBody>
      </p:sp>
    </p:spTree>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GB">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2180C930-7D76-49EB-AE94-3782969FC262}" type="slidenum">
              <a:rPr lang="en-GB">
                <a:solidFill>
                  <a:srgbClr val="FFFFFF"/>
                </a:solidFill>
              </a:rPr>
              <a:pPr/>
              <a:t>‹#›</a:t>
            </a:fld>
            <a:endParaRPr lang="en-GB">
              <a:solidFill>
                <a:srgbClr val="FFFFFF"/>
              </a:solidFill>
            </a:endParaRPr>
          </a:p>
        </p:txBody>
      </p:sp>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endParaRPr lang="en-GB">
              <a:solidFill>
                <a:srgbClr val="FFFFFF"/>
              </a:solidFill>
            </a:endParaRPr>
          </a:p>
        </p:txBody>
      </p:sp>
      <p:sp>
        <p:nvSpPr>
          <p:cNvPr id="5" name="Footer Placeholder 4"/>
          <p:cNvSpPr>
            <a:spLocks noGrp="1"/>
          </p:cNvSpPr>
          <p:nvPr>
            <p:ph type="ftr" sz="quarter" idx="11"/>
          </p:nvPr>
        </p:nvSpPr>
        <p:spPr/>
        <p:txBody>
          <a:bodyPr/>
          <a:lstStyle/>
          <a:p>
            <a:endParaRPr lang="en-GB">
              <a:solidFill>
                <a:srgbClr val="FFFFFF"/>
              </a:solidFill>
            </a:endParaRPr>
          </a:p>
        </p:txBody>
      </p:sp>
      <p:sp>
        <p:nvSpPr>
          <p:cNvPr id="6" name="Slide Number Placeholder 5"/>
          <p:cNvSpPr>
            <a:spLocks noGrp="1"/>
          </p:cNvSpPr>
          <p:nvPr>
            <p:ph type="sldNum" sz="quarter" idx="12"/>
          </p:nvPr>
        </p:nvSpPr>
        <p:spPr/>
        <p:txBody>
          <a:bodyPr/>
          <a:lstStyle/>
          <a:p>
            <a:fld id="{DBCD9520-912D-421F-B22B-182CF6F067B4}"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72092361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GB">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1971B466-E089-440A-BBF8-3972EF1D60DA}" type="slidenum">
              <a:rPr lang="en-GB">
                <a:solidFill>
                  <a:srgbClr val="FFFFFF"/>
                </a:solidFill>
              </a:rPr>
              <a:pPr/>
              <a:t>‹#›</a:t>
            </a:fld>
            <a:endParaRPr lang="en-GB">
              <a:solidFill>
                <a:srgbClr val="FFFFFF"/>
              </a:solidFill>
            </a:endParaRPr>
          </a:p>
        </p:txBody>
      </p:sp>
    </p:spTree>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GB">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39F773ED-4E9E-4205-8E2F-442E85C23AF2}" type="slidenum">
              <a:rPr lang="en-GB">
                <a:solidFill>
                  <a:srgbClr val="FFFFFF"/>
                </a:solidFill>
              </a:rPr>
              <a:pPr/>
              <a:t>‹#›</a:t>
            </a:fld>
            <a:endParaRPr lang="en-GB">
              <a:solidFill>
                <a:srgbClr val="FFFFFF"/>
              </a:solidFill>
            </a:endParaRPr>
          </a:p>
        </p:txBody>
      </p:sp>
    </p:spTree>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GB">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55D402A8-187C-43F7-86C1-E4EFC5BC2622}" type="slidenum">
              <a:rPr lang="en-GB">
                <a:solidFill>
                  <a:srgbClr val="FFFFFF"/>
                </a:solidFill>
              </a:rPr>
              <a:pPr/>
              <a:t>‹#›</a:t>
            </a:fld>
            <a:endParaRPr lang="en-GB">
              <a:solidFill>
                <a:srgbClr val="FFFFFF"/>
              </a:solidFill>
            </a:endParaRPr>
          </a:p>
        </p:txBody>
      </p:sp>
    </p:spTree>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9CDAF374-0B28-40A5-8F85-6D1BCAAAF8A3}" type="slidenum">
              <a:rPr lang="en-GB">
                <a:solidFill>
                  <a:srgbClr val="FFFFFF"/>
                </a:solidFill>
              </a:rPr>
              <a:pPr/>
              <a:t>‹#›</a:t>
            </a:fld>
            <a:endParaRPr lang="en-GB">
              <a:solidFill>
                <a:srgbClr val="FFFFFF"/>
              </a:solidFill>
            </a:endParaRPr>
          </a:p>
        </p:txBody>
      </p:sp>
    </p:spTree>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2637B7D9-3816-447E-87B6-0B72B61FADB0}" type="slidenum">
              <a:rPr lang="en-GB">
                <a:solidFill>
                  <a:srgbClr val="FFFFFF"/>
                </a:solidFill>
              </a:rPr>
              <a:pPr/>
              <a:t>‹#›</a:t>
            </a:fld>
            <a:endParaRPr lang="en-GB">
              <a:solidFill>
                <a:srgbClr val="FFFFFF"/>
              </a:solidFill>
            </a:endParaRPr>
          </a:p>
        </p:txBody>
      </p:sp>
    </p:spTree>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Table Placeholder 2"/>
          <p:cNvSpPr>
            <a:spLocks noGrp="1"/>
          </p:cNvSpPr>
          <p:nvPr>
            <p:ph type="tbl" idx="1"/>
          </p:nvPr>
        </p:nvSpPr>
        <p:spPr>
          <a:xfrm>
            <a:off x="457200" y="1600200"/>
            <a:ext cx="8229600" cy="4525963"/>
          </a:xfrm>
        </p:spPr>
        <p:txBody>
          <a:bodyPr/>
          <a:lstStyle/>
          <a:p>
            <a:endParaRPr lang="en-GB"/>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GB">
              <a:solidFill>
                <a:srgbClr val="FFFFFF"/>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GB">
              <a:solidFill>
                <a:srgbClr val="FFFFFF"/>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ED7BC24F-35BD-4D57-BE81-FD15CAC8E553}" type="slidenum">
              <a:rPr lang="en-GB">
                <a:solidFill>
                  <a:srgbClr val="FFFFFF"/>
                </a:solidFill>
              </a:rPr>
              <a:pPr/>
              <a:t>‹#›</a:t>
            </a:fld>
            <a:endParaRPr lang="en-GB">
              <a:solidFill>
                <a:srgbClr val="FFFFFF"/>
              </a:solidFill>
            </a:endParaRPr>
          </a:p>
        </p:txBody>
      </p:sp>
    </p:spTree>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endParaRPr lang="en-GB">
              <a:solidFill>
                <a:srgbClr val="FFFFFF"/>
              </a:solidFill>
            </a:endParaRPr>
          </a:p>
        </p:txBody>
      </p:sp>
      <p:sp>
        <p:nvSpPr>
          <p:cNvPr id="5" name="Footer Placeholder 4"/>
          <p:cNvSpPr>
            <a:spLocks noGrp="1"/>
          </p:cNvSpPr>
          <p:nvPr>
            <p:ph type="ftr" sz="quarter" idx="11"/>
          </p:nvPr>
        </p:nvSpPr>
        <p:spPr/>
        <p:txBody>
          <a:bodyPr/>
          <a:lstStyle/>
          <a:p>
            <a:endParaRPr lang="en-GB">
              <a:solidFill>
                <a:srgbClr val="FFFFFF"/>
              </a:solidFill>
            </a:endParaRPr>
          </a:p>
        </p:txBody>
      </p:sp>
      <p:sp>
        <p:nvSpPr>
          <p:cNvPr id="6" name="Slide Number Placeholder 5"/>
          <p:cNvSpPr>
            <a:spLocks noGrp="1"/>
          </p:cNvSpPr>
          <p:nvPr>
            <p:ph type="sldNum" sz="quarter" idx="12"/>
          </p:nvPr>
        </p:nvSpPr>
        <p:spPr/>
        <p:txBody>
          <a:bodyPr/>
          <a:lstStyle/>
          <a:p>
            <a:fld id="{A7F04624-89D7-475A-98BD-972E8F6A7313}" type="slidenum">
              <a:rPr lang="en-GB" smtClean="0">
                <a:solidFill>
                  <a:srgbClr val="FFFFFF"/>
                </a:solidFill>
              </a:rPr>
              <a:pPr/>
              <a:t>‹#›</a:t>
            </a:fld>
            <a:endParaRPr lang="en-GB">
              <a:solidFill>
                <a:srgbClr val="FFFFFF"/>
              </a:solidFill>
            </a:endParaRPr>
          </a:p>
        </p:txBody>
      </p:sp>
    </p:spTree>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endParaRPr lang="en-GB">
              <a:solidFill>
                <a:srgbClr val="FFFFFF"/>
              </a:solidFill>
            </a:endParaRPr>
          </a:p>
        </p:txBody>
      </p:sp>
      <p:sp>
        <p:nvSpPr>
          <p:cNvPr id="5" name="Footer Placeholder 4"/>
          <p:cNvSpPr>
            <a:spLocks noGrp="1"/>
          </p:cNvSpPr>
          <p:nvPr>
            <p:ph type="ftr" sz="quarter" idx="11"/>
          </p:nvPr>
        </p:nvSpPr>
        <p:spPr/>
        <p:txBody>
          <a:bodyPr/>
          <a:lstStyle/>
          <a:p>
            <a:endParaRPr lang="en-GB">
              <a:solidFill>
                <a:srgbClr val="FFFFFF"/>
              </a:solidFill>
            </a:endParaRPr>
          </a:p>
        </p:txBody>
      </p:sp>
      <p:sp>
        <p:nvSpPr>
          <p:cNvPr id="6" name="Slide Number Placeholder 5"/>
          <p:cNvSpPr>
            <a:spLocks noGrp="1"/>
          </p:cNvSpPr>
          <p:nvPr>
            <p:ph type="sldNum" sz="quarter" idx="12"/>
          </p:nvPr>
        </p:nvSpPr>
        <p:spPr/>
        <p:txBody>
          <a:bodyPr/>
          <a:lstStyle/>
          <a:p>
            <a:fld id="{DBCD9520-912D-421F-B22B-182CF6F067B4}" type="slidenum">
              <a:rPr lang="en-GB" smtClean="0">
                <a:solidFill>
                  <a:srgbClr val="FFFFFF"/>
                </a:solidFill>
              </a:rPr>
              <a:pPr/>
              <a:t>‹#›</a:t>
            </a:fld>
            <a:endParaRPr lang="en-GB">
              <a:solidFill>
                <a:srgbClr val="FFFFFF"/>
              </a:solidFill>
            </a:endParaRPr>
          </a:p>
        </p:txBody>
      </p:sp>
    </p:spTree>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GB">
              <a:solidFill>
                <a:srgbClr val="FFFFFF"/>
              </a:solidFill>
            </a:endParaRPr>
          </a:p>
        </p:txBody>
      </p:sp>
      <p:sp>
        <p:nvSpPr>
          <p:cNvPr id="5" name="Footer Placeholder 4"/>
          <p:cNvSpPr>
            <a:spLocks noGrp="1"/>
          </p:cNvSpPr>
          <p:nvPr>
            <p:ph type="ftr" sz="quarter" idx="11"/>
          </p:nvPr>
        </p:nvSpPr>
        <p:spPr/>
        <p:txBody>
          <a:bodyPr/>
          <a:lstStyle/>
          <a:p>
            <a:endParaRPr lang="en-GB">
              <a:solidFill>
                <a:srgbClr val="FFFFFF"/>
              </a:solidFill>
            </a:endParaRPr>
          </a:p>
        </p:txBody>
      </p:sp>
      <p:sp>
        <p:nvSpPr>
          <p:cNvPr id="6" name="Slide Number Placeholder 5"/>
          <p:cNvSpPr>
            <a:spLocks noGrp="1"/>
          </p:cNvSpPr>
          <p:nvPr>
            <p:ph type="sldNum" sz="quarter" idx="12"/>
          </p:nvPr>
        </p:nvSpPr>
        <p:spPr/>
        <p:txBody>
          <a:bodyPr/>
          <a:lstStyle/>
          <a:p>
            <a:fld id="{736E3112-375D-4655-ABF6-09E8E493B922}" type="slidenum">
              <a:rPr lang="en-GB" smtClean="0">
                <a:solidFill>
                  <a:srgbClr val="FFFFFF"/>
                </a:solidFill>
              </a:rPr>
              <a:pPr/>
              <a:t>‹#›</a:t>
            </a:fld>
            <a:endParaRPr lang="en-GB">
              <a:solidFill>
                <a:srgbClr val="FFFFFF"/>
              </a:solidFill>
            </a:endParaRPr>
          </a:p>
        </p:txBody>
      </p:sp>
    </p:spTree>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endParaRPr lang="en-GB">
              <a:solidFill>
                <a:srgbClr val="FFFFFF"/>
              </a:solidFill>
            </a:endParaRPr>
          </a:p>
        </p:txBody>
      </p:sp>
      <p:sp>
        <p:nvSpPr>
          <p:cNvPr id="6" name="Footer Placeholder 5"/>
          <p:cNvSpPr>
            <a:spLocks noGrp="1"/>
          </p:cNvSpPr>
          <p:nvPr>
            <p:ph type="ftr" sz="quarter" idx="11"/>
          </p:nvPr>
        </p:nvSpPr>
        <p:spPr/>
        <p:txBody>
          <a:bodyPr/>
          <a:lstStyle/>
          <a:p>
            <a:endParaRPr lang="en-GB">
              <a:solidFill>
                <a:srgbClr val="FFFFFF"/>
              </a:solidFill>
            </a:endParaRPr>
          </a:p>
        </p:txBody>
      </p:sp>
      <p:sp>
        <p:nvSpPr>
          <p:cNvPr id="7" name="Slide Number Placeholder 6"/>
          <p:cNvSpPr>
            <a:spLocks noGrp="1"/>
          </p:cNvSpPr>
          <p:nvPr>
            <p:ph type="sldNum" sz="quarter" idx="12"/>
          </p:nvPr>
        </p:nvSpPr>
        <p:spPr/>
        <p:txBody>
          <a:bodyPr/>
          <a:lstStyle/>
          <a:p>
            <a:fld id="{DF1BC1B7-DBD2-46DE-813D-F56B574B101D}" type="slidenum">
              <a:rPr lang="en-GB" smtClean="0">
                <a:solidFill>
                  <a:srgbClr val="FFFFFF"/>
                </a:solidFill>
              </a:rPr>
              <a:pPr/>
              <a:t>‹#›</a:t>
            </a:fld>
            <a:endParaRPr lang="en-GB">
              <a:solidFill>
                <a:srgbClr val="FFFFFF"/>
              </a:solidFill>
            </a:endParaRPr>
          </a:p>
        </p:txBody>
      </p:sp>
    </p:spTree>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GB">
              <a:solidFill>
                <a:srgbClr val="FFFFFF"/>
              </a:solidFill>
            </a:endParaRPr>
          </a:p>
        </p:txBody>
      </p:sp>
      <p:sp>
        <p:nvSpPr>
          <p:cNvPr id="5" name="Footer Placeholder 4"/>
          <p:cNvSpPr>
            <a:spLocks noGrp="1"/>
          </p:cNvSpPr>
          <p:nvPr>
            <p:ph type="ftr" sz="quarter" idx="11"/>
          </p:nvPr>
        </p:nvSpPr>
        <p:spPr/>
        <p:txBody>
          <a:bodyPr/>
          <a:lstStyle/>
          <a:p>
            <a:endParaRPr lang="en-GB">
              <a:solidFill>
                <a:srgbClr val="FFFFFF"/>
              </a:solidFill>
            </a:endParaRPr>
          </a:p>
        </p:txBody>
      </p:sp>
      <p:sp>
        <p:nvSpPr>
          <p:cNvPr id="6" name="Slide Number Placeholder 5"/>
          <p:cNvSpPr>
            <a:spLocks noGrp="1"/>
          </p:cNvSpPr>
          <p:nvPr>
            <p:ph type="sldNum" sz="quarter" idx="12"/>
          </p:nvPr>
        </p:nvSpPr>
        <p:spPr/>
        <p:txBody>
          <a:bodyPr/>
          <a:lstStyle/>
          <a:p>
            <a:fld id="{736E3112-375D-4655-ABF6-09E8E493B922}"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25923713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endParaRPr lang="en-GB">
              <a:solidFill>
                <a:srgbClr val="FFFFFF"/>
              </a:solidFill>
            </a:endParaRPr>
          </a:p>
        </p:txBody>
      </p:sp>
      <p:sp>
        <p:nvSpPr>
          <p:cNvPr id="8" name="Footer Placeholder 7"/>
          <p:cNvSpPr>
            <a:spLocks noGrp="1"/>
          </p:cNvSpPr>
          <p:nvPr>
            <p:ph type="ftr" sz="quarter" idx="11"/>
          </p:nvPr>
        </p:nvSpPr>
        <p:spPr/>
        <p:txBody>
          <a:bodyPr/>
          <a:lstStyle/>
          <a:p>
            <a:endParaRPr lang="en-GB">
              <a:solidFill>
                <a:srgbClr val="FFFFFF"/>
              </a:solidFill>
            </a:endParaRPr>
          </a:p>
        </p:txBody>
      </p:sp>
      <p:sp>
        <p:nvSpPr>
          <p:cNvPr id="9" name="Slide Number Placeholder 8"/>
          <p:cNvSpPr>
            <a:spLocks noGrp="1"/>
          </p:cNvSpPr>
          <p:nvPr>
            <p:ph type="sldNum" sz="quarter" idx="12"/>
          </p:nvPr>
        </p:nvSpPr>
        <p:spPr/>
        <p:txBody>
          <a:bodyPr/>
          <a:lstStyle/>
          <a:p>
            <a:fld id="{129DF6E7-1534-44A1-824C-B7DAB285094A}" type="slidenum">
              <a:rPr lang="en-GB" smtClean="0">
                <a:solidFill>
                  <a:srgbClr val="FFFFFF"/>
                </a:solidFill>
              </a:rPr>
              <a:pPr/>
              <a:t>‹#›</a:t>
            </a:fld>
            <a:endParaRPr lang="en-GB">
              <a:solidFill>
                <a:srgbClr val="FFFFFF"/>
              </a:solidFill>
            </a:endParaRPr>
          </a:p>
        </p:txBody>
      </p:sp>
    </p:spTree>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endParaRPr lang="en-GB">
              <a:solidFill>
                <a:srgbClr val="FFFFFF"/>
              </a:solidFill>
            </a:endParaRPr>
          </a:p>
        </p:txBody>
      </p:sp>
      <p:sp>
        <p:nvSpPr>
          <p:cNvPr id="4" name="Footer Placeholder 3"/>
          <p:cNvSpPr>
            <a:spLocks noGrp="1"/>
          </p:cNvSpPr>
          <p:nvPr>
            <p:ph type="ftr" sz="quarter" idx="11"/>
          </p:nvPr>
        </p:nvSpPr>
        <p:spPr/>
        <p:txBody>
          <a:bodyPr/>
          <a:lstStyle/>
          <a:p>
            <a:endParaRPr lang="en-GB">
              <a:solidFill>
                <a:srgbClr val="FFFFFF"/>
              </a:solidFill>
            </a:endParaRPr>
          </a:p>
        </p:txBody>
      </p:sp>
      <p:sp>
        <p:nvSpPr>
          <p:cNvPr id="5" name="Slide Number Placeholder 4"/>
          <p:cNvSpPr>
            <a:spLocks noGrp="1"/>
          </p:cNvSpPr>
          <p:nvPr>
            <p:ph type="sldNum" sz="quarter" idx="12"/>
          </p:nvPr>
        </p:nvSpPr>
        <p:spPr/>
        <p:txBody>
          <a:bodyPr/>
          <a:lstStyle/>
          <a:p>
            <a:fld id="{95D73F68-B17E-4767-AA45-51F99F303D93}" type="slidenum">
              <a:rPr lang="en-GB" smtClean="0">
                <a:solidFill>
                  <a:srgbClr val="FFFFFF"/>
                </a:solidFill>
              </a:rPr>
              <a:pPr/>
              <a:t>‹#›</a:t>
            </a:fld>
            <a:endParaRPr lang="en-GB">
              <a:solidFill>
                <a:srgbClr val="FFFFFF"/>
              </a:solidFill>
            </a:endParaRPr>
          </a:p>
        </p:txBody>
      </p:sp>
    </p:spTree>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solidFill>
                <a:srgbClr val="FFFFFF"/>
              </a:solidFill>
            </a:endParaRPr>
          </a:p>
        </p:txBody>
      </p:sp>
      <p:sp>
        <p:nvSpPr>
          <p:cNvPr id="3" name="Footer Placeholder 2"/>
          <p:cNvSpPr>
            <a:spLocks noGrp="1"/>
          </p:cNvSpPr>
          <p:nvPr>
            <p:ph type="ftr" sz="quarter" idx="11"/>
          </p:nvPr>
        </p:nvSpPr>
        <p:spPr/>
        <p:txBody>
          <a:bodyPr/>
          <a:lstStyle/>
          <a:p>
            <a:endParaRPr lang="en-GB">
              <a:solidFill>
                <a:srgbClr val="FFFFFF"/>
              </a:solidFill>
            </a:endParaRPr>
          </a:p>
        </p:txBody>
      </p:sp>
      <p:sp>
        <p:nvSpPr>
          <p:cNvPr id="4" name="Slide Number Placeholder 3"/>
          <p:cNvSpPr>
            <a:spLocks noGrp="1"/>
          </p:cNvSpPr>
          <p:nvPr>
            <p:ph type="sldNum" sz="quarter" idx="12"/>
          </p:nvPr>
        </p:nvSpPr>
        <p:spPr/>
        <p:txBody>
          <a:bodyPr/>
          <a:lstStyle/>
          <a:p>
            <a:fld id="{4080A6BC-B2A8-4D09-A249-45D10DE2FC0C}" type="slidenum">
              <a:rPr lang="en-GB" smtClean="0">
                <a:solidFill>
                  <a:srgbClr val="FFFFFF"/>
                </a:solidFill>
              </a:rPr>
              <a:pPr/>
              <a:t>‹#›</a:t>
            </a:fld>
            <a:endParaRPr lang="en-GB">
              <a:solidFill>
                <a:srgbClr val="FFFFFF"/>
              </a:solidFill>
            </a:endParaRPr>
          </a:p>
        </p:txBody>
      </p:sp>
    </p:spTree>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GB">
              <a:solidFill>
                <a:srgbClr val="FFFFFF"/>
              </a:solidFill>
            </a:endParaRPr>
          </a:p>
        </p:txBody>
      </p:sp>
      <p:sp>
        <p:nvSpPr>
          <p:cNvPr id="6" name="Footer Placeholder 5"/>
          <p:cNvSpPr>
            <a:spLocks noGrp="1"/>
          </p:cNvSpPr>
          <p:nvPr>
            <p:ph type="ftr" sz="quarter" idx="11"/>
          </p:nvPr>
        </p:nvSpPr>
        <p:spPr/>
        <p:txBody>
          <a:bodyPr/>
          <a:lstStyle/>
          <a:p>
            <a:endParaRPr lang="en-GB">
              <a:solidFill>
                <a:srgbClr val="FFFFFF"/>
              </a:solidFill>
            </a:endParaRPr>
          </a:p>
        </p:txBody>
      </p:sp>
      <p:sp>
        <p:nvSpPr>
          <p:cNvPr id="7" name="Slide Number Placeholder 6"/>
          <p:cNvSpPr>
            <a:spLocks noGrp="1"/>
          </p:cNvSpPr>
          <p:nvPr>
            <p:ph type="sldNum" sz="quarter" idx="12"/>
          </p:nvPr>
        </p:nvSpPr>
        <p:spPr/>
        <p:txBody>
          <a:bodyPr/>
          <a:lstStyle/>
          <a:p>
            <a:fld id="{CFD4E9B1-8825-447C-ADBF-951BB2686524}" type="slidenum">
              <a:rPr lang="en-GB" smtClean="0">
                <a:solidFill>
                  <a:srgbClr val="FFFFFF"/>
                </a:solidFill>
              </a:rPr>
              <a:pPr/>
              <a:t>‹#›</a:t>
            </a:fld>
            <a:endParaRPr lang="en-GB">
              <a:solidFill>
                <a:srgbClr val="FFFFFF"/>
              </a:solidFill>
            </a:endParaRPr>
          </a:p>
        </p:txBody>
      </p:sp>
    </p:spTree>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GB">
              <a:solidFill>
                <a:srgbClr val="FFFFFF"/>
              </a:solidFill>
            </a:endParaRPr>
          </a:p>
        </p:txBody>
      </p:sp>
      <p:sp>
        <p:nvSpPr>
          <p:cNvPr id="6" name="Footer Placeholder 5"/>
          <p:cNvSpPr>
            <a:spLocks noGrp="1"/>
          </p:cNvSpPr>
          <p:nvPr>
            <p:ph type="ftr" sz="quarter" idx="11"/>
          </p:nvPr>
        </p:nvSpPr>
        <p:spPr/>
        <p:txBody>
          <a:bodyPr/>
          <a:lstStyle/>
          <a:p>
            <a:endParaRPr lang="en-GB">
              <a:solidFill>
                <a:srgbClr val="FFFFFF"/>
              </a:solidFill>
            </a:endParaRPr>
          </a:p>
        </p:txBody>
      </p:sp>
      <p:sp>
        <p:nvSpPr>
          <p:cNvPr id="7" name="Slide Number Placeholder 6"/>
          <p:cNvSpPr>
            <a:spLocks noGrp="1"/>
          </p:cNvSpPr>
          <p:nvPr>
            <p:ph type="sldNum" sz="quarter" idx="12"/>
          </p:nvPr>
        </p:nvSpPr>
        <p:spPr/>
        <p:txBody>
          <a:bodyPr/>
          <a:lstStyle/>
          <a:p>
            <a:fld id="{77AE929B-7647-4734-868A-6EC436D30A2D}" type="slidenum">
              <a:rPr lang="en-GB" smtClean="0">
                <a:solidFill>
                  <a:srgbClr val="FFFFFF"/>
                </a:solidFill>
              </a:rPr>
              <a:pPr/>
              <a:t>‹#›</a:t>
            </a:fld>
            <a:endParaRPr lang="en-GB">
              <a:solidFill>
                <a:srgbClr val="FFFFFF"/>
              </a:solidFill>
            </a:endParaRPr>
          </a:p>
        </p:txBody>
      </p:sp>
    </p:spTree>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endParaRPr lang="en-GB">
              <a:solidFill>
                <a:srgbClr val="FFFFFF"/>
              </a:solidFill>
            </a:endParaRPr>
          </a:p>
        </p:txBody>
      </p:sp>
      <p:sp>
        <p:nvSpPr>
          <p:cNvPr id="5" name="Footer Placeholder 4"/>
          <p:cNvSpPr>
            <a:spLocks noGrp="1"/>
          </p:cNvSpPr>
          <p:nvPr>
            <p:ph type="ftr" sz="quarter" idx="11"/>
          </p:nvPr>
        </p:nvSpPr>
        <p:spPr/>
        <p:txBody>
          <a:bodyPr/>
          <a:lstStyle/>
          <a:p>
            <a:endParaRPr lang="en-GB">
              <a:solidFill>
                <a:srgbClr val="FFFFFF"/>
              </a:solidFill>
            </a:endParaRPr>
          </a:p>
        </p:txBody>
      </p:sp>
      <p:sp>
        <p:nvSpPr>
          <p:cNvPr id="6" name="Slide Number Placeholder 5"/>
          <p:cNvSpPr>
            <a:spLocks noGrp="1"/>
          </p:cNvSpPr>
          <p:nvPr>
            <p:ph type="sldNum" sz="quarter" idx="12"/>
          </p:nvPr>
        </p:nvSpPr>
        <p:spPr/>
        <p:txBody>
          <a:bodyPr/>
          <a:lstStyle/>
          <a:p>
            <a:fld id="{D8581D3A-0569-43D6-A873-BE09CE598214}" type="slidenum">
              <a:rPr lang="en-GB" smtClean="0">
                <a:solidFill>
                  <a:srgbClr val="FFFFFF"/>
                </a:solidFill>
              </a:rPr>
              <a:pPr/>
              <a:t>‹#›</a:t>
            </a:fld>
            <a:endParaRPr lang="en-GB">
              <a:solidFill>
                <a:srgbClr val="FFFFFF"/>
              </a:solidFill>
            </a:endParaRPr>
          </a:p>
        </p:txBody>
      </p:sp>
    </p:spTree>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endParaRPr lang="en-GB">
              <a:solidFill>
                <a:srgbClr val="FFFFFF"/>
              </a:solidFill>
            </a:endParaRPr>
          </a:p>
        </p:txBody>
      </p:sp>
      <p:sp>
        <p:nvSpPr>
          <p:cNvPr id="5" name="Footer Placeholder 4"/>
          <p:cNvSpPr>
            <a:spLocks noGrp="1"/>
          </p:cNvSpPr>
          <p:nvPr>
            <p:ph type="ftr" sz="quarter" idx="11"/>
          </p:nvPr>
        </p:nvSpPr>
        <p:spPr/>
        <p:txBody>
          <a:bodyPr/>
          <a:lstStyle/>
          <a:p>
            <a:endParaRPr lang="en-GB">
              <a:solidFill>
                <a:srgbClr val="FFFFFF"/>
              </a:solidFill>
            </a:endParaRPr>
          </a:p>
        </p:txBody>
      </p:sp>
      <p:sp>
        <p:nvSpPr>
          <p:cNvPr id="6" name="Slide Number Placeholder 5"/>
          <p:cNvSpPr>
            <a:spLocks noGrp="1"/>
          </p:cNvSpPr>
          <p:nvPr>
            <p:ph type="sldNum" sz="quarter" idx="12"/>
          </p:nvPr>
        </p:nvSpPr>
        <p:spPr/>
        <p:txBody>
          <a:bodyPr/>
          <a:lstStyle/>
          <a:p>
            <a:fld id="{9F6B6EA5-FE86-45D7-B744-7FAEDFEF812A}" type="slidenum">
              <a:rPr lang="en-GB" smtClean="0">
                <a:solidFill>
                  <a:srgbClr val="FFFFFF"/>
                </a:solidFill>
              </a:rPr>
              <a:pPr/>
              <a:t>‹#›</a:t>
            </a:fld>
            <a:endParaRPr lang="en-GB">
              <a:solidFill>
                <a:srgbClr val="FFFFFF"/>
              </a:solidFill>
            </a:endParaRPr>
          </a:p>
        </p:txBody>
      </p:sp>
    </p:spTree>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p>
            <a:fld id="{88FFF832-C37E-4159-97E5-D8C33C670CB7}" type="slidenum">
              <a:rPr lang="en-GB" altLang="en-US" smtClean="0">
                <a:solidFill>
                  <a:srgbClr val="000000"/>
                </a:solidFill>
              </a:rPr>
              <a:pPr/>
              <a:t>‹#›</a:t>
            </a:fld>
            <a:endParaRPr lang="en-GB" altLang="en-US">
              <a:solidFill>
                <a:srgbClr val="000000"/>
              </a:solidFill>
            </a:endParaRPr>
          </a:p>
        </p:txBody>
      </p:sp>
    </p:spTree>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p>
            <a:fld id="{4B67962E-B43E-400C-829A-9C4CA3D7D402}" type="slidenum">
              <a:rPr lang="en-GB" altLang="en-US" smtClean="0">
                <a:solidFill>
                  <a:srgbClr val="000000"/>
                </a:solidFill>
              </a:rPr>
              <a:pPr/>
              <a:t>‹#›</a:t>
            </a:fld>
            <a:endParaRPr lang="en-GB" altLang="en-US">
              <a:solidFill>
                <a:srgbClr val="000000"/>
              </a:solidFill>
            </a:endParaRPr>
          </a:p>
        </p:txBody>
      </p:sp>
    </p:spTree>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p>
            <a:fld id="{1A8496EC-2C99-466A-8781-7F853A743832}" type="slidenum">
              <a:rPr lang="en-GB" altLang="en-US" smtClean="0">
                <a:solidFill>
                  <a:srgbClr val="000000"/>
                </a:solidFill>
              </a:rPr>
              <a:pPr/>
              <a:t>‹#›</a:t>
            </a:fld>
            <a:endParaRPr lang="en-GB" altLang="en-US">
              <a:solidFill>
                <a:srgbClr val="000000"/>
              </a:solidFill>
            </a:endParaRPr>
          </a:p>
        </p:txBody>
      </p:sp>
    </p:spTree>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endParaRPr lang="en-GB">
              <a:solidFill>
                <a:srgbClr val="FFFFFF"/>
              </a:solidFill>
            </a:endParaRPr>
          </a:p>
        </p:txBody>
      </p:sp>
      <p:sp>
        <p:nvSpPr>
          <p:cNvPr id="6" name="Footer Placeholder 5"/>
          <p:cNvSpPr>
            <a:spLocks noGrp="1"/>
          </p:cNvSpPr>
          <p:nvPr>
            <p:ph type="ftr" sz="quarter" idx="11"/>
          </p:nvPr>
        </p:nvSpPr>
        <p:spPr/>
        <p:txBody>
          <a:bodyPr/>
          <a:lstStyle/>
          <a:p>
            <a:endParaRPr lang="en-GB">
              <a:solidFill>
                <a:srgbClr val="FFFFFF"/>
              </a:solidFill>
            </a:endParaRPr>
          </a:p>
        </p:txBody>
      </p:sp>
      <p:sp>
        <p:nvSpPr>
          <p:cNvPr id="7" name="Slide Number Placeholder 6"/>
          <p:cNvSpPr>
            <a:spLocks noGrp="1"/>
          </p:cNvSpPr>
          <p:nvPr>
            <p:ph type="sldNum" sz="quarter" idx="12"/>
          </p:nvPr>
        </p:nvSpPr>
        <p:spPr/>
        <p:txBody>
          <a:bodyPr/>
          <a:lstStyle/>
          <a:p>
            <a:fld id="{DF1BC1B7-DBD2-46DE-813D-F56B574B101D}"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16826594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p>
            <a:fld id="{AA679848-A7B7-4CC6-902E-164EB8FE8031}" type="slidenum">
              <a:rPr lang="en-GB" altLang="en-US" smtClean="0">
                <a:solidFill>
                  <a:srgbClr val="000000"/>
                </a:solidFill>
              </a:rPr>
              <a:pPr/>
              <a:t>‹#›</a:t>
            </a:fld>
            <a:endParaRPr lang="en-GB" altLang="en-US">
              <a:solidFill>
                <a:srgbClr val="000000"/>
              </a:solidFill>
            </a:endParaRPr>
          </a:p>
        </p:txBody>
      </p:sp>
    </p:spTree>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GB" altLang="en-US">
              <a:solidFill>
                <a:srgbClr val="000000"/>
              </a:solidFill>
            </a:endParaRPr>
          </a:p>
        </p:txBody>
      </p:sp>
      <p:sp>
        <p:nvSpPr>
          <p:cNvPr id="8" name="Footer Placeholder 7"/>
          <p:cNvSpPr>
            <a:spLocks noGrp="1"/>
          </p:cNvSpPr>
          <p:nvPr>
            <p:ph type="ftr" sz="quarter" idx="11"/>
          </p:nvPr>
        </p:nvSpPr>
        <p:spPr/>
        <p:txBody>
          <a:bodyPr/>
          <a:lstStyle/>
          <a:p>
            <a:endParaRPr lang="en-GB" altLang="en-US">
              <a:solidFill>
                <a:srgbClr val="000000"/>
              </a:solidFill>
            </a:endParaRPr>
          </a:p>
        </p:txBody>
      </p:sp>
      <p:sp>
        <p:nvSpPr>
          <p:cNvPr id="9" name="Slide Number Placeholder 8"/>
          <p:cNvSpPr>
            <a:spLocks noGrp="1"/>
          </p:cNvSpPr>
          <p:nvPr>
            <p:ph type="sldNum" sz="quarter" idx="12"/>
          </p:nvPr>
        </p:nvSpPr>
        <p:spPr/>
        <p:txBody>
          <a:bodyPr/>
          <a:lstStyle/>
          <a:p>
            <a:fld id="{D95577C3-D45C-4F5D-95D1-F4AC4AC72FF7}" type="slidenum">
              <a:rPr lang="en-GB" altLang="en-US" smtClean="0">
                <a:solidFill>
                  <a:srgbClr val="000000"/>
                </a:solidFill>
              </a:rPr>
              <a:pPr/>
              <a:t>‹#›</a:t>
            </a:fld>
            <a:endParaRPr lang="en-GB" altLang="en-US">
              <a:solidFill>
                <a:srgbClr val="000000"/>
              </a:solidFill>
            </a:endParaRPr>
          </a:p>
        </p:txBody>
      </p:sp>
    </p:spTree>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GB" altLang="en-US">
              <a:solidFill>
                <a:srgbClr val="000000"/>
              </a:solidFill>
            </a:endParaRPr>
          </a:p>
        </p:txBody>
      </p:sp>
      <p:sp>
        <p:nvSpPr>
          <p:cNvPr id="4" name="Footer Placeholder 3"/>
          <p:cNvSpPr>
            <a:spLocks noGrp="1"/>
          </p:cNvSpPr>
          <p:nvPr>
            <p:ph type="ftr" sz="quarter" idx="11"/>
          </p:nvPr>
        </p:nvSpPr>
        <p:spPr/>
        <p:txBody>
          <a:bodyPr/>
          <a:lstStyle/>
          <a:p>
            <a:endParaRPr lang="en-GB" altLang="en-US">
              <a:solidFill>
                <a:srgbClr val="000000"/>
              </a:solidFill>
            </a:endParaRPr>
          </a:p>
        </p:txBody>
      </p:sp>
      <p:sp>
        <p:nvSpPr>
          <p:cNvPr id="5" name="Slide Number Placeholder 4"/>
          <p:cNvSpPr>
            <a:spLocks noGrp="1"/>
          </p:cNvSpPr>
          <p:nvPr>
            <p:ph type="sldNum" sz="quarter" idx="12"/>
          </p:nvPr>
        </p:nvSpPr>
        <p:spPr/>
        <p:txBody>
          <a:bodyPr/>
          <a:lstStyle/>
          <a:p>
            <a:fld id="{17C4403E-9ECC-473B-9305-33907D57C900}" type="slidenum">
              <a:rPr lang="en-GB" altLang="en-US" smtClean="0">
                <a:solidFill>
                  <a:srgbClr val="000000"/>
                </a:solidFill>
              </a:rPr>
              <a:pPr/>
              <a:t>‹#›</a:t>
            </a:fld>
            <a:endParaRPr lang="en-GB" altLang="en-US">
              <a:solidFill>
                <a:srgbClr val="000000"/>
              </a:solidFill>
            </a:endParaRPr>
          </a:p>
        </p:txBody>
      </p:sp>
    </p:spTree>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ltLang="en-US">
              <a:solidFill>
                <a:srgbClr val="000000"/>
              </a:solidFill>
            </a:endParaRPr>
          </a:p>
        </p:txBody>
      </p:sp>
      <p:sp>
        <p:nvSpPr>
          <p:cNvPr id="3" name="Footer Placeholder 2"/>
          <p:cNvSpPr>
            <a:spLocks noGrp="1"/>
          </p:cNvSpPr>
          <p:nvPr>
            <p:ph type="ftr" sz="quarter" idx="11"/>
          </p:nvPr>
        </p:nvSpPr>
        <p:spPr/>
        <p:txBody>
          <a:bodyPr/>
          <a:lstStyle/>
          <a:p>
            <a:endParaRPr lang="en-GB" altLang="en-US">
              <a:solidFill>
                <a:srgbClr val="000000"/>
              </a:solidFill>
            </a:endParaRPr>
          </a:p>
        </p:txBody>
      </p:sp>
      <p:sp>
        <p:nvSpPr>
          <p:cNvPr id="4" name="Slide Number Placeholder 3"/>
          <p:cNvSpPr>
            <a:spLocks noGrp="1"/>
          </p:cNvSpPr>
          <p:nvPr>
            <p:ph type="sldNum" sz="quarter" idx="12"/>
          </p:nvPr>
        </p:nvSpPr>
        <p:spPr/>
        <p:txBody>
          <a:bodyPr/>
          <a:lstStyle/>
          <a:p>
            <a:fld id="{958C274D-B9C9-4998-83EB-BCAC3B5F549C}" type="slidenum">
              <a:rPr lang="en-GB" altLang="en-US" smtClean="0">
                <a:solidFill>
                  <a:srgbClr val="000000"/>
                </a:solidFill>
              </a:rPr>
              <a:pPr/>
              <a:t>‹#›</a:t>
            </a:fld>
            <a:endParaRPr lang="en-GB" altLang="en-US">
              <a:solidFill>
                <a:srgbClr val="000000"/>
              </a:solidFill>
            </a:endParaRPr>
          </a:p>
        </p:txBody>
      </p:sp>
    </p:spTree>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p>
            <a:fld id="{A690444A-04EA-46E1-B719-73B72006CE2B}" type="slidenum">
              <a:rPr lang="en-GB" altLang="en-US" smtClean="0">
                <a:solidFill>
                  <a:srgbClr val="000000"/>
                </a:solidFill>
              </a:rPr>
              <a:pPr/>
              <a:t>‹#›</a:t>
            </a:fld>
            <a:endParaRPr lang="en-GB" altLang="en-US">
              <a:solidFill>
                <a:srgbClr val="000000"/>
              </a:solidFill>
            </a:endParaRPr>
          </a:p>
        </p:txBody>
      </p:sp>
    </p:spTree>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p>
            <a:fld id="{2CBDB1F5-4697-4708-9C5A-4F89F3633483}" type="slidenum">
              <a:rPr lang="en-GB" altLang="en-US" smtClean="0">
                <a:solidFill>
                  <a:srgbClr val="000000"/>
                </a:solidFill>
              </a:rPr>
              <a:pPr/>
              <a:t>‹#›</a:t>
            </a:fld>
            <a:endParaRPr lang="en-GB" altLang="en-US">
              <a:solidFill>
                <a:srgbClr val="000000"/>
              </a:solidFill>
            </a:endParaRPr>
          </a:p>
        </p:txBody>
      </p:sp>
    </p:spTree>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p>
            <a:fld id="{C664A952-AB69-4708-B8DD-D86E8E806EED}" type="slidenum">
              <a:rPr lang="en-GB" altLang="en-US" smtClean="0">
                <a:solidFill>
                  <a:srgbClr val="000000"/>
                </a:solidFill>
              </a:rPr>
              <a:pPr/>
              <a:t>‹#›</a:t>
            </a:fld>
            <a:endParaRPr lang="en-GB" altLang="en-US">
              <a:solidFill>
                <a:srgbClr val="000000"/>
              </a:solidFill>
            </a:endParaRPr>
          </a:p>
        </p:txBody>
      </p:sp>
    </p:spTree>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p>
            <a:fld id="{3A7BBD8B-B31E-4A5B-B936-A9BD86C5A4D7}" type="slidenum">
              <a:rPr lang="en-GB" altLang="en-US" smtClean="0">
                <a:solidFill>
                  <a:srgbClr val="000000"/>
                </a:solidFill>
              </a:rPr>
              <a:pPr/>
              <a:t>‹#›</a:t>
            </a:fld>
            <a:endParaRPr lang="en-GB" altLang="en-US">
              <a:solidFill>
                <a:srgbClr val="000000"/>
              </a:solidFill>
            </a:endParaRPr>
          </a:p>
        </p:txBody>
      </p:sp>
    </p:spTree>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2"/>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51BBF760-E7A6-494A-AC70-6AB0C284E760}" type="slidenum">
              <a:rPr lang="en-GB" altLang="en-US">
                <a:solidFill>
                  <a:srgbClr val="000000"/>
                </a:solidFill>
              </a:rPr>
              <a:pPr/>
              <a:t>‹#›</a:t>
            </a:fld>
            <a:endParaRPr lang="en-GB" altLang="en-US">
              <a:solidFill>
                <a:srgbClr val="000000"/>
              </a:solidFill>
            </a:endParaRPr>
          </a:p>
        </p:txBody>
      </p:sp>
    </p:spTree>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9144D7-DFD9-445B-B9CD-238EE70CBD12}" type="slidenum">
              <a:rPr lang="en-GB">
                <a:solidFill>
                  <a:srgbClr val="FFFFFF"/>
                </a:solidFill>
              </a:rPr>
              <a:pPr>
                <a:defRPr/>
              </a:pPr>
              <a:t>‹#›</a:t>
            </a:fld>
            <a:endParaRPr lang="en-GB">
              <a:solidFill>
                <a:srgbClr val="FFFFFF"/>
              </a:solidFill>
            </a:endParaRPr>
          </a:p>
        </p:txBody>
      </p:sp>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endParaRPr lang="en-GB">
              <a:solidFill>
                <a:srgbClr val="FFFFFF"/>
              </a:solidFill>
            </a:endParaRPr>
          </a:p>
        </p:txBody>
      </p:sp>
      <p:sp>
        <p:nvSpPr>
          <p:cNvPr id="8" name="Footer Placeholder 7"/>
          <p:cNvSpPr>
            <a:spLocks noGrp="1"/>
          </p:cNvSpPr>
          <p:nvPr>
            <p:ph type="ftr" sz="quarter" idx="11"/>
          </p:nvPr>
        </p:nvSpPr>
        <p:spPr/>
        <p:txBody>
          <a:bodyPr/>
          <a:lstStyle/>
          <a:p>
            <a:endParaRPr lang="en-GB">
              <a:solidFill>
                <a:srgbClr val="FFFFFF"/>
              </a:solidFill>
            </a:endParaRPr>
          </a:p>
        </p:txBody>
      </p:sp>
      <p:sp>
        <p:nvSpPr>
          <p:cNvPr id="9" name="Slide Number Placeholder 8"/>
          <p:cNvSpPr>
            <a:spLocks noGrp="1"/>
          </p:cNvSpPr>
          <p:nvPr>
            <p:ph type="sldNum" sz="quarter" idx="12"/>
          </p:nvPr>
        </p:nvSpPr>
        <p:spPr/>
        <p:txBody>
          <a:bodyPr/>
          <a:lstStyle/>
          <a:p>
            <a:fld id="{129DF6E7-1534-44A1-824C-B7DAB285094A}"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116118680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DDD9B7-7718-414C-AE71-534EC8CAB758}" type="slidenum">
              <a:rPr lang="en-GB">
                <a:solidFill>
                  <a:srgbClr val="FFFFFF"/>
                </a:solidFill>
              </a:rPr>
              <a:pPr>
                <a:defRPr/>
              </a:pPr>
              <a:t>‹#›</a:t>
            </a:fld>
            <a:endParaRPr lang="en-GB">
              <a:solidFill>
                <a:srgbClr val="FFFFFF"/>
              </a:solidFill>
            </a:endParaRPr>
          </a:p>
        </p:txBody>
      </p:sp>
    </p:spTree>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124DE74-9D8D-4416-9630-00F4BF61A554}" type="slidenum">
              <a:rPr lang="en-GB">
                <a:solidFill>
                  <a:srgbClr val="FFFFFF"/>
                </a:solidFill>
              </a:rPr>
              <a:pPr>
                <a:defRPr/>
              </a:pPr>
              <a:t>‹#›</a:t>
            </a:fld>
            <a:endParaRPr lang="en-GB">
              <a:solidFill>
                <a:srgbClr val="FFFFFF"/>
              </a:solidFill>
            </a:endParaRPr>
          </a:p>
        </p:txBody>
      </p:sp>
    </p:spTree>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C21BCD0-55D2-47E0-8F9D-131642834CAC}" type="slidenum">
              <a:rPr lang="en-GB">
                <a:solidFill>
                  <a:srgbClr val="FFFFFF"/>
                </a:solidFill>
              </a:rPr>
              <a:pPr>
                <a:defRPr/>
              </a:pPr>
              <a:t>‹#›</a:t>
            </a:fld>
            <a:endParaRPr lang="en-GB">
              <a:solidFill>
                <a:srgbClr val="FFFFFF"/>
              </a:solidFill>
            </a:endParaRPr>
          </a:p>
        </p:txBody>
      </p:sp>
    </p:spTree>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203EF0C-FA74-4B80-8CAA-BAB2A3859548}" type="slidenum">
              <a:rPr lang="en-GB">
                <a:solidFill>
                  <a:srgbClr val="FFFFFF"/>
                </a:solidFill>
              </a:rPr>
              <a:pPr>
                <a:defRPr/>
              </a:pPr>
              <a:t>‹#›</a:t>
            </a:fld>
            <a:endParaRPr lang="en-GB">
              <a:solidFill>
                <a:srgbClr val="FFFFFF"/>
              </a:solidFill>
            </a:endParaRPr>
          </a:p>
        </p:txBody>
      </p:sp>
    </p:spTree>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40CF05C-76F4-4B1A-BD57-5BBFF10BC848}" type="slidenum">
              <a:rPr lang="en-GB">
                <a:solidFill>
                  <a:srgbClr val="FFFFFF"/>
                </a:solidFill>
              </a:rPr>
              <a:pPr>
                <a:defRPr/>
              </a:pPr>
              <a:t>‹#›</a:t>
            </a:fld>
            <a:endParaRPr lang="en-GB">
              <a:solidFill>
                <a:srgbClr val="FFFFFF"/>
              </a:solidFill>
            </a:endParaRPr>
          </a:p>
        </p:txBody>
      </p:sp>
    </p:spTree>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B9FAE44-1FB4-47CA-B65B-843E2906728C}" type="slidenum">
              <a:rPr lang="en-GB">
                <a:solidFill>
                  <a:srgbClr val="FFFFFF"/>
                </a:solidFill>
              </a:rPr>
              <a:pPr>
                <a:defRPr/>
              </a:pPr>
              <a:t>‹#›</a:t>
            </a:fld>
            <a:endParaRPr lang="en-GB">
              <a:solidFill>
                <a:srgbClr val="FFFFFF"/>
              </a:solidFill>
            </a:endParaRPr>
          </a:p>
        </p:txBody>
      </p:sp>
    </p:spTree>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E49FFEE-559F-404A-B389-97971F63DD1D}" type="slidenum">
              <a:rPr lang="en-GB">
                <a:solidFill>
                  <a:srgbClr val="FFFFFF"/>
                </a:solidFill>
              </a:rPr>
              <a:pPr>
                <a:defRPr/>
              </a:pPr>
              <a:t>‹#›</a:t>
            </a:fld>
            <a:endParaRPr lang="en-GB">
              <a:solidFill>
                <a:srgbClr val="FFFFFF"/>
              </a:solidFill>
            </a:endParaRPr>
          </a:p>
        </p:txBody>
      </p:sp>
    </p:spTree>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D1A976-EC10-46AC-BE2C-B9098C0A0D60}" type="slidenum">
              <a:rPr lang="en-GB">
                <a:solidFill>
                  <a:srgbClr val="FFFFFF"/>
                </a:solidFill>
              </a:rPr>
              <a:pPr>
                <a:defRPr/>
              </a:pPr>
              <a:t>‹#›</a:t>
            </a:fld>
            <a:endParaRPr lang="en-GB">
              <a:solidFill>
                <a:srgbClr val="FFFFFF"/>
              </a:solidFill>
            </a:endParaRPr>
          </a:p>
        </p:txBody>
      </p:sp>
    </p:spTree>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6D2AE4-5E03-4723-9C47-346A8BD37C7D}" type="slidenum">
              <a:rPr lang="en-GB">
                <a:solidFill>
                  <a:srgbClr val="FFFFFF"/>
                </a:solidFill>
              </a:rPr>
              <a:pPr>
                <a:defRPr/>
              </a:pPr>
              <a:t>‹#›</a:t>
            </a:fld>
            <a:endParaRPr lang="en-GB">
              <a:solidFill>
                <a:srgbClr val="FFFFFF"/>
              </a:solidFill>
            </a:endParaRPr>
          </a:p>
        </p:txBody>
      </p:sp>
    </p:spTree>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F0A98D6-A037-41BF-B8FE-27A9FA5065A5}" type="slidenum">
              <a:rPr lang="en-GB">
                <a:solidFill>
                  <a:srgbClr val="FFFFFF"/>
                </a:solidFill>
              </a:rPr>
              <a:pPr>
                <a:defRPr/>
              </a:pPr>
              <a:t>‹#›</a:t>
            </a:fld>
            <a:endParaRPr lang="en-GB">
              <a:solidFill>
                <a:srgbClr val="FFFFFF"/>
              </a:solidFill>
            </a:endParaRPr>
          </a:p>
        </p:txBody>
      </p:sp>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endParaRPr lang="en-GB">
              <a:solidFill>
                <a:srgbClr val="FFFFFF"/>
              </a:solidFill>
            </a:endParaRPr>
          </a:p>
        </p:txBody>
      </p:sp>
      <p:sp>
        <p:nvSpPr>
          <p:cNvPr id="4" name="Footer Placeholder 3"/>
          <p:cNvSpPr>
            <a:spLocks noGrp="1"/>
          </p:cNvSpPr>
          <p:nvPr>
            <p:ph type="ftr" sz="quarter" idx="11"/>
          </p:nvPr>
        </p:nvSpPr>
        <p:spPr/>
        <p:txBody>
          <a:bodyPr/>
          <a:lstStyle/>
          <a:p>
            <a:endParaRPr lang="en-GB">
              <a:solidFill>
                <a:srgbClr val="FFFFFF"/>
              </a:solidFill>
            </a:endParaRPr>
          </a:p>
        </p:txBody>
      </p:sp>
      <p:sp>
        <p:nvSpPr>
          <p:cNvPr id="5" name="Slide Number Placeholder 4"/>
          <p:cNvSpPr>
            <a:spLocks noGrp="1"/>
          </p:cNvSpPr>
          <p:nvPr>
            <p:ph type="sldNum" sz="quarter" idx="12"/>
          </p:nvPr>
        </p:nvSpPr>
        <p:spPr/>
        <p:txBody>
          <a:bodyPr/>
          <a:lstStyle/>
          <a:p>
            <a:fld id="{95D73F68-B17E-4767-AA45-51F99F303D93}"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386756174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E59FC8D8-0990-467A-B91E-29261DDBD4C2}" type="slidenum">
              <a:rPr lang="en-GB" altLang="en-US">
                <a:solidFill>
                  <a:srgbClr val="FFFFFF"/>
                </a:solidFill>
              </a:rPr>
              <a:pPr/>
              <a:t>‹#›</a:t>
            </a:fld>
            <a:endParaRPr lang="en-GB" altLang="en-US">
              <a:solidFill>
                <a:srgbClr val="FFFFFF"/>
              </a:solidFill>
            </a:endParaRPr>
          </a:p>
        </p:txBody>
      </p:sp>
    </p:spTree>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C33C1ED4-E462-439D-8FF6-60DA3183325E}" type="slidenum">
              <a:rPr lang="en-GB" altLang="en-US">
                <a:solidFill>
                  <a:srgbClr val="FFFFFF"/>
                </a:solidFill>
              </a:rPr>
              <a:pPr/>
              <a:t>‹#›</a:t>
            </a:fld>
            <a:endParaRPr lang="en-GB" altLang="en-US">
              <a:solidFill>
                <a:srgbClr val="FFFFFF"/>
              </a:solidFill>
            </a:endParaRPr>
          </a:p>
        </p:txBody>
      </p:sp>
    </p:spTree>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4DD7DD69-30E5-43A1-A15C-5415D06AE041}" type="slidenum">
              <a:rPr lang="en-GB" altLang="en-US">
                <a:solidFill>
                  <a:srgbClr val="FFFFFF"/>
                </a:solidFill>
              </a:rPr>
              <a:pPr/>
              <a:t>‹#›</a:t>
            </a:fld>
            <a:endParaRPr lang="en-GB" altLang="en-US">
              <a:solidFill>
                <a:srgbClr val="FFFFFF"/>
              </a:solidFill>
            </a:endParaRPr>
          </a:p>
        </p:txBody>
      </p:sp>
    </p:spTree>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92FCEF3E-D8F7-43A6-94DB-07232854CA2A}" type="slidenum">
              <a:rPr lang="en-GB" altLang="en-US">
                <a:solidFill>
                  <a:srgbClr val="FFFFFF"/>
                </a:solidFill>
              </a:rPr>
              <a:pPr/>
              <a:t>‹#›</a:t>
            </a:fld>
            <a:endParaRPr lang="en-GB" altLang="en-US">
              <a:solidFill>
                <a:srgbClr val="FFFFFF"/>
              </a:solidFill>
            </a:endParaRPr>
          </a:p>
        </p:txBody>
      </p:sp>
    </p:spTree>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fld id="{30537DEB-1FBF-45CB-A071-1842D138ACE3}" type="slidenum">
              <a:rPr lang="en-GB" altLang="en-US">
                <a:solidFill>
                  <a:srgbClr val="FFFFFF"/>
                </a:solidFill>
              </a:rPr>
              <a:pPr/>
              <a:t>‹#›</a:t>
            </a:fld>
            <a:endParaRPr lang="en-GB" altLang="en-US">
              <a:solidFill>
                <a:srgbClr val="FFFFFF"/>
              </a:solidFill>
            </a:endParaRPr>
          </a:p>
        </p:txBody>
      </p:sp>
    </p:spTree>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5474D7F8-F5A1-483C-A999-2AE63A6A4A30}" type="slidenum">
              <a:rPr lang="en-GB" altLang="en-US">
                <a:solidFill>
                  <a:srgbClr val="FFFFFF"/>
                </a:solidFill>
              </a:rPr>
              <a:pPr/>
              <a:t>‹#›</a:t>
            </a:fld>
            <a:endParaRPr lang="en-GB" altLang="en-US">
              <a:solidFill>
                <a:srgbClr val="FFFFFF"/>
              </a:solidFill>
            </a:endParaRPr>
          </a:p>
        </p:txBody>
      </p:sp>
    </p:spTree>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fld id="{245AADAB-CCBD-4936-93EF-41F9A11BEA75}" type="slidenum">
              <a:rPr lang="en-GB" altLang="en-US">
                <a:solidFill>
                  <a:srgbClr val="FFFFFF"/>
                </a:solidFill>
              </a:rPr>
              <a:pPr/>
              <a:t>‹#›</a:t>
            </a:fld>
            <a:endParaRPr lang="en-GB" altLang="en-US">
              <a:solidFill>
                <a:srgbClr val="FFFFFF"/>
              </a:solidFill>
            </a:endParaRPr>
          </a:p>
        </p:txBody>
      </p:sp>
    </p:spTree>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0B8969F4-E069-4F76-BF47-1B9E95DFDD59}" type="slidenum">
              <a:rPr lang="en-GB" altLang="en-US">
                <a:solidFill>
                  <a:srgbClr val="FFFFFF"/>
                </a:solidFill>
              </a:rPr>
              <a:pPr/>
              <a:t>‹#›</a:t>
            </a:fld>
            <a:endParaRPr lang="en-GB" altLang="en-US">
              <a:solidFill>
                <a:srgbClr val="FFFFFF"/>
              </a:solidFill>
            </a:endParaRPr>
          </a:p>
        </p:txBody>
      </p:sp>
    </p:spTree>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B4CED1E9-0C82-4139-B91D-0A4CFEE3089C}" type="slidenum">
              <a:rPr lang="en-GB" altLang="en-US">
                <a:solidFill>
                  <a:srgbClr val="FFFFFF"/>
                </a:solidFill>
              </a:rPr>
              <a:pPr/>
              <a:t>‹#›</a:t>
            </a:fld>
            <a:endParaRPr lang="en-GB" altLang="en-US">
              <a:solidFill>
                <a:srgbClr val="FFFFFF"/>
              </a:solidFill>
            </a:endParaRPr>
          </a:p>
        </p:txBody>
      </p:sp>
    </p:spTree>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1DEEC1EE-5DA0-494D-A3A1-FED6A8D16492}" type="slidenum">
              <a:rPr lang="en-GB" altLang="en-US">
                <a:solidFill>
                  <a:srgbClr val="FFFFFF"/>
                </a:solidFill>
              </a:rPr>
              <a:pPr/>
              <a:t>‹#›</a:t>
            </a:fld>
            <a:endParaRPr lang="en-GB" altLang="en-US">
              <a:solidFill>
                <a:srgbClr val="FFFFFF"/>
              </a:solidFill>
            </a:endParaRPr>
          </a:p>
        </p:txBody>
      </p: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solidFill>
                <a:srgbClr val="FFFFFF"/>
              </a:solidFill>
            </a:endParaRPr>
          </a:p>
        </p:txBody>
      </p:sp>
      <p:sp>
        <p:nvSpPr>
          <p:cNvPr id="3" name="Footer Placeholder 2"/>
          <p:cNvSpPr>
            <a:spLocks noGrp="1"/>
          </p:cNvSpPr>
          <p:nvPr>
            <p:ph type="ftr" sz="quarter" idx="11"/>
          </p:nvPr>
        </p:nvSpPr>
        <p:spPr/>
        <p:txBody>
          <a:bodyPr/>
          <a:lstStyle/>
          <a:p>
            <a:endParaRPr lang="en-GB">
              <a:solidFill>
                <a:srgbClr val="FFFFFF"/>
              </a:solidFill>
            </a:endParaRPr>
          </a:p>
        </p:txBody>
      </p:sp>
      <p:sp>
        <p:nvSpPr>
          <p:cNvPr id="4" name="Slide Number Placeholder 3"/>
          <p:cNvSpPr>
            <a:spLocks noGrp="1"/>
          </p:cNvSpPr>
          <p:nvPr>
            <p:ph type="sldNum" sz="quarter" idx="12"/>
          </p:nvPr>
        </p:nvSpPr>
        <p:spPr/>
        <p:txBody>
          <a:bodyPr/>
          <a:lstStyle/>
          <a:p>
            <a:fld id="{4080A6BC-B2A8-4D09-A249-45D10DE2FC0C}"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27432173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DCD6AF81-A20B-4C3A-951D-E9F429075A3C}" type="slidenum">
              <a:rPr lang="en-GB" altLang="en-US">
                <a:solidFill>
                  <a:srgbClr val="FFFFFF"/>
                </a:solidFill>
              </a:rPr>
              <a:pPr/>
              <a:t>‹#›</a:t>
            </a:fld>
            <a:endParaRPr lang="en-GB" altLang="en-US">
              <a:solidFill>
                <a:srgbClr val="FFFFFF"/>
              </a:solidFill>
            </a:endParaRPr>
          </a:p>
        </p:txBody>
      </p:sp>
    </p:spTree>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38EB42A0-AA62-4EC4-9B3B-F0854C3846E1}" type="datetimeFigureOut">
              <a:rPr lang="en-GB" smtClean="0">
                <a:solidFill>
                  <a:prstClr val="black">
                    <a:tint val="75000"/>
                  </a:prstClr>
                </a:solidFill>
              </a:rPr>
              <a:pPr/>
              <a:t>15/06/2017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9E183AC-22A8-4FAF-A837-F4098BD217D6}" type="slidenum">
              <a:rPr lang="en-GB" smtClean="0">
                <a:solidFill>
                  <a:prstClr val="black">
                    <a:tint val="75000"/>
                  </a:prstClr>
                </a:solidFill>
              </a:rPr>
              <a:pPr/>
              <a:t>‹#›</a:t>
            </a:fld>
            <a:endParaRPr lang="en-GB">
              <a:solidFill>
                <a:prstClr val="black">
                  <a:tint val="75000"/>
                </a:prstClr>
              </a:solidFill>
            </a:endParaRPr>
          </a:p>
        </p:txBody>
      </p:sp>
    </p:spTree>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8EB42A0-AA62-4EC4-9B3B-F0854C3846E1}" type="datetimeFigureOut">
              <a:rPr lang="en-GB" smtClean="0">
                <a:solidFill>
                  <a:prstClr val="black">
                    <a:tint val="75000"/>
                  </a:prstClr>
                </a:solidFill>
              </a:rPr>
              <a:pPr/>
              <a:t>15/06/2017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9E183AC-22A8-4FAF-A837-F4098BD217D6}" type="slidenum">
              <a:rPr lang="en-GB" smtClean="0">
                <a:solidFill>
                  <a:prstClr val="black">
                    <a:tint val="75000"/>
                  </a:prstClr>
                </a:solidFill>
              </a:rPr>
              <a:pPr/>
              <a:t>‹#›</a:t>
            </a:fld>
            <a:endParaRPr lang="en-GB">
              <a:solidFill>
                <a:prstClr val="black">
                  <a:tint val="75000"/>
                </a:prstClr>
              </a:solidFill>
            </a:endParaRPr>
          </a:p>
        </p:txBody>
      </p:sp>
    </p:spTree>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8EB42A0-AA62-4EC4-9B3B-F0854C3846E1}" type="datetimeFigureOut">
              <a:rPr lang="en-GB" smtClean="0">
                <a:solidFill>
                  <a:prstClr val="black">
                    <a:tint val="75000"/>
                  </a:prstClr>
                </a:solidFill>
              </a:rPr>
              <a:pPr/>
              <a:t>15/06/2017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9E183AC-22A8-4FAF-A837-F4098BD217D6}" type="slidenum">
              <a:rPr lang="en-GB" smtClean="0">
                <a:solidFill>
                  <a:prstClr val="black">
                    <a:tint val="75000"/>
                  </a:prstClr>
                </a:solidFill>
              </a:rPr>
              <a:pPr/>
              <a:t>‹#›</a:t>
            </a:fld>
            <a:endParaRPr lang="en-GB">
              <a:solidFill>
                <a:prstClr val="black">
                  <a:tint val="75000"/>
                </a:prstClr>
              </a:solidFill>
            </a:endParaRPr>
          </a:p>
        </p:txBody>
      </p:sp>
    </p:spTree>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38EB42A0-AA62-4EC4-9B3B-F0854C3846E1}" type="datetimeFigureOut">
              <a:rPr lang="en-GB" smtClean="0">
                <a:solidFill>
                  <a:prstClr val="black">
                    <a:tint val="75000"/>
                  </a:prstClr>
                </a:solidFill>
              </a:rPr>
              <a:pPr/>
              <a:t>15/06/2017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9E183AC-22A8-4FAF-A837-F4098BD217D6}" type="slidenum">
              <a:rPr lang="en-GB" smtClean="0">
                <a:solidFill>
                  <a:prstClr val="black">
                    <a:tint val="75000"/>
                  </a:prstClr>
                </a:solidFill>
              </a:rPr>
              <a:pPr/>
              <a:t>‹#›</a:t>
            </a:fld>
            <a:endParaRPr lang="en-GB">
              <a:solidFill>
                <a:prstClr val="black">
                  <a:tint val="75000"/>
                </a:prstClr>
              </a:solidFill>
            </a:endParaRPr>
          </a:p>
        </p:txBody>
      </p:sp>
    </p:spTree>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38EB42A0-AA62-4EC4-9B3B-F0854C3846E1}" type="datetimeFigureOut">
              <a:rPr lang="en-GB" smtClean="0">
                <a:solidFill>
                  <a:prstClr val="black">
                    <a:tint val="75000"/>
                  </a:prstClr>
                </a:solidFill>
              </a:rPr>
              <a:pPr/>
              <a:t>15/06/2017</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F9E183AC-22A8-4FAF-A837-F4098BD217D6}" type="slidenum">
              <a:rPr lang="en-GB" smtClean="0">
                <a:solidFill>
                  <a:prstClr val="black">
                    <a:tint val="75000"/>
                  </a:prstClr>
                </a:solidFill>
              </a:rPr>
              <a:pPr/>
              <a:t>‹#›</a:t>
            </a:fld>
            <a:endParaRPr lang="en-GB">
              <a:solidFill>
                <a:prstClr val="black">
                  <a:tint val="75000"/>
                </a:prstClr>
              </a:solidFill>
            </a:endParaRPr>
          </a:p>
        </p:txBody>
      </p:sp>
    </p:spTree>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38EB42A0-AA62-4EC4-9B3B-F0854C3846E1}" type="datetimeFigureOut">
              <a:rPr lang="en-GB" smtClean="0">
                <a:solidFill>
                  <a:prstClr val="black">
                    <a:tint val="75000"/>
                  </a:prstClr>
                </a:solidFill>
              </a:rPr>
              <a:pPr/>
              <a:t>15/06/2017</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F9E183AC-22A8-4FAF-A837-F4098BD217D6}" type="slidenum">
              <a:rPr lang="en-GB" smtClean="0">
                <a:solidFill>
                  <a:prstClr val="black">
                    <a:tint val="75000"/>
                  </a:prstClr>
                </a:solidFill>
              </a:rPr>
              <a:pPr/>
              <a:t>‹#›</a:t>
            </a:fld>
            <a:endParaRPr lang="en-GB">
              <a:solidFill>
                <a:prstClr val="black">
                  <a:tint val="75000"/>
                </a:prstClr>
              </a:solidFill>
            </a:endParaRPr>
          </a:p>
        </p:txBody>
      </p:sp>
    </p:spTree>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EB42A0-AA62-4EC4-9B3B-F0854C3846E1}" type="datetimeFigureOut">
              <a:rPr lang="en-GB" smtClean="0">
                <a:solidFill>
                  <a:prstClr val="black">
                    <a:tint val="75000"/>
                  </a:prstClr>
                </a:solidFill>
              </a:rPr>
              <a:pPr/>
              <a:t>15/06/2017</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F9E183AC-22A8-4FAF-A837-F4098BD217D6}" type="slidenum">
              <a:rPr lang="en-GB" smtClean="0">
                <a:solidFill>
                  <a:prstClr val="black">
                    <a:tint val="75000"/>
                  </a:prstClr>
                </a:solidFill>
              </a:rPr>
              <a:pPr/>
              <a:t>‹#›</a:t>
            </a:fld>
            <a:endParaRPr lang="en-GB">
              <a:solidFill>
                <a:prstClr val="black">
                  <a:tint val="75000"/>
                </a:prstClr>
              </a:solidFill>
            </a:endParaRPr>
          </a:p>
        </p:txBody>
      </p:sp>
    </p:spTree>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8EB42A0-AA62-4EC4-9B3B-F0854C3846E1}" type="datetimeFigureOut">
              <a:rPr lang="en-GB" smtClean="0">
                <a:solidFill>
                  <a:prstClr val="black">
                    <a:tint val="75000"/>
                  </a:prstClr>
                </a:solidFill>
              </a:rPr>
              <a:pPr/>
              <a:t>15/06/2017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9E183AC-22A8-4FAF-A837-F4098BD217D6}" type="slidenum">
              <a:rPr lang="en-GB" smtClean="0">
                <a:solidFill>
                  <a:prstClr val="black">
                    <a:tint val="75000"/>
                  </a:prstClr>
                </a:solidFill>
              </a:rPr>
              <a:pPr/>
              <a:t>‹#›</a:t>
            </a:fld>
            <a:endParaRPr lang="en-GB">
              <a:solidFill>
                <a:prstClr val="black">
                  <a:tint val="75000"/>
                </a:prstClr>
              </a:solidFill>
            </a:endParaRPr>
          </a:p>
        </p:txBody>
      </p:sp>
    </p:spTree>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8EB42A0-AA62-4EC4-9B3B-F0854C3846E1}" type="datetimeFigureOut">
              <a:rPr lang="en-GB" smtClean="0">
                <a:solidFill>
                  <a:prstClr val="black">
                    <a:tint val="75000"/>
                  </a:prstClr>
                </a:solidFill>
              </a:rPr>
              <a:pPr/>
              <a:t>15/06/2017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9E183AC-22A8-4FAF-A837-F4098BD217D6}" type="slidenum">
              <a:rPr lang="en-GB" smtClean="0">
                <a:solidFill>
                  <a:prstClr val="black">
                    <a:tint val="75000"/>
                  </a:prstClr>
                </a:solidFill>
              </a:rPr>
              <a:pPr/>
              <a:t>‹#›</a:t>
            </a:fld>
            <a:endParaRPr lang="en-GB">
              <a:solidFill>
                <a:prstClr val="black">
                  <a:tint val="75000"/>
                </a:prstClr>
              </a:solidFill>
            </a:endParaRPr>
          </a:p>
        </p:txBody>
      </p:sp>
    </p:spTree>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GB">
              <a:solidFill>
                <a:srgbClr val="FFFFFF"/>
              </a:solidFill>
            </a:endParaRPr>
          </a:p>
        </p:txBody>
      </p:sp>
      <p:sp>
        <p:nvSpPr>
          <p:cNvPr id="6" name="Footer Placeholder 5"/>
          <p:cNvSpPr>
            <a:spLocks noGrp="1"/>
          </p:cNvSpPr>
          <p:nvPr>
            <p:ph type="ftr" sz="quarter" idx="11"/>
          </p:nvPr>
        </p:nvSpPr>
        <p:spPr/>
        <p:txBody>
          <a:bodyPr/>
          <a:lstStyle/>
          <a:p>
            <a:endParaRPr lang="en-GB">
              <a:solidFill>
                <a:srgbClr val="FFFFFF"/>
              </a:solidFill>
            </a:endParaRPr>
          </a:p>
        </p:txBody>
      </p:sp>
      <p:sp>
        <p:nvSpPr>
          <p:cNvPr id="7" name="Slide Number Placeholder 6"/>
          <p:cNvSpPr>
            <a:spLocks noGrp="1"/>
          </p:cNvSpPr>
          <p:nvPr>
            <p:ph type="sldNum" sz="quarter" idx="12"/>
          </p:nvPr>
        </p:nvSpPr>
        <p:spPr/>
        <p:txBody>
          <a:bodyPr/>
          <a:lstStyle/>
          <a:p>
            <a:fld id="{CFD4E9B1-8825-447C-ADBF-951BB2686524}"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320008607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8EB42A0-AA62-4EC4-9B3B-F0854C3846E1}" type="datetimeFigureOut">
              <a:rPr lang="en-GB" smtClean="0">
                <a:solidFill>
                  <a:prstClr val="black">
                    <a:tint val="75000"/>
                  </a:prstClr>
                </a:solidFill>
              </a:rPr>
              <a:pPr/>
              <a:t>15/06/2017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9E183AC-22A8-4FAF-A837-F4098BD217D6}" type="slidenum">
              <a:rPr lang="en-GB" smtClean="0">
                <a:solidFill>
                  <a:prstClr val="black">
                    <a:tint val="75000"/>
                  </a:prstClr>
                </a:solidFill>
              </a:rPr>
              <a:pPr/>
              <a:t>‹#›</a:t>
            </a:fld>
            <a:endParaRPr lang="en-GB">
              <a:solidFill>
                <a:prstClr val="black">
                  <a:tint val="75000"/>
                </a:prstClr>
              </a:solidFill>
            </a:endParaRPr>
          </a:p>
        </p:txBody>
      </p:sp>
    </p:spTree>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8EB42A0-AA62-4EC4-9B3B-F0854C3846E1}" type="datetimeFigureOut">
              <a:rPr lang="en-GB" smtClean="0">
                <a:solidFill>
                  <a:prstClr val="black">
                    <a:tint val="75000"/>
                  </a:prstClr>
                </a:solidFill>
              </a:rPr>
              <a:pPr/>
              <a:t>15/06/2017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9E183AC-22A8-4FAF-A837-F4098BD217D6}" type="slidenum">
              <a:rPr lang="en-GB" smtClean="0">
                <a:solidFill>
                  <a:prstClr val="black">
                    <a:tint val="75000"/>
                  </a:prstClr>
                </a:solidFill>
              </a:rPr>
              <a:pPr/>
              <a:t>‹#›</a:t>
            </a:fld>
            <a:endParaRPr lang="en-GB">
              <a:solidFill>
                <a:prstClr val="black">
                  <a:tint val="75000"/>
                </a:prstClr>
              </a:solidFill>
            </a:endParaRPr>
          </a:p>
        </p:txBody>
      </p:sp>
    </p:spTree>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A9D8C4F-951D-4D79-AD88-0FF29CD3FCE7}" type="slidenum">
              <a:rPr lang="en-US">
                <a:solidFill>
                  <a:srgbClr val="000000"/>
                </a:solidFill>
              </a:rPr>
              <a:pPr>
                <a:defRPr/>
              </a:pPr>
              <a:t>‹#›</a:t>
            </a:fld>
            <a:endParaRPr lang="en-US">
              <a:solidFill>
                <a:srgbClr val="000000"/>
              </a:solidFill>
            </a:endParaRPr>
          </a:p>
        </p:txBody>
      </p:sp>
    </p:spTree>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62E120-FA5F-45B8-8FA9-1D6C51B0F24E}" type="slidenum">
              <a:rPr lang="en-US">
                <a:solidFill>
                  <a:srgbClr val="000000"/>
                </a:solidFill>
              </a:rPr>
              <a:pPr>
                <a:defRPr/>
              </a:pPr>
              <a:t>‹#›</a:t>
            </a:fld>
            <a:endParaRPr lang="en-US">
              <a:solidFill>
                <a:srgbClr val="000000"/>
              </a:solidFill>
            </a:endParaRPr>
          </a:p>
        </p:txBody>
      </p:sp>
    </p:spTree>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4AAF7D9-8A3F-4819-BA4D-DCE7472A0B8B}" type="slidenum">
              <a:rPr lang="en-US">
                <a:solidFill>
                  <a:srgbClr val="000000"/>
                </a:solidFill>
              </a:rPr>
              <a:pPr>
                <a:defRPr/>
              </a:pPr>
              <a:t>‹#›</a:t>
            </a:fld>
            <a:endParaRPr lang="en-US">
              <a:solidFill>
                <a:srgbClr val="000000"/>
              </a:solidFill>
            </a:endParaRPr>
          </a:p>
        </p:txBody>
      </p:sp>
    </p:spTree>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91D764-7FBA-456C-9397-F52E93E6FF37}" type="slidenum">
              <a:rPr lang="en-US">
                <a:solidFill>
                  <a:srgbClr val="000000"/>
                </a:solidFill>
              </a:rPr>
              <a:pPr>
                <a:defRPr/>
              </a:pPr>
              <a:t>‹#›</a:t>
            </a:fld>
            <a:endParaRPr lang="en-US">
              <a:solidFill>
                <a:srgbClr val="000000"/>
              </a:solidFill>
            </a:endParaRPr>
          </a:p>
        </p:txBody>
      </p:sp>
    </p:spTree>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3F827BD-71D7-49B7-8733-06AA1E228E6E}" type="slidenum">
              <a:rPr lang="en-US">
                <a:solidFill>
                  <a:srgbClr val="000000"/>
                </a:solidFill>
              </a:rPr>
              <a:pPr>
                <a:defRPr/>
              </a:pPr>
              <a:t>‹#›</a:t>
            </a:fld>
            <a:endParaRPr lang="en-US">
              <a:solidFill>
                <a:srgbClr val="000000"/>
              </a:solidFill>
            </a:endParaRPr>
          </a:p>
        </p:txBody>
      </p:sp>
    </p:spTree>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0FEC57D-0F02-4576-BA4B-407DB6F901F9}" type="slidenum">
              <a:rPr lang="en-US">
                <a:solidFill>
                  <a:srgbClr val="000000"/>
                </a:solidFill>
              </a:rPr>
              <a:pPr>
                <a:defRPr/>
              </a:pPr>
              <a:t>‹#›</a:t>
            </a:fld>
            <a:endParaRPr lang="en-US">
              <a:solidFill>
                <a:srgbClr val="000000"/>
              </a:solidFill>
            </a:endParaRPr>
          </a:p>
        </p:txBody>
      </p:sp>
    </p:spTree>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BA7D181-672E-4C35-8912-D97FFA77DCC5}" type="slidenum">
              <a:rPr lang="en-US">
                <a:solidFill>
                  <a:srgbClr val="000000"/>
                </a:solidFill>
              </a:rPr>
              <a:pPr>
                <a:defRPr/>
              </a:pPr>
              <a:t>‹#›</a:t>
            </a:fld>
            <a:endParaRPr lang="en-US">
              <a:solidFill>
                <a:srgbClr val="000000"/>
              </a:solidFill>
            </a:endParaRPr>
          </a:p>
        </p:txBody>
      </p:sp>
    </p:spTree>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3F36B4-A44D-49BD-BB90-89A2DD11556C}" type="slidenum">
              <a:rPr lang="en-US">
                <a:solidFill>
                  <a:srgbClr val="000000"/>
                </a:solidFill>
              </a:rPr>
              <a:pPr>
                <a:defRPr/>
              </a:pPr>
              <a:t>‹#›</a:t>
            </a:fld>
            <a:endParaRPr lang="en-US">
              <a:solidFill>
                <a:srgbClr val="000000"/>
              </a:solidFill>
            </a:endParaRPr>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GB">
              <a:solidFill>
                <a:srgbClr val="FFFFFF"/>
              </a:solidFill>
            </a:endParaRPr>
          </a:p>
        </p:txBody>
      </p:sp>
      <p:sp>
        <p:nvSpPr>
          <p:cNvPr id="5" name="Footer Placeholder 4"/>
          <p:cNvSpPr>
            <a:spLocks noGrp="1"/>
          </p:cNvSpPr>
          <p:nvPr>
            <p:ph type="ftr" sz="quarter" idx="11"/>
          </p:nvPr>
        </p:nvSpPr>
        <p:spPr/>
        <p:txBody>
          <a:bodyPr/>
          <a:lstStyle/>
          <a:p>
            <a:endParaRPr lang="en-GB">
              <a:solidFill>
                <a:srgbClr val="FFFFFF"/>
              </a:solidFill>
            </a:endParaRPr>
          </a:p>
        </p:txBody>
      </p:sp>
      <p:sp>
        <p:nvSpPr>
          <p:cNvPr id="6" name="Slide Number Placeholder 5"/>
          <p:cNvSpPr>
            <a:spLocks noGrp="1"/>
          </p:cNvSpPr>
          <p:nvPr>
            <p:ph type="sldNum" sz="quarter" idx="12"/>
          </p:nvPr>
        </p:nvSpPr>
        <p:spPr/>
        <p:txBody>
          <a:bodyPr/>
          <a:lstStyle/>
          <a:p>
            <a:fld id="{DBCD9520-912D-421F-B22B-182CF6F067B4}" type="slidenum">
              <a:rPr lang="en-GB" smtClean="0"/>
              <a:pPr/>
              <a:t>‹#›</a:t>
            </a:fld>
            <a:endParaRPr lang="en-GB"/>
          </a:p>
        </p:txBody>
      </p:sp>
    </p:spTree>
    <p:extLst>
      <p:ext uri="{BB962C8B-B14F-4D97-AF65-F5344CB8AC3E}">
        <p14:creationId xmlns:p14="http://schemas.microsoft.com/office/powerpoint/2010/main" val="16601323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GB">
              <a:solidFill>
                <a:srgbClr val="FFFFFF"/>
              </a:solidFill>
            </a:endParaRPr>
          </a:p>
        </p:txBody>
      </p:sp>
      <p:sp>
        <p:nvSpPr>
          <p:cNvPr id="6" name="Footer Placeholder 5"/>
          <p:cNvSpPr>
            <a:spLocks noGrp="1"/>
          </p:cNvSpPr>
          <p:nvPr>
            <p:ph type="ftr" sz="quarter" idx="11"/>
          </p:nvPr>
        </p:nvSpPr>
        <p:spPr/>
        <p:txBody>
          <a:bodyPr/>
          <a:lstStyle/>
          <a:p>
            <a:endParaRPr lang="en-GB">
              <a:solidFill>
                <a:srgbClr val="FFFFFF"/>
              </a:solidFill>
            </a:endParaRPr>
          </a:p>
        </p:txBody>
      </p:sp>
      <p:sp>
        <p:nvSpPr>
          <p:cNvPr id="7" name="Slide Number Placeholder 6"/>
          <p:cNvSpPr>
            <a:spLocks noGrp="1"/>
          </p:cNvSpPr>
          <p:nvPr>
            <p:ph type="sldNum" sz="quarter" idx="12"/>
          </p:nvPr>
        </p:nvSpPr>
        <p:spPr/>
        <p:txBody>
          <a:bodyPr/>
          <a:lstStyle/>
          <a:p>
            <a:fld id="{77AE929B-7647-4734-868A-6EC436D30A2D}"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243319823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C9D7D5A-3E65-48E5-97B2-FA5C390E7209}" type="slidenum">
              <a:rPr lang="en-US">
                <a:solidFill>
                  <a:srgbClr val="000000"/>
                </a:solidFill>
              </a:rPr>
              <a:pPr>
                <a:defRPr/>
              </a:pPr>
              <a:t>‹#›</a:t>
            </a:fld>
            <a:endParaRPr lang="en-US">
              <a:solidFill>
                <a:srgbClr val="000000"/>
              </a:solidFill>
            </a:endParaRPr>
          </a:p>
        </p:txBody>
      </p:sp>
    </p:spTree>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BAEDAF-D3C6-4B8F-8ABD-E40376C15091}" type="slidenum">
              <a:rPr lang="en-US">
                <a:solidFill>
                  <a:srgbClr val="000000"/>
                </a:solidFill>
              </a:rPr>
              <a:pPr>
                <a:defRPr/>
              </a:pPr>
              <a:t>‹#›</a:t>
            </a:fld>
            <a:endParaRPr lang="en-US">
              <a:solidFill>
                <a:srgbClr val="000000"/>
              </a:solidFill>
            </a:endParaRPr>
          </a:p>
        </p:txBody>
      </p:sp>
    </p:spTree>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98B1CE-49F6-4E81-9D36-EC5108C5458C}" type="slidenum">
              <a:rPr lang="en-US">
                <a:solidFill>
                  <a:srgbClr val="000000"/>
                </a:solidFill>
              </a:rPr>
              <a:pPr>
                <a:defRPr/>
              </a:pPr>
              <a:t>‹#›</a:t>
            </a:fld>
            <a:endParaRPr lang="en-US">
              <a:solidFill>
                <a:srgbClr val="000000"/>
              </a:solidFill>
            </a:endParaRPr>
          </a:p>
        </p:txBody>
      </p:sp>
    </p:spTree>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9144D7-DFD9-445B-B9CD-238EE70CBD12}" type="slidenum">
              <a:rPr lang="en-GB">
                <a:solidFill>
                  <a:srgbClr val="FFFFFF"/>
                </a:solidFill>
              </a:rPr>
              <a:pPr>
                <a:defRPr/>
              </a:pPr>
              <a:t>‹#›</a:t>
            </a:fld>
            <a:endParaRPr lang="en-GB">
              <a:solidFill>
                <a:srgbClr val="FFFFFF"/>
              </a:solidFill>
            </a:endParaRPr>
          </a:p>
        </p:txBody>
      </p:sp>
    </p:spTree>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DDD9B7-7718-414C-AE71-534EC8CAB758}" type="slidenum">
              <a:rPr lang="en-GB">
                <a:solidFill>
                  <a:srgbClr val="FFFFFF"/>
                </a:solidFill>
              </a:rPr>
              <a:pPr>
                <a:defRPr/>
              </a:pPr>
              <a:t>‹#›</a:t>
            </a:fld>
            <a:endParaRPr lang="en-GB">
              <a:solidFill>
                <a:srgbClr val="FFFFFF"/>
              </a:solidFill>
            </a:endParaRPr>
          </a:p>
        </p:txBody>
      </p:sp>
    </p:spTree>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124DE74-9D8D-4416-9630-00F4BF61A554}" type="slidenum">
              <a:rPr lang="en-GB">
                <a:solidFill>
                  <a:srgbClr val="FFFFFF"/>
                </a:solidFill>
              </a:rPr>
              <a:pPr>
                <a:defRPr/>
              </a:pPr>
              <a:t>‹#›</a:t>
            </a:fld>
            <a:endParaRPr lang="en-GB">
              <a:solidFill>
                <a:srgbClr val="FFFFFF"/>
              </a:solidFill>
            </a:endParaRPr>
          </a:p>
        </p:txBody>
      </p:sp>
    </p:spTree>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C21BCD0-55D2-47E0-8F9D-131642834CAC}" type="slidenum">
              <a:rPr lang="en-GB">
                <a:solidFill>
                  <a:srgbClr val="FFFFFF"/>
                </a:solidFill>
              </a:rPr>
              <a:pPr>
                <a:defRPr/>
              </a:pPr>
              <a:t>‹#›</a:t>
            </a:fld>
            <a:endParaRPr lang="en-GB">
              <a:solidFill>
                <a:srgbClr val="FFFFFF"/>
              </a:solidFill>
            </a:endParaRPr>
          </a:p>
        </p:txBody>
      </p:sp>
    </p:spTree>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203EF0C-FA74-4B80-8CAA-BAB2A3859548}" type="slidenum">
              <a:rPr lang="en-GB">
                <a:solidFill>
                  <a:srgbClr val="FFFFFF"/>
                </a:solidFill>
              </a:rPr>
              <a:pPr>
                <a:defRPr/>
              </a:pPr>
              <a:t>‹#›</a:t>
            </a:fld>
            <a:endParaRPr lang="en-GB">
              <a:solidFill>
                <a:srgbClr val="FFFFFF"/>
              </a:solidFill>
            </a:endParaRPr>
          </a:p>
        </p:txBody>
      </p:sp>
    </p:spTree>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40CF05C-76F4-4B1A-BD57-5BBFF10BC848}" type="slidenum">
              <a:rPr lang="en-GB">
                <a:solidFill>
                  <a:srgbClr val="FFFFFF"/>
                </a:solidFill>
              </a:rPr>
              <a:pPr>
                <a:defRPr/>
              </a:pPr>
              <a:t>‹#›</a:t>
            </a:fld>
            <a:endParaRPr lang="en-GB">
              <a:solidFill>
                <a:srgbClr val="FFFFFF"/>
              </a:solidFill>
            </a:endParaRPr>
          </a:p>
        </p:txBody>
      </p:sp>
    </p:spTree>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B9FAE44-1FB4-47CA-B65B-843E2906728C}" type="slidenum">
              <a:rPr lang="en-GB">
                <a:solidFill>
                  <a:srgbClr val="FFFFFF"/>
                </a:solidFill>
              </a:rPr>
              <a:pPr>
                <a:defRPr/>
              </a:pPr>
              <a:t>‹#›</a:t>
            </a:fld>
            <a:endParaRPr lang="en-GB">
              <a:solidFill>
                <a:srgbClr val="FFFFFF"/>
              </a:solidFill>
            </a:endParaRPr>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endParaRPr lang="en-GB">
              <a:solidFill>
                <a:srgbClr val="FFFFFF"/>
              </a:solidFill>
            </a:endParaRPr>
          </a:p>
        </p:txBody>
      </p:sp>
      <p:sp>
        <p:nvSpPr>
          <p:cNvPr id="5" name="Footer Placeholder 4"/>
          <p:cNvSpPr>
            <a:spLocks noGrp="1"/>
          </p:cNvSpPr>
          <p:nvPr>
            <p:ph type="ftr" sz="quarter" idx="11"/>
          </p:nvPr>
        </p:nvSpPr>
        <p:spPr/>
        <p:txBody>
          <a:bodyPr/>
          <a:lstStyle/>
          <a:p>
            <a:endParaRPr lang="en-GB">
              <a:solidFill>
                <a:srgbClr val="FFFFFF"/>
              </a:solidFill>
            </a:endParaRPr>
          </a:p>
        </p:txBody>
      </p:sp>
      <p:sp>
        <p:nvSpPr>
          <p:cNvPr id="6" name="Slide Number Placeholder 5"/>
          <p:cNvSpPr>
            <a:spLocks noGrp="1"/>
          </p:cNvSpPr>
          <p:nvPr>
            <p:ph type="sldNum" sz="quarter" idx="12"/>
          </p:nvPr>
        </p:nvSpPr>
        <p:spPr/>
        <p:txBody>
          <a:bodyPr/>
          <a:lstStyle/>
          <a:p>
            <a:fld id="{D8581D3A-0569-43D6-A873-BE09CE598214}"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139981038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smtClean="0"/>
              <a:t>Click to edit Master title style</a:t>
            </a:r>
            <a:endParaRPr lang="en-GB"/>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E49FFEE-559F-404A-B389-97971F63DD1D}" type="slidenum">
              <a:rPr lang="en-GB">
                <a:solidFill>
                  <a:srgbClr val="FFFFFF"/>
                </a:solidFill>
              </a:rPr>
              <a:pPr>
                <a:defRPr/>
              </a:pPr>
              <a:t>‹#›</a:t>
            </a:fld>
            <a:endParaRPr lang="en-GB">
              <a:solidFill>
                <a:srgbClr val="FFFFFF"/>
              </a:solidFill>
            </a:endParaRPr>
          </a:p>
        </p:txBody>
      </p:sp>
    </p:spTree>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D1A976-EC10-46AC-BE2C-B9098C0A0D60}" type="slidenum">
              <a:rPr lang="en-GB">
                <a:solidFill>
                  <a:srgbClr val="FFFFFF"/>
                </a:solidFill>
              </a:rPr>
              <a:pPr>
                <a:defRPr/>
              </a:pPr>
              <a:t>‹#›</a:t>
            </a:fld>
            <a:endParaRPr lang="en-GB">
              <a:solidFill>
                <a:srgbClr val="FFFFFF"/>
              </a:solidFill>
            </a:endParaRPr>
          </a:p>
        </p:txBody>
      </p:sp>
    </p:spTree>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6D2AE4-5E03-4723-9C47-346A8BD37C7D}" type="slidenum">
              <a:rPr lang="en-GB">
                <a:solidFill>
                  <a:srgbClr val="FFFFFF"/>
                </a:solidFill>
              </a:rPr>
              <a:pPr>
                <a:defRPr/>
              </a:pPr>
              <a:t>‹#›</a:t>
            </a:fld>
            <a:endParaRPr lang="en-GB">
              <a:solidFill>
                <a:srgbClr val="FFFFFF"/>
              </a:solidFill>
            </a:endParaRPr>
          </a:p>
        </p:txBody>
      </p:sp>
    </p:spTree>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F0A98D6-A037-41BF-B8FE-27A9FA5065A5}" type="slidenum">
              <a:rPr lang="en-GB">
                <a:solidFill>
                  <a:srgbClr val="FFFFFF"/>
                </a:solidFill>
              </a:rPr>
              <a:pPr>
                <a:defRPr/>
              </a:pPr>
              <a:t>‹#›</a:t>
            </a:fld>
            <a:endParaRPr lang="en-GB">
              <a:solidFill>
                <a:srgbClr val="FFFFFF"/>
              </a:solidFill>
            </a:endParaRPr>
          </a:p>
        </p:txBody>
      </p:sp>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endParaRPr lang="en-GB">
              <a:solidFill>
                <a:srgbClr val="FFFFFF"/>
              </a:solidFill>
            </a:endParaRPr>
          </a:p>
        </p:txBody>
      </p:sp>
      <p:sp>
        <p:nvSpPr>
          <p:cNvPr id="5" name="Footer Placeholder 4"/>
          <p:cNvSpPr>
            <a:spLocks noGrp="1"/>
          </p:cNvSpPr>
          <p:nvPr>
            <p:ph type="ftr" sz="quarter" idx="11"/>
          </p:nvPr>
        </p:nvSpPr>
        <p:spPr/>
        <p:txBody>
          <a:bodyPr/>
          <a:lstStyle/>
          <a:p>
            <a:endParaRPr lang="en-GB">
              <a:solidFill>
                <a:srgbClr val="FFFFFF"/>
              </a:solidFill>
            </a:endParaRPr>
          </a:p>
        </p:txBody>
      </p:sp>
      <p:sp>
        <p:nvSpPr>
          <p:cNvPr id="6" name="Slide Number Placeholder 5"/>
          <p:cNvSpPr>
            <a:spLocks noGrp="1"/>
          </p:cNvSpPr>
          <p:nvPr>
            <p:ph type="sldNum" sz="quarter" idx="12"/>
          </p:nvPr>
        </p:nvSpPr>
        <p:spPr/>
        <p:txBody>
          <a:bodyPr/>
          <a:lstStyle/>
          <a:p>
            <a:fld id="{9F6B6EA5-FE86-45D7-B744-7FAEDFEF812A}"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32838891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endParaRPr lang="en-GB">
              <a:solidFill>
                <a:srgbClr val="FFFFFF"/>
              </a:solidFill>
            </a:endParaRPr>
          </a:p>
        </p:txBody>
      </p:sp>
      <p:sp>
        <p:nvSpPr>
          <p:cNvPr id="5" name="Footer Placeholder 4"/>
          <p:cNvSpPr>
            <a:spLocks noGrp="1"/>
          </p:cNvSpPr>
          <p:nvPr>
            <p:ph type="ftr" sz="quarter" idx="11"/>
          </p:nvPr>
        </p:nvSpPr>
        <p:spPr/>
        <p:txBody>
          <a:bodyPr/>
          <a:lstStyle/>
          <a:p>
            <a:endParaRPr lang="en-GB">
              <a:solidFill>
                <a:srgbClr val="FFFFFF"/>
              </a:solidFill>
            </a:endParaRPr>
          </a:p>
        </p:txBody>
      </p:sp>
      <p:sp>
        <p:nvSpPr>
          <p:cNvPr id="6" name="Slide Number Placeholder 5"/>
          <p:cNvSpPr>
            <a:spLocks noGrp="1"/>
          </p:cNvSpPr>
          <p:nvPr>
            <p:ph type="sldNum" sz="quarter" idx="12"/>
          </p:nvPr>
        </p:nvSpPr>
        <p:spPr/>
        <p:txBody>
          <a:bodyPr/>
          <a:lstStyle/>
          <a:p>
            <a:fld id="{A7F04624-89D7-475A-98BD-972E8F6A7313}"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36921160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endParaRPr lang="en-GB">
              <a:solidFill>
                <a:srgbClr val="FFFFFF"/>
              </a:solidFill>
            </a:endParaRPr>
          </a:p>
        </p:txBody>
      </p:sp>
      <p:sp>
        <p:nvSpPr>
          <p:cNvPr id="5" name="Footer Placeholder 4"/>
          <p:cNvSpPr>
            <a:spLocks noGrp="1"/>
          </p:cNvSpPr>
          <p:nvPr>
            <p:ph type="ftr" sz="quarter" idx="11"/>
          </p:nvPr>
        </p:nvSpPr>
        <p:spPr/>
        <p:txBody>
          <a:bodyPr/>
          <a:lstStyle/>
          <a:p>
            <a:endParaRPr lang="en-GB">
              <a:solidFill>
                <a:srgbClr val="FFFFFF"/>
              </a:solidFill>
            </a:endParaRPr>
          </a:p>
        </p:txBody>
      </p:sp>
      <p:sp>
        <p:nvSpPr>
          <p:cNvPr id="6" name="Slide Number Placeholder 5"/>
          <p:cNvSpPr>
            <a:spLocks noGrp="1"/>
          </p:cNvSpPr>
          <p:nvPr>
            <p:ph type="sldNum" sz="quarter" idx="12"/>
          </p:nvPr>
        </p:nvSpPr>
        <p:spPr/>
        <p:txBody>
          <a:bodyPr/>
          <a:lstStyle/>
          <a:p>
            <a:fld id="{DBCD9520-912D-421F-B22B-182CF6F067B4}"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15849398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GB">
              <a:solidFill>
                <a:srgbClr val="FFFFFF"/>
              </a:solidFill>
            </a:endParaRPr>
          </a:p>
        </p:txBody>
      </p:sp>
      <p:sp>
        <p:nvSpPr>
          <p:cNvPr id="5" name="Footer Placeholder 4"/>
          <p:cNvSpPr>
            <a:spLocks noGrp="1"/>
          </p:cNvSpPr>
          <p:nvPr>
            <p:ph type="ftr" sz="quarter" idx="11"/>
          </p:nvPr>
        </p:nvSpPr>
        <p:spPr/>
        <p:txBody>
          <a:bodyPr/>
          <a:lstStyle/>
          <a:p>
            <a:endParaRPr lang="en-GB">
              <a:solidFill>
                <a:srgbClr val="FFFFFF"/>
              </a:solidFill>
            </a:endParaRPr>
          </a:p>
        </p:txBody>
      </p:sp>
      <p:sp>
        <p:nvSpPr>
          <p:cNvPr id="6" name="Slide Number Placeholder 5"/>
          <p:cNvSpPr>
            <a:spLocks noGrp="1"/>
          </p:cNvSpPr>
          <p:nvPr>
            <p:ph type="sldNum" sz="quarter" idx="12"/>
          </p:nvPr>
        </p:nvSpPr>
        <p:spPr/>
        <p:txBody>
          <a:bodyPr/>
          <a:lstStyle/>
          <a:p>
            <a:fld id="{736E3112-375D-4655-ABF6-09E8E493B922}"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4376726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endParaRPr lang="en-GB">
              <a:solidFill>
                <a:srgbClr val="FFFFFF"/>
              </a:solidFill>
            </a:endParaRPr>
          </a:p>
        </p:txBody>
      </p:sp>
      <p:sp>
        <p:nvSpPr>
          <p:cNvPr id="6" name="Footer Placeholder 5"/>
          <p:cNvSpPr>
            <a:spLocks noGrp="1"/>
          </p:cNvSpPr>
          <p:nvPr>
            <p:ph type="ftr" sz="quarter" idx="11"/>
          </p:nvPr>
        </p:nvSpPr>
        <p:spPr/>
        <p:txBody>
          <a:bodyPr/>
          <a:lstStyle/>
          <a:p>
            <a:endParaRPr lang="en-GB">
              <a:solidFill>
                <a:srgbClr val="FFFFFF"/>
              </a:solidFill>
            </a:endParaRPr>
          </a:p>
        </p:txBody>
      </p:sp>
      <p:sp>
        <p:nvSpPr>
          <p:cNvPr id="7" name="Slide Number Placeholder 6"/>
          <p:cNvSpPr>
            <a:spLocks noGrp="1"/>
          </p:cNvSpPr>
          <p:nvPr>
            <p:ph type="sldNum" sz="quarter" idx="12"/>
          </p:nvPr>
        </p:nvSpPr>
        <p:spPr/>
        <p:txBody>
          <a:bodyPr/>
          <a:lstStyle/>
          <a:p>
            <a:fld id="{DF1BC1B7-DBD2-46DE-813D-F56B574B101D}"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8224532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endParaRPr lang="en-GB">
              <a:solidFill>
                <a:srgbClr val="FFFFFF"/>
              </a:solidFill>
            </a:endParaRPr>
          </a:p>
        </p:txBody>
      </p:sp>
      <p:sp>
        <p:nvSpPr>
          <p:cNvPr id="8" name="Footer Placeholder 7"/>
          <p:cNvSpPr>
            <a:spLocks noGrp="1"/>
          </p:cNvSpPr>
          <p:nvPr>
            <p:ph type="ftr" sz="quarter" idx="11"/>
          </p:nvPr>
        </p:nvSpPr>
        <p:spPr/>
        <p:txBody>
          <a:bodyPr/>
          <a:lstStyle/>
          <a:p>
            <a:endParaRPr lang="en-GB">
              <a:solidFill>
                <a:srgbClr val="FFFFFF"/>
              </a:solidFill>
            </a:endParaRPr>
          </a:p>
        </p:txBody>
      </p:sp>
      <p:sp>
        <p:nvSpPr>
          <p:cNvPr id="9" name="Slide Number Placeholder 8"/>
          <p:cNvSpPr>
            <a:spLocks noGrp="1"/>
          </p:cNvSpPr>
          <p:nvPr>
            <p:ph type="sldNum" sz="quarter" idx="12"/>
          </p:nvPr>
        </p:nvSpPr>
        <p:spPr/>
        <p:txBody>
          <a:bodyPr/>
          <a:lstStyle/>
          <a:p>
            <a:fld id="{129DF6E7-1534-44A1-824C-B7DAB285094A}"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2002215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endParaRPr lang="en-GB">
              <a:solidFill>
                <a:srgbClr val="FFFFFF"/>
              </a:solidFill>
            </a:endParaRPr>
          </a:p>
        </p:txBody>
      </p:sp>
      <p:sp>
        <p:nvSpPr>
          <p:cNvPr id="4" name="Footer Placeholder 3"/>
          <p:cNvSpPr>
            <a:spLocks noGrp="1"/>
          </p:cNvSpPr>
          <p:nvPr>
            <p:ph type="ftr" sz="quarter" idx="11"/>
          </p:nvPr>
        </p:nvSpPr>
        <p:spPr/>
        <p:txBody>
          <a:bodyPr/>
          <a:lstStyle/>
          <a:p>
            <a:endParaRPr lang="en-GB">
              <a:solidFill>
                <a:srgbClr val="FFFFFF"/>
              </a:solidFill>
            </a:endParaRPr>
          </a:p>
        </p:txBody>
      </p:sp>
      <p:sp>
        <p:nvSpPr>
          <p:cNvPr id="5" name="Slide Number Placeholder 4"/>
          <p:cNvSpPr>
            <a:spLocks noGrp="1"/>
          </p:cNvSpPr>
          <p:nvPr>
            <p:ph type="sldNum" sz="quarter" idx="12"/>
          </p:nvPr>
        </p:nvSpPr>
        <p:spPr/>
        <p:txBody>
          <a:bodyPr/>
          <a:lstStyle/>
          <a:p>
            <a:fld id="{95D73F68-B17E-4767-AA45-51F99F303D93}"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14133322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solidFill>
                <a:srgbClr val="FFFFFF"/>
              </a:solidFill>
            </a:endParaRPr>
          </a:p>
        </p:txBody>
      </p:sp>
      <p:sp>
        <p:nvSpPr>
          <p:cNvPr id="3" name="Footer Placeholder 2"/>
          <p:cNvSpPr>
            <a:spLocks noGrp="1"/>
          </p:cNvSpPr>
          <p:nvPr>
            <p:ph type="ftr" sz="quarter" idx="11"/>
          </p:nvPr>
        </p:nvSpPr>
        <p:spPr/>
        <p:txBody>
          <a:bodyPr/>
          <a:lstStyle/>
          <a:p>
            <a:endParaRPr lang="en-GB">
              <a:solidFill>
                <a:srgbClr val="FFFFFF"/>
              </a:solidFill>
            </a:endParaRPr>
          </a:p>
        </p:txBody>
      </p:sp>
      <p:sp>
        <p:nvSpPr>
          <p:cNvPr id="4" name="Slide Number Placeholder 3"/>
          <p:cNvSpPr>
            <a:spLocks noGrp="1"/>
          </p:cNvSpPr>
          <p:nvPr>
            <p:ph type="sldNum" sz="quarter" idx="12"/>
          </p:nvPr>
        </p:nvSpPr>
        <p:spPr/>
        <p:txBody>
          <a:bodyPr/>
          <a:lstStyle/>
          <a:p>
            <a:fld id="{4080A6BC-B2A8-4D09-A249-45D10DE2FC0C}"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317014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GB">
              <a:solidFill>
                <a:srgbClr val="FFFFFF"/>
              </a:solidFill>
            </a:endParaRPr>
          </a:p>
        </p:txBody>
      </p:sp>
      <p:sp>
        <p:nvSpPr>
          <p:cNvPr id="5" name="Footer Placeholder 4"/>
          <p:cNvSpPr>
            <a:spLocks noGrp="1"/>
          </p:cNvSpPr>
          <p:nvPr>
            <p:ph type="ftr" sz="quarter" idx="11"/>
          </p:nvPr>
        </p:nvSpPr>
        <p:spPr/>
        <p:txBody>
          <a:bodyPr/>
          <a:lstStyle/>
          <a:p>
            <a:endParaRPr lang="en-GB">
              <a:solidFill>
                <a:srgbClr val="FFFFFF"/>
              </a:solidFill>
            </a:endParaRPr>
          </a:p>
        </p:txBody>
      </p:sp>
      <p:sp>
        <p:nvSpPr>
          <p:cNvPr id="6" name="Slide Number Placeholder 5"/>
          <p:cNvSpPr>
            <a:spLocks noGrp="1"/>
          </p:cNvSpPr>
          <p:nvPr>
            <p:ph type="sldNum" sz="quarter" idx="12"/>
          </p:nvPr>
        </p:nvSpPr>
        <p:spPr/>
        <p:txBody>
          <a:bodyPr/>
          <a:lstStyle/>
          <a:p>
            <a:fld id="{736E3112-375D-4655-ABF6-09E8E493B922}" type="slidenum">
              <a:rPr lang="en-GB" smtClean="0"/>
              <a:pPr/>
              <a:t>‹#›</a:t>
            </a:fld>
            <a:endParaRPr lang="en-GB"/>
          </a:p>
        </p:txBody>
      </p:sp>
    </p:spTree>
    <p:extLst>
      <p:ext uri="{BB962C8B-B14F-4D97-AF65-F5344CB8AC3E}">
        <p14:creationId xmlns:p14="http://schemas.microsoft.com/office/powerpoint/2010/main" val="7205650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GB">
              <a:solidFill>
                <a:srgbClr val="FFFFFF"/>
              </a:solidFill>
            </a:endParaRPr>
          </a:p>
        </p:txBody>
      </p:sp>
      <p:sp>
        <p:nvSpPr>
          <p:cNvPr id="6" name="Footer Placeholder 5"/>
          <p:cNvSpPr>
            <a:spLocks noGrp="1"/>
          </p:cNvSpPr>
          <p:nvPr>
            <p:ph type="ftr" sz="quarter" idx="11"/>
          </p:nvPr>
        </p:nvSpPr>
        <p:spPr/>
        <p:txBody>
          <a:bodyPr/>
          <a:lstStyle/>
          <a:p>
            <a:endParaRPr lang="en-GB">
              <a:solidFill>
                <a:srgbClr val="FFFFFF"/>
              </a:solidFill>
            </a:endParaRPr>
          </a:p>
        </p:txBody>
      </p:sp>
      <p:sp>
        <p:nvSpPr>
          <p:cNvPr id="7" name="Slide Number Placeholder 6"/>
          <p:cNvSpPr>
            <a:spLocks noGrp="1"/>
          </p:cNvSpPr>
          <p:nvPr>
            <p:ph type="sldNum" sz="quarter" idx="12"/>
          </p:nvPr>
        </p:nvSpPr>
        <p:spPr/>
        <p:txBody>
          <a:bodyPr/>
          <a:lstStyle/>
          <a:p>
            <a:fld id="{CFD4E9B1-8825-447C-ADBF-951BB2686524}"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23515207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GB">
              <a:solidFill>
                <a:srgbClr val="FFFFFF"/>
              </a:solidFill>
            </a:endParaRPr>
          </a:p>
        </p:txBody>
      </p:sp>
      <p:sp>
        <p:nvSpPr>
          <p:cNvPr id="6" name="Footer Placeholder 5"/>
          <p:cNvSpPr>
            <a:spLocks noGrp="1"/>
          </p:cNvSpPr>
          <p:nvPr>
            <p:ph type="ftr" sz="quarter" idx="11"/>
          </p:nvPr>
        </p:nvSpPr>
        <p:spPr/>
        <p:txBody>
          <a:bodyPr/>
          <a:lstStyle/>
          <a:p>
            <a:endParaRPr lang="en-GB">
              <a:solidFill>
                <a:srgbClr val="FFFFFF"/>
              </a:solidFill>
            </a:endParaRPr>
          </a:p>
        </p:txBody>
      </p:sp>
      <p:sp>
        <p:nvSpPr>
          <p:cNvPr id="7" name="Slide Number Placeholder 6"/>
          <p:cNvSpPr>
            <a:spLocks noGrp="1"/>
          </p:cNvSpPr>
          <p:nvPr>
            <p:ph type="sldNum" sz="quarter" idx="12"/>
          </p:nvPr>
        </p:nvSpPr>
        <p:spPr/>
        <p:txBody>
          <a:bodyPr/>
          <a:lstStyle/>
          <a:p>
            <a:fld id="{77AE929B-7647-4734-868A-6EC436D30A2D}"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8793312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endParaRPr lang="en-GB">
              <a:solidFill>
                <a:srgbClr val="FFFFFF"/>
              </a:solidFill>
            </a:endParaRPr>
          </a:p>
        </p:txBody>
      </p:sp>
      <p:sp>
        <p:nvSpPr>
          <p:cNvPr id="5" name="Footer Placeholder 4"/>
          <p:cNvSpPr>
            <a:spLocks noGrp="1"/>
          </p:cNvSpPr>
          <p:nvPr>
            <p:ph type="ftr" sz="quarter" idx="11"/>
          </p:nvPr>
        </p:nvSpPr>
        <p:spPr/>
        <p:txBody>
          <a:bodyPr/>
          <a:lstStyle/>
          <a:p>
            <a:endParaRPr lang="en-GB">
              <a:solidFill>
                <a:srgbClr val="FFFFFF"/>
              </a:solidFill>
            </a:endParaRPr>
          </a:p>
        </p:txBody>
      </p:sp>
      <p:sp>
        <p:nvSpPr>
          <p:cNvPr id="6" name="Slide Number Placeholder 5"/>
          <p:cNvSpPr>
            <a:spLocks noGrp="1"/>
          </p:cNvSpPr>
          <p:nvPr>
            <p:ph type="sldNum" sz="quarter" idx="12"/>
          </p:nvPr>
        </p:nvSpPr>
        <p:spPr/>
        <p:txBody>
          <a:bodyPr/>
          <a:lstStyle/>
          <a:p>
            <a:fld id="{D8581D3A-0569-43D6-A873-BE09CE598214}"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4859279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endParaRPr lang="en-GB">
              <a:solidFill>
                <a:srgbClr val="FFFFFF"/>
              </a:solidFill>
            </a:endParaRPr>
          </a:p>
        </p:txBody>
      </p:sp>
      <p:sp>
        <p:nvSpPr>
          <p:cNvPr id="5" name="Footer Placeholder 4"/>
          <p:cNvSpPr>
            <a:spLocks noGrp="1"/>
          </p:cNvSpPr>
          <p:nvPr>
            <p:ph type="ftr" sz="quarter" idx="11"/>
          </p:nvPr>
        </p:nvSpPr>
        <p:spPr/>
        <p:txBody>
          <a:bodyPr/>
          <a:lstStyle/>
          <a:p>
            <a:endParaRPr lang="en-GB">
              <a:solidFill>
                <a:srgbClr val="FFFFFF"/>
              </a:solidFill>
            </a:endParaRPr>
          </a:p>
        </p:txBody>
      </p:sp>
      <p:sp>
        <p:nvSpPr>
          <p:cNvPr id="6" name="Slide Number Placeholder 5"/>
          <p:cNvSpPr>
            <a:spLocks noGrp="1"/>
          </p:cNvSpPr>
          <p:nvPr>
            <p:ph type="sldNum" sz="quarter" idx="12"/>
          </p:nvPr>
        </p:nvSpPr>
        <p:spPr/>
        <p:txBody>
          <a:bodyPr/>
          <a:lstStyle/>
          <a:p>
            <a:fld id="{9F6B6EA5-FE86-45D7-B744-7FAEDFEF812A}"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21347838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6AD93048-5FE7-4F9B-9EB0-2A3DABF568F3}" type="slidenum">
              <a:rPr lang="en-GB" altLang="en-US"/>
              <a:pPr/>
              <a:t>‹#›</a:t>
            </a:fld>
            <a:endParaRPr lang="en-GB" altLang="en-US"/>
          </a:p>
        </p:txBody>
      </p:sp>
    </p:spTree>
    <p:extLst>
      <p:ext uri="{BB962C8B-B14F-4D97-AF65-F5344CB8AC3E}">
        <p14:creationId xmlns:p14="http://schemas.microsoft.com/office/powerpoint/2010/main" val="1312551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87940575-A0FF-4BEA-8E5A-F9CA5302F202}" type="slidenum">
              <a:rPr lang="en-GB" altLang="en-US"/>
              <a:pPr/>
              <a:t>‹#›</a:t>
            </a:fld>
            <a:endParaRPr lang="en-GB" altLang="en-US"/>
          </a:p>
        </p:txBody>
      </p:sp>
    </p:spTree>
    <p:extLst>
      <p:ext uri="{BB962C8B-B14F-4D97-AF65-F5344CB8AC3E}">
        <p14:creationId xmlns:p14="http://schemas.microsoft.com/office/powerpoint/2010/main" val="15389449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643520CF-53FD-4EC1-BED7-F1C2ECC1C026}" type="slidenum">
              <a:rPr lang="en-GB" altLang="en-US"/>
              <a:pPr/>
              <a:t>‹#›</a:t>
            </a:fld>
            <a:endParaRPr lang="en-GB" altLang="en-US"/>
          </a:p>
        </p:txBody>
      </p:sp>
    </p:spTree>
    <p:extLst>
      <p:ext uri="{BB962C8B-B14F-4D97-AF65-F5344CB8AC3E}">
        <p14:creationId xmlns:p14="http://schemas.microsoft.com/office/powerpoint/2010/main" val="13027035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12BD7323-3FF8-430D-8FE3-E591D8A53C8C}" type="slidenum">
              <a:rPr lang="en-GB" altLang="en-US"/>
              <a:pPr/>
              <a:t>‹#›</a:t>
            </a:fld>
            <a:endParaRPr lang="en-GB" altLang="en-US"/>
          </a:p>
        </p:txBody>
      </p:sp>
    </p:spTree>
    <p:extLst>
      <p:ext uri="{BB962C8B-B14F-4D97-AF65-F5344CB8AC3E}">
        <p14:creationId xmlns:p14="http://schemas.microsoft.com/office/powerpoint/2010/main" val="27037336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endParaRPr lang="en-US" altLang="en-US"/>
          </a:p>
        </p:txBody>
      </p:sp>
      <p:sp>
        <p:nvSpPr>
          <p:cNvPr id="8" name="Footer Placeholder 4"/>
          <p:cNvSpPr>
            <a:spLocks noGrp="1"/>
          </p:cNvSpPr>
          <p:nvPr>
            <p:ph type="ftr" sz="quarter" idx="11"/>
          </p:nvPr>
        </p:nvSpPr>
        <p:spPr/>
        <p:txBody>
          <a:bodyPr/>
          <a:lstStyle>
            <a:lvl1pPr>
              <a:defRPr/>
            </a:lvl1pPr>
          </a:lstStyle>
          <a:p>
            <a:endParaRPr lang="en-US" altLang="en-US"/>
          </a:p>
        </p:txBody>
      </p:sp>
      <p:sp>
        <p:nvSpPr>
          <p:cNvPr id="9" name="Slide Number Placeholder 5"/>
          <p:cNvSpPr>
            <a:spLocks noGrp="1"/>
          </p:cNvSpPr>
          <p:nvPr>
            <p:ph type="sldNum" sz="quarter" idx="12"/>
          </p:nvPr>
        </p:nvSpPr>
        <p:spPr/>
        <p:txBody>
          <a:bodyPr/>
          <a:lstStyle>
            <a:lvl1pPr>
              <a:defRPr/>
            </a:lvl1pPr>
          </a:lstStyle>
          <a:p>
            <a:fld id="{29330ACD-C8FB-4568-AC6C-BC58AB58BEA2}" type="slidenum">
              <a:rPr lang="en-GB" altLang="en-US"/>
              <a:pPr/>
              <a:t>‹#›</a:t>
            </a:fld>
            <a:endParaRPr lang="en-GB" altLang="en-US"/>
          </a:p>
        </p:txBody>
      </p:sp>
    </p:spTree>
    <p:extLst>
      <p:ext uri="{BB962C8B-B14F-4D97-AF65-F5344CB8AC3E}">
        <p14:creationId xmlns:p14="http://schemas.microsoft.com/office/powerpoint/2010/main" val="24355403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endParaRPr lang="en-US" altLang="en-US"/>
          </a:p>
        </p:txBody>
      </p:sp>
      <p:sp>
        <p:nvSpPr>
          <p:cNvPr id="4" name="Footer Placeholder 4"/>
          <p:cNvSpPr>
            <a:spLocks noGrp="1"/>
          </p:cNvSpPr>
          <p:nvPr>
            <p:ph type="ftr" sz="quarter" idx="11"/>
          </p:nvPr>
        </p:nvSpPr>
        <p:spPr/>
        <p:txBody>
          <a:bodyPr/>
          <a:lstStyle>
            <a:lvl1pPr>
              <a:defRPr/>
            </a:lvl1pPr>
          </a:lstStyle>
          <a:p>
            <a:endParaRPr lang="en-US" altLang="en-US"/>
          </a:p>
        </p:txBody>
      </p:sp>
      <p:sp>
        <p:nvSpPr>
          <p:cNvPr id="5" name="Slide Number Placeholder 5"/>
          <p:cNvSpPr>
            <a:spLocks noGrp="1"/>
          </p:cNvSpPr>
          <p:nvPr>
            <p:ph type="sldNum" sz="quarter" idx="12"/>
          </p:nvPr>
        </p:nvSpPr>
        <p:spPr/>
        <p:txBody>
          <a:bodyPr/>
          <a:lstStyle>
            <a:lvl1pPr>
              <a:defRPr/>
            </a:lvl1pPr>
          </a:lstStyle>
          <a:p>
            <a:fld id="{32F95CA1-4FD6-4560-8A56-947C39B8D915}" type="slidenum">
              <a:rPr lang="en-GB" altLang="en-US"/>
              <a:pPr/>
              <a:t>‹#›</a:t>
            </a:fld>
            <a:endParaRPr lang="en-GB" altLang="en-US"/>
          </a:p>
        </p:txBody>
      </p:sp>
    </p:spTree>
    <p:extLst>
      <p:ext uri="{BB962C8B-B14F-4D97-AF65-F5344CB8AC3E}">
        <p14:creationId xmlns:p14="http://schemas.microsoft.com/office/powerpoint/2010/main" val="28615737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GB">
              <a:solidFill>
                <a:srgbClr val="FFFFFF"/>
              </a:solidFill>
            </a:endParaRPr>
          </a:p>
        </p:txBody>
      </p:sp>
      <p:sp>
        <p:nvSpPr>
          <p:cNvPr id="6" name="Footer Placeholder 5"/>
          <p:cNvSpPr>
            <a:spLocks noGrp="1"/>
          </p:cNvSpPr>
          <p:nvPr>
            <p:ph type="ftr" sz="quarter" idx="11"/>
          </p:nvPr>
        </p:nvSpPr>
        <p:spPr/>
        <p:txBody>
          <a:bodyPr/>
          <a:lstStyle/>
          <a:p>
            <a:endParaRPr lang="en-GB">
              <a:solidFill>
                <a:srgbClr val="FFFFFF"/>
              </a:solidFill>
            </a:endParaRPr>
          </a:p>
        </p:txBody>
      </p:sp>
      <p:sp>
        <p:nvSpPr>
          <p:cNvPr id="7" name="Slide Number Placeholder 6"/>
          <p:cNvSpPr>
            <a:spLocks noGrp="1"/>
          </p:cNvSpPr>
          <p:nvPr>
            <p:ph type="sldNum" sz="quarter" idx="12"/>
          </p:nvPr>
        </p:nvSpPr>
        <p:spPr/>
        <p:txBody>
          <a:bodyPr/>
          <a:lstStyle/>
          <a:p>
            <a:fld id="{DF1BC1B7-DBD2-46DE-813D-F56B574B101D}" type="slidenum">
              <a:rPr lang="en-GB" smtClean="0"/>
              <a:pPr/>
              <a:t>‹#›</a:t>
            </a:fld>
            <a:endParaRPr lang="en-GB"/>
          </a:p>
        </p:txBody>
      </p:sp>
    </p:spTree>
    <p:extLst>
      <p:ext uri="{BB962C8B-B14F-4D97-AF65-F5344CB8AC3E}">
        <p14:creationId xmlns:p14="http://schemas.microsoft.com/office/powerpoint/2010/main" val="1045518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endParaRPr lang="en-US" altLang="en-US"/>
          </a:p>
        </p:txBody>
      </p:sp>
      <p:sp>
        <p:nvSpPr>
          <p:cNvPr id="3" name="Footer Placeholder 4"/>
          <p:cNvSpPr>
            <a:spLocks noGrp="1"/>
          </p:cNvSpPr>
          <p:nvPr>
            <p:ph type="ftr" sz="quarter" idx="11"/>
          </p:nvPr>
        </p:nvSpPr>
        <p:spPr/>
        <p:txBody>
          <a:bodyPr/>
          <a:lstStyle>
            <a:lvl1pPr>
              <a:defRPr/>
            </a:lvl1pPr>
          </a:lstStyle>
          <a:p>
            <a:endParaRPr lang="en-US" altLang="en-US"/>
          </a:p>
        </p:txBody>
      </p:sp>
      <p:sp>
        <p:nvSpPr>
          <p:cNvPr id="4" name="Slide Number Placeholder 5"/>
          <p:cNvSpPr>
            <a:spLocks noGrp="1"/>
          </p:cNvSpPr>
          <p:nvPr>
            <p:ph type="sldNum" sz="quarter" idx="12"/>
          </p:nvPr>
        </p:nvSpPr>
        <p:spPr/>
        <p:txBody>
          <a:bodyPr/>
          <a:lstStyle>
            <a:lvl1pPr>
              <a:defRPr/>
            </a:lvl1pPr>
          </a:lstStyle>
          <a:p>
            <a:fld id="{9E6D87D5-14B9-4A0B-A8EC-23A2F118C565}" type="slidenum">
              <a:rPr lang="en-GB" altLang="en-US"/>
              <a:pPr/>
              <a:t>‹#›</a:t>
            </a:fld>
            <a:endParaRPr lang="en-GB" altLang="en-US"/>
          </a:p>
        </p:txBody>
      </p:sp>
    </p:spTree>
    <p:extLst>
      <p:ext uri="{BB962C8B-B14F-4D97-AF65-F5344CB8AC3E}">
        <p14:creationId xmlns:p14="http://schemas.microsoft.com/office/powerpoint/2010/main" val="29864475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AD6EF891-EFA5-4068-9312-845D49966D28}" type="slidenum">
              <a:rPr lang="en-GB" altLang="en-US"/>
              <a:pPr/>
              <a:t>‹#›</a:t>
            </a:fld>
            <a:endParaRPr lang="en-GB" altLang="en-US"/>
          </a:p>
        </p:txBody>
      </p:sp>
    </p:spTree>
    <p:extLst>
      <p:ext uri="{BB962C8B-B14F-4D97-AF65-F5344CB8AC3E}">
        <p14:creationId xmlns:p14="http://schemas.microsoft.com/office/powerpoint/2010/main" val="22599223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BB4FED93-B435-41F5-977E-DACE0D02103A}" type="slidenum">
              <a:rPr lang="en-GB" altLang="en-US"/>
              <a:pPr/>
              <a:t>‹#›</a:t>
            </a:fld>
            <a:endParaRPr lang="en-GB" altLang="en-US"/>
          </a:p>
        </p:txBody>
      </p:sp>
    </p:spTree>
    <p:extLst>
      <p:ext uri="{BB962C8B-B14F-4D97-AF65-F5344CB8AC3E}">
        <p14:creationId xmlns:p14="http://schemas.microsoft.com/office/powerpoint/2010/main" val="38761145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F2146141-055C-4325-859A-B8B79486142B}" type="slidenum">
              <a:rPr lang="en-GB" altLang="en-US"/>
              <a:pPr/>
              <a:t>‹#›</a:t>
            </a:fld>
            <a:endParaRPr lang="en-GB" altLang="en-US"/>
          </a:p>
        </p:txBody>
      </p:sp>
    </p:spTree>
    <p:extLst>
      <p:ext uri="{BB962C8B-B14F-4D97-AF65-F5344CB8AC3E}">
        <p14:creationId xmlns:p14="http://schemas.microsoft.com/office/powerpoint/2010/main" val="1881879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4703E71-3AD5-4D0A-A2E6-2B0269135726}" type="slidenum">
              <a:rPr lang="en-GB" altLang="en-US"/>
              <a:pPr/>
              <a:t>‹#›</a:t>
            </a:fld>
            <a:endParaRPr lang="en-GB" altLang="en-US"/>
          </a:p>
        </p:txBody>
      </p:sp>
    </p:spTree>
    <p:extLst>
      <p:ext uri="{BB962C8B-B14F-4D97-AF65-F5344CB8AC3E}">
        <p14:creationId xmlns:p14="http://schemas.microsoft.com/office/powerpoint/2010/main" val="5952856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p:txBody>
          <a:bodyPr/>
          <a:lstStyle>
            <a:lvl1pPr>
              <a:defRPr/>
            </a:lvl1pPr>
          </a:lstStyle>
          <a:p>
            <a:endParaRPr lang="en-US" altLang="en-US"/>
          </a:p>
        </p:txBody>
      </p:sp>
      <p:sp>
        <p:nvSpPr>
          <p:cNvPr id="6" name="Rectangle 5"/>
          <p:cNvSpPr>
            <a:spLocks noGrp="1" noChangeArrowheads="1"/>
          </p:cNvSpPr>
          <p:nvPr>
            <p:ph type="ftr" sz="quarter" idx="11"/>
          </p:nvPr>
        </p:nvSpPr>
        <p:spPr/>
        <p:txBody>
          <a:bodyPr/>
          <a:lstStyle>
            <a:lvl1pPr>
              <a:defRPr/>
            </a:lvl1pPr>
          </a:lstStyle>
          <a:p>
            <a:endParaRPr lang="en-US" altLang="en-US"/>
          </a:p>
        </p:txBody>
      </p:sp>
      <p:sp>
        <p:nvSpPr>
          <p:cNvPr id="7" name="Rectangle 6"/>
          <p:cNvSpPr>
            <a:spLocks noGrp="1" noChangeArrowheads="1"/>
          </p:cNvSpPr>
          <p:nvPr>
            <p:ph type="sldNum" sz="quarter" idx="12"/>
          </p:nvPr>
        </p:nvSpPr>
        <p:spPr/>
        <p:txBody>
          <a:bodyPr/>
          <a:lstStyle>
            <a:lvl1pPr>
              <a:defRPr/>
            </a:lvl1pPr>
          </a:lstStyle>
          <a:p>
            <a:fld id="{C31AB184-20CD-4629-BF17-8E76024C1209}" type="slidenum">
              <a:rPr lang="en-GB" altLang="en-US"/>
              <a:pPr/>
              <a:t>‹#›</a:t>
            </a:fld>
            <a:endParaRPr lang="en-GB" altLang="en-US"/>
          </a:p>
        </p:txBody>
      </p:sp>
    </p:spTree>
    <p:extLst>
      <p:ext uri="{BB962C8B-B14F-4D97-AF65-F5344CB8AC3E}">
        <p14:creationId xmlns:p14="http://schemas.microsoft.com/office/powerpoint/2010/main" val="32619439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atin typeface="Comic Sans MS" pitchFamily="66" charset="0"/>
                <a:cs typeface="Arial" charset="0"/>
              </a:defRPr>
            </a:lvl1pPr>
          </a:lstStyle>
          <a:p>
            <a:pPr>
              <a:defRPr/>
            </a:pPr>
            <a:endParaRPr lang="en-GB"/>
          </a:p>
        </p:txBody>
      </p:sp>
      <p:sp>
        <p:nvSpPr>
          <p:cNvPr id="5" name="Footer Placeholder 4"/>
          <p:cNvSpPr>
            <a:spLocks noGrp="1"/>
          </p:cNvSpPr>
          <p:nvPr>
            <p:ph type="ftr" sz="quarter" idx="11"/>
          </p:nvPr>
        </p:nvSpPr>
        <p:spPr/>
        <p:txBody>
          <a:bodyPr/>
          <a:lstStyle>
            <a:lvl1pPr>
              <a:defRPr>
                <a:latin typeface="Comic Sans MS" pitchFamily="66" charset="0"/>
                <a:cs typeface="Arial" charset="0"/>
              </a:defRPr>
            </a:lvl1pPr>
          </a:lstStyle>
          <a:p>
            <a:pPr>
              <a:defRPr/>
            </a:pPr>
            <a:endParaRPr lang="en-GB"/>
          </a:p>
        </p:txBody>
      </p:sp>
      <p:sp>
        <p:nvSpPr>
          <p:cNvPr id="6" name="Slide Number Placeholder 5"/>
          <p:cNvSpPr>
            <a:spLocks noGrp="1"/>
          </p:cNvSpPr>
          <p:nvPr>
            <p:ph type="sldNum" sz="quarter" idx="12"/>
          </p:nvPr>
        </p:nvSpPr>
        <p:spPr/>
        <p:txBody>
          <a:bodyPr/>
          <a:lstStyle>
            <a:lvl1pPr>
              <a:defRPr>
                <a:latin typeface="Comic Sans MS" pitchFamily="66" charset="0"/>
                <a:cs typeface="Arial" charset="0"/>
              </a:defRPr>
            </a:lvl1pPr>
          </a:lstStyle>
          <a:p>
            <a:pPr>
              <a:defRPr/>
            </a:pPr>
            <a:fld id="{BB7B44E3-D113-4E2C-9C23-5E21FE88694A}" type="slidenum">
              <a:rPr lang="en-GB"/>
              <a:pPr>
                <a:defRPr/>
              </a:pPr>
              <a:t>‹#›</a:t>
            </a:fld>
            <a:endParaRPr lang="en-GB"/>
          </a:p>
        </p:txBody>
      </p:sp>
    </p:spTree>
    <p:extLst>
      <p:ext uri="{BB962C8B-B14F-4D97-AF65-F5344CB8AC3E}">
        <p14:creationId xmlns:p14="http://schemas.microsoft.com/office/powerpoint/2010/main" val="14171357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atin typeface="Comic Sans MS" pitchFamily="66" charset="0"/>
                <a:cs typeface="Arial" charset="0"/>
              </a:defRPr>
            </a:lvl1pPr>
          </a:lstStyle>
          <a:p>
            <a:pPr>
              <a:defRPr/>
            </a:pPr>
            <a:endParaRPr lang="en-GB"/>
          </a:p>
        </p:txBody>
      </p:sp>
      <p:sp>
        <p:nvSpPr>
          <p:cNvPr id="5" name="Footer Placeholder 4"/>
          <p:cNvSpPr>
            <a:spLocks noGrp="1"/>
          </p:cNvSpPr>
          <p:nvPr>
            <p:ph type="ftr" sz="quarter" idx="11"/>
          </p:nvPr>
        </p:nvSpPr>
        <p:spPr/>
        <p:txBody>
          <a:bodyPr/>
          <a:lstStyle>
            <a:lvl1pPr>
              <a:defRPr>
                <a:latin typeface="Comic Sans MS" pitchFamily="66" charset="0"/>
                <a:cs typeface="Arial" charset="0"/>
              </a:defRPr>
            </a:lvl1pPr>
          </a:lstStyle>
          <a:p>
            <a:pPr>
              <a:defRPr/>
            </a:pPr>
            <a:endParaRPr lang="en-GB"/>
          </a:p>
        </p:txBody>
      </p:sp>
      <p:sp>
        <p:nvSpPr>
          <p:cNvPr id="6" name="Slide Number Placeholder 5"/>
          <p:cNvSpPr>
            <a:spLocks noGrp="1"/>
          </p:cNvSpPr>
          <p:nvPr>
            <p:ph type="sldNum" sz="quarter" idx="12"/>
          </p:nvPr>
        </p:nvSpPr>
        <p:spPr/>
        <p:txBody>
          <a:bodyPr/>
          <a:lstStyle>
            <a:lvl1pPr>
              <a:defRPr>
                <a:latin typeface="Comic Sans MS" pitchFamily="66" charset="0"/>
                <a:cs typeface="Arial" charset="0"/>
              </a:defRPr>
            </a:lvl1pPr>
          </a:lstStyle>
          <a:p>
            <a:pPr>
              <a:defRPr/>
            </a:pPr>
            <a:fld id="{DF881EF5-1C36-4C88-A8B6-A50F45AFC2AF}" type="slidenum">
              <a:rPr lang="en-GB"/>
              <a:pPr>
                <a:defRPr/>
              </a:pPr>
              <a:t>‹#›</a:t>
            </a:fld>
            <a:endParaRPr lang="en-GB"/>
          </a:p>
        </p:txBody>
      </p:sp>
    </p:spTree>
    <p:extLst>
      <p:ext uri="{BB962C8B-B14F-4D97-AF65-F5344CB8AC3E}">
        <p14:creationId xmlns:p14="http://schemas.microsoft.com/office/powerpoint/2010/main" val="35388017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Comic Sans MS" pitchFamily="66" charset="0"/>
                <a:cs typeface="Arial" charset="0"/>
              </a:defRPr>
            </a:lvl1pPr>
          </a:lstStyle>
          <a:p>
            <a:pPr>
              <a:defRPr/>
            </a:pPr>
            <a:endParaRPr lang="en-GB"/>
          </a:p>
        </p:txBody>
      </p:sp>
      <p:sp>
        <p:nvSpPr>
          <p:cNvPr id="5" name="Footer Placeholder 4"/>
          <p:cNvSpPr>
            <a:spLocks noGrp="1"/>
          </p:cNvSpPr>
          <p:nvPr>
            <p:ph type="ftr" sz="quarter" idx="11"/>
          </p:nvPr>
        </p:nvSpPr>
        <p:spPr/>
        <p:txBody>
          <a:bodyPr/>
          <a:lstStyle>
            <a:lvl1pPr>
              <a:defRPr>
                <a:latin typeface="Comic Sans MS" pitchFamily="66" charset="0"/>
                <a:cs typeface="Arial" charset="0"/>
              </a:defRPr>
            </a:lvl1pPr>
          </a:lstStyle>
          <a:p>
            <a:pPr>
              <a:defRPr/>
            </a:pPr>
            <a:endParaRPr lang="en-GB"/>
          </a:p>
        </p:txBody>
      </p:sp>
      <p:sp>
        <p:nvSpPr>
          <p:cNvPr id="6" name="Slide Number Placeholder 5"/>
          <p:cNvSpPr>
            <a:spLocks noGrp="1"/>
          </p:cNvSpPr>
          <p:nvPr>
            <p:ph type="sldNum" sz="quarter" idx="12"/>
          </p:nvPr>
        </p:nvSpPr>
        <p:spPr/>
        <p:txBody>
          <a:bodyPr/>
          <a:lstStyle>
            <a:lvl1pPr>
              <a:defRPr>
                <a:latin typeface="Comic Sans MS" pitchFamily="66" charset="0"/>
                <a:cs typeface="Arial" charset="0"/>
              </a:defRPr>
            </a:lvl1pPr>
          </a:lstStyle>
          <a:p>
            <a:pPr>
              <a:defRPr/>
            </a:pPr>
            <a:fld id="{7F60128F-C80C-4F91-A40A-458FFFCC7B7A}" type="slidenum">
              <a:rPr lang="en-GB"/>
              <a:pPr>
                <a:defRPr/>
              </a:pPr>
              <a:t>‹#›</a:t>
            </a:fld>
            <a:endParaRPr lang="en-GB"/>
          </a:p>
        </p:txBody>
      </p:sp>
    </p:spTree>
    <p:extLst>
      <p:ext uri="{BB962C8B-B14F-4D97-AF65-F5344CB8AC3E}">
        <p14:creationId xmlns:p14="http://schemas.microsoft.com/office/powerpoint/2010/main" val="815586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atin typeface="Comic Sans MS" pitchFamily="66" charset="0"/>
                <a:cs typeface="Arial" charset="0"/>
              </a:defRPr>
            </a:lvl1pPr>
          </a:lstStyle>
          <a:p>
            <a:pPr>
              <a:defRPr/>
            </a:pPr>
            <a:endParaRPr lang="en-GB"/>
          </a:p>
        </p:txBody>
      </p:sp>
      <p:sp>
        <p:nvSpPr>
          <p:cNvPr id="6" name="Footer Placeholder 5"/>
          <p:cNvSpPr>
            <a:spLocks noGrp="1"/>
          </p:cNvSpPr>
          <p:nvPr>
            <p:ph type="ftr" sz="quarter" idx="11"/>
          </p:nvPr>
        </p:nvSpPr>
        <p:spPr/>
        <p:txBody>
          <a:bodyPr/>
          <a:lstStyle>
            <a:lvl1pPr>
              <a:defRPr>
                <a:latin typeface="Comic Sans MS" pitchFamily="66" charset="0"/>
                <a:cs typeface="Arial" charset="0"/>
              </a:defRPr>
            </a:lvl1pPr>
          </a:lstStyle>
          <a:p>
            <a:pPr>
              <a:defRPr/>
            </a:pPr>
            <a:endParaRPr lang="en-GB"/>
          </a:p>
        </p:txBody>
      </p:sp>
      <p:sp>
        <p:nvSpPr>
          <p:cNvPr id="7" name="Slide Number Placeholder 6"/>
          <p:cNvSpPr>
            <a:spLocks noGrp="1"/>
          </p:cNvSpPr>
          <p:nvPr>
            <p:ph type="sldNum" sz="quarter" idx="12"/>
          </p:nvPr>
        </p:nvSpPr>
        <p:spPr/>
        <p:txBody>
          <a:bodyPr/>
          <a:lstStyle>
            <a:lvl1pPr>
              <a:defRPr>
                <a:latin typeface="Comic Sans MS" pitchFamily="66" charset="0"/>
                <a:cs typeface="Arial" charset="0"/>
              </a:defRPr>
            </a:lvl1pPr>
          </a:lstStyle>
          <a:p>
            <a:pPr>
              <a:defRPr/>
            </a:pPr>
            <a:fld id="{B15ED59C-FE3D-4745-81BA-4621A930AE9E}" type="slidenum">
              <a:rPr lang="en-GB"/>
              <a:pPr>
                <a:defRPr/>
              </a:pPr>
              <a:t>‹#›</a:t>
            </a:fld>
            <a:endParaRPr lang="en-GB"/>
          </a:p>
        </p:txBody>
      </p:sp>
    </p:spTree>
    <p:extLst>
      <p:ext uri="{BB962C8B-B14F-4D97-AF65-F5344CB8AC3E}">
        <p14:creationId xmlns:p14="http://schemas.microsoft.com/office/powerpoint/2010/main" val="1696297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GB">
              <a:solidFill>
                <a:srgbClr val="FFFFFF"/>
              </a:solidFill>
            </a:endParaRPr>
          </a:p>
        </p:txBody>
      </p:sp>
      <p:sp>
        <p:nvSpPr>
          <p:cNvPr id="8" name="Footer Placeholder 7"/>
          <p:cNvSpPr>
            <a:spLocks noGrp="1"/>
          </p:cNvSpPr>
          <p:nvPr>
            <p:ph type="ftr" sz="quarter" idx="11"/>
          </p:nvPr>
        </p:nvSpPr>
        <p:spPr/>
        <p:txBody>
          <a:bodyPr/>
          <a:lstStyle/>
          <a:p>
            <a:endParaRPr lang="en-GB">
              <a:solidFill>
                <a:srgbClr val="FFFFFF"/>
              </a:solidFill>
            </a:endParaRPr>
          </a:p>
        </p:txBody>
      </p:sp>
      <p:sp>
        <p:nvSpPr>
          <p:cNvPr id="9" name="Slide Number Placeholder 8"/>
          <p:cNvSpPr>
            <a:spLocks noGrp="1"/>
          </p:cNvSpPr>
          <p:nvPr>
            <p:ph type="sldNum" sz="quarter" idx="12"/>
          </p:nvPr>
        </p:nvSpPr>
        <p:spPr/>
        <p:txBody>
          <a:bodyPr/>
          <a:lstStyle/>
          <a:p>
            <a:fld id="{129DF6E7-1534-44A1-824C-B7DAB285094A}" type="slidenum">
              <a:rPr lang="en-GB" smtClean="0"/>
              <a:pPr/>
              <a:t>‹#›</a:t>
            </a:fld>
            <a:endParaRPr lang="en-GB"/>
          </a:p>
        </p:txBody>
      </p:sp>
    </p:spTree>
    <p:extLst>
      <p:ext uri="{BB962C8B-B14F-4D97-AF65-F5344CB8AC3E}">
        <p14:creationId xmlns:p14="http://schemas.microsoft.com/office/powerpoint/2010/main" val="149208963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atin typeface="Comic Sans MS" pitchFamily="66" charset="0"/>
                <a:cs typeface="Arial" charset="0"/>
              </a:defRPr>
            </a:lvl1pPr>
          </a:lstStyle>
          <a:p>
            <a:pPr>
              <a:defRPr/>
            </a:pPr>
            <a:endParaRPr lang="en-GB"/>
          </a:p>
        </p:txBody>
      </p:sp>
      <p:sp>
        <p:nvSpPr>
          <p:cNvPr id="8" name="Footer Placeholder 7"/>
          <p:cNvSpPr>
            <a:spLocks noGrp="1"/>
          </p:cNvSpPr>
          <p:nvPr>
            <p:ph type="ftr" sz="quarter" idx="11"/>
          </p:nvPr>
        </p:nvSpPr>
        <p:spPr/>
        <p:txBody>
          <a:bodyPr/>
          <a:lstStyle>
            <a:lvl1pPr>
              <a:defRPr>
                <a:latin typeface="Comic Sans MS" pitchFamily="66" charset="0"/>
                <a:cs typeface="Arial" charset="0"/>
              </a:defRPr>
            </a:lvl1pPr>
          </a:lstStyle>
          <a:p>
            <a:pPr>
              <a:defRPr/>
            </a:pPr>
            <a:endParaRPr lang="en-GB"/>
          </a:p>
        </p:txBody>
      </p:sp>
      <p:sp>
        <p:nvSpPr>
          <p:cNvPr id="9" name="Slide Number Placeholder 8"/>
          <p:cNvSpPr>
            <a:spLocks noGrp="1"/>
          </p:cNvSpPr>
          <p:nvPr>
            <p:ph type="sldNum" sz="quarter" idx="12"/>
          </p:nvPr>
        </p:nvSpPr>
        <p:spPr/>
        <p:txBody>
          <a:bodyPr/>
          <a:lstStyle>
            <a:lvl1pPr>
              <a:defRPr>
                <a:latin typeface="Comic Sans MS" pitchFamily="66" charset="0"/>
                <a:cs typeface="Arial" charset="0"/>
              </a:defRPr>
            </a:lvl1pPr>
          </a:lstStyle>
          <a:p>
            <a:pPr>
              <a:defRPr/>
            </a:pPr>
            <a:fld id="{C19FC8CA-519E-4EA6-BB4A-05FF3BB8AAF1}" type="slidenum">
              <a:rPr lang="en-GB"/>
              <a:pPr>
                <a:defRPr/>
              </a:pPr>
              <a:t>‹#›</a:t>
            </a:fld>
            <a:endParaRPr lang="en-GB"/>
          </a:p>
        </p:txBody>
      </p:sp>
    </p:spTree>
    <p:extLst>
      <p:ext uri="{BB962C8B-B14F-4D97-AF65-F5344CB8AC3E}">
        <p14:creationId xmlns:p14="http://schemas.microsoft.com/office/powerpoint/2010/main" val="2628009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atin typeface="Comic Sans MS" pitchFamily="66" charset="0"/>
                <a:cs typeface="Arial" charset="0"/>
              </a:defRPr>
            </a:lvl1pPr>
          </a:lstStyle>
          <a:p>
            <a:pPr>
              <a:defRPr/>
            </a:pPr>
            <a:endParaRPr lang="en-GB"/>
          </a:p>
        </p:txBody>
      </p:sp>
      <p:sp>
        <p:nvSpPr>
          <p:cNvPr id="4" name="Footer Placeholder 3"/>
          <p:cNvSpPr>
            <a:spLocks noGrp="1"/>
          </p:cNvSpPr>
          <p:nvPr>
            <p:ph type="ftr" sz="quarter" idx="11"/>
          </p:nvPr>
        </p:nvSpPr>
        <p:spPr/>
        <p:txBody>
          <a:bodyPr/>
          <a:lstStyle>
            <a:lvl1pPr>
              <a:defRPr>
                <a:latin typeface="Comic Sans MS" pitchFamily="66" charset="0"/>
                <a:cs typeface="Arial" charset="0"/>
              </a:defRPr>
            </a:lvl1pPr>
          </a:lstStyle>
          <a:p>
            <a:pPr>
              <a:defRPr/>
            </a:pPr>
            <a:endParaRPr lang="en-GB"/>
          </a:p>
        </p:txBody>
      </p:sp>
      <p:sp>
        <p:nvSpPr>
          <p:cNvPr id="5" name="Slide Number Placeholder 4"/>
          <p:cNvSpPr>
            <a:spLocks noGrp="1"/>
          </p:cNvSpPr>
          <p:nvPr>
            <p:ph type="sldNum" sz="quarter" idx="12"/>
          </p:nvPr>
        </p:nvSpPr>
        <p:spPr/>
        <p:txBody>
          <a:bodyPr/>
          <a:lstStyle>
            <a:lvl1pPr>
              <a:defRPr>
                <a:latin typeface="Comic Sans MS" pitchFamily="66" charset="0"/>
                <a:cs typeface="Arial" charset="0"/>
              </a:defRPr>
            </a:lvl1pPr>
          </a:lstStyle>
          <a:p>
            <a:pPr>
              <a:defRPr/>
            </a:pPr>
            <a:fld id="{A79C7F6A-1CBE-493A-BEC0-C05CC2D2E534}" type="slidenum">
              <a:rPr lang="en-GB"/>
              <a:pPr>
                <a:defRPr/>
              </a:pPr>
              <a:t>‹#›</a:t>
            </a:fld>
            <a:endParaRPr lang="en-GB"/>
          </a:p>
        </p:txBody>
      </p:sp>
    </p:spTree>
    <p:extLst>
      <p:ext uri="{BB962C8B-B14F-4D97-AF65-F5344CB8AC3E}">
        <p14:creationId xmlns:p14="http://schemas.microsoft.com/office/powerpoint/2010/main" val="29920169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Comic Sans MS" pitchFamily="66" charset="0"/>
                <a:cs typeface="Arial" charset="0"/>
              </a:defRPr>
            </a:lvl1pPr>
          </a:lstStyle>
          <a:p>
            <a:pPr>
              <a:defRPr/>
            </a:pPr>
            <a:endParaRPr lang="en-GB"/>
          </a:p>
        </p:txBody>
      </p:sp>
      <p:sp>
        <p:nvSpPr>
          <p:cNvPr id="3" name="Footer Placeholder 2"/>
          <p:cNvSpPr>
            <a:spLocks noGrp="1"/>
          </p:cNvSpPr>
          <p:nvPr>
            <p:ph type="ftr" sz="quarter" idx="11"/>
          </p:nvPr>
        </p:nvSpPr>
        <p:spPr/>
        <p:txBody>
          <a:bodyPr/>
          <a:lstStyle>
            <a:lvl1pPr>
              <a:defRPr>
                <a:latin typeface="Comic Sans MS" pitchFamily="66" charset="0"/>
                <a:cs typeface="Arial" charset="0"/>
              </a:defRPr>
            </a:lvl1pPr>
          </a:lstStyle>
          <a:p>
            <a:pPr>
              <a:defRPr/>
            </a:pPr>
            <a:endParaRPr lang="en-GB"/>
          </a:p>
        </p:txBody>
      </p:sp>
      <p:sp>
        <p:nvSpPr>
          <p:cNvPr id="4" name="Slide Number Placeholder 3"/>
          <p:cNvSpPr>
            <a:spLocks noGrp="1"/>
          </p:cNvSpPr>
          <p:nvPr>
            <p:ph type="sldNum" sz="quarter" idx="12"/>
          </p:nvPr>
        </p:nvSpPr>
        <p:spPr/>
        <p:txBody>
          <a:bodyPr/>
          <a:lstStyle>
            <a:lvl1pPr>
              <a:defRPr>
                <a:latin typeface="Comic Sans MS" pitchFamily="66" charset="0"/>
                <a:cs typeface="Arial" charset="0"/>
              </a:defRPr>
            </a:lvl1pPr>
          </a:lstStyle>
          <a:p>
            <a:pPr>
              <a:defRPr/>
            </a:pPr>
            <a:fld id="{2AD24BFD-0087-4443-8C3D-09B8BFC27296}" type="slidenum">
              <a:rPr lang="en-GB"/>
              <a:pPr>
                <a:defRPr/>
              </a:pPr>
              <a:t>‹#›</a:t>
            </a:fld>
            <a:endParaRPr lang="en-GB"/>
          </a:p>
        </p:txBody>
      </p:sp>
    </p:spTree>
    <p:extLst>
      <p:ext uri="{BB962C8B-B14F-4D97-AF65-F5344CB8AC3E}">
        <p14:creationId xmlns:p14="http://schemas.microsoft.com/office/powerpoint/2010/main" val="5626114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Comic Sans MS" pitchFamily="66" charset="0"/>
                <a:cs typeface="Arial" charset="0"/>
              </a:defRPr>
            </a:lvl1pPr>
          </a:lstStyle>
          <a:p>
            <a:pPr>
              <a:defRPr/>
            </a:pPr>
            <a:endParaRPr lang="en-GB"/>
          </a:p>
        </p:txBody>
      </p:sp>
      <p:sp>
        <p:nvSpPr>
          <p:cNvPr id="6" name="Footer Placeholder 5"/>
          <p:cNvSpPr>
            <a:spLocks noGrp="1"/>
          </p:cNvSpPr>
          <p:nvPr>
            <p:ph type="ftr" sz="quarter" idx="11"/>
          </p:nvPr>
        </p:nvSpPr>
        <p:spPr/>
        <p:txBody>
          <a:bodyPr/>
          <a:lstStyle>
            <a:lvl1pPr>
              <a:defRPr>
                <a:latin typeface="Comic Sans MS" pitchFamily="66" charset="0"/>
                <a:cs typeface="Arial" charset="0"/>
              </a:defRPr>
            </a:lvl1pPr>
          </a:lstStyle>
          <a:p>
            <a:pPr>
              <a:defRPr/>
            </a:pPr>
            <a:endParaRPr lang="en-GB"/>
          </a:p>
        </p:txBody>
      </p:sp>
      <p:sp>
        <p:nvSpPr>
          <p:cNvPr id="7" name="Slide Number Placeholder 6"/>
          <p:cNvSpPr>
            <a:spLocks noGrp="1"/>
          </p:cNvSpPr>
          <p:nvPr>
            <p:ph type="sldNum" sz="quarter" idx="12"/>
          </p:nvPr>
        </p:nvSpPr>
        <p:spPr/>
        <p:txBody>
          <a:bodyPr/>
          <a:lstStyle>
            <a:lvl1pPr>
              <a:defRPr>
                <a:latin typeface="Comic Sans MS" pitchFamily="66" charset="0"/>
                <a:cs typeface="Arial" charset="0"/>
              </a:defRPr>
            </a:lvl1pPr>
          </a:lstStyle>
          <a:p>
            <a:pPr>
              <a:defRPr/>
            </a:pPr>
            <a:fld id="{1AC516C2-E960-4D5B-B365-D112577DFEEB}" type="slidenum">
              <a:rPr lang="en-GB"/>
              <a:pPr>
                <a:defRPr/>
              </a:pPr>
              <a:t>‹#›</a:t>
            </a:fld>
            <a:endParaRPr lang="en-GB"/>
          </a:p>
        </p:txBody>
      </p:sp>
    </p:spTree>
    <p:extLst>
      <p:ext uri="{BB962C8B-B14F-4D97-AF65-F5344CB8AC3E}">
        <p14:creationId xmlns:p14="http://schemas.microsoft.com/office/powerpoint/2010/main" val="39273555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Comic Sans MS" pitchFamily="66" charset="0"/>
                <a:cs typeface="Arial" charset="0"/>
              </a:defRPr>
            </a:lvl1pPr>
          </a:lstStyle>
          <a:p>
            <a:pPr>
              <a:defRPr/>
            </a:pPr>
            <a:endParaRPr lang="en-GB"/>
          </a:p>
        </p:txBody>
      </p:sp>
      <p:sp>
        <p:nvSpPr>
          <p:cNvPr id="6" name="Footer Placeholder 5"/>
          <p:cNvSpPr>
            <a:spLocks noGrp="1"/>
          </p:cNvSpPr>
          <p:nvPr>
            <p:ph type="ftr" sz="quarter" idx="11"/>
          </p:nvPr>
        </p:nvSpPr>
        <p:spPr/>
        <p:txBody>
          <a:bodyPr/>
          <a:lstStyle>
            <a:lvl1pPr>
              <a:defRPr>
                <a:latin typeface="Comic Sans MS" pitchFamily="66" charset="0"/>
                <a:cs typeface="Arial" charset="0"/>
              </a:defRPr>
            </a:lvl1pPr>
          </a:lstStyle>
          <a:p>
            <a:pPr>
              <a:defRPr/>
            </a:pPr>
            <a:endParaRPr lang="en-GB"/>
          </a:p>
        </p:txBody>
      </p:sp>
      <p:sp>
        <p:nvSpPr>
          <p:cNvPr id="7" name="Slide Number Placeholder 6"/>
          <p:cNvSpPr>
            <a:spLocks noGrp="1"/>
          </p:cNvSpPr>
          <p:nvPr>
            <p:ph type="sldNum" sz="quarter" idx="12"/>
          </p:nvPr>
        </p:nvSpPr>
        <p:spPr/>
        <p:txBody>
          <a:bodyPr/>
          <a:lstStyle>
            <a:lvl1pPr>
              <a:defRPr>
                <a:latin typeface="Comic Sans MS" pitchFamily="66" charset="0"/>
                <a:cs typeface="Arial" charset="0"/>
              </a:defRPr>
            </a:lvl1pPr>
          </a:lstStyle>
          <a:p>
            <a:pPr>
              <a:defRPr/>
            </a:pPr>
            <a:fld id="{A5FCEBA7-587A-457D-AF4A-D44E388FA70F}" type="slidenum">
              <a:rPr lang="en-GB"/>
              <a:pPr>
                <a:defRPr/>
              </a:pPr>
              <a:t>‹#›</a:t>
            </a:fld>
            <a:endParaRPr lang="en-GB"/>
          </a:p>
        </p:txBody>
      </p:sp>
    </p:spTree>
    <p:extLst>
      <p:ext uri="{BB962C8B-B14F-4D97-AF65-F5344CB8AC3E}">
        <p14:creationId xmlns:p14="http://schemas.microsoft.com/office/powerpoint/2010/main" val="23731891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atin typeface="Comic Sans MS" pitchFamily="66" charset="0"/>
                <a:cs typeface="Arial" charset="0"/>
              </a:defRPr>
            </a:lvl1pPr>
          </a:lstStyle>
          <a:p>
            <a:pPr>
              <a:defRPr/>
            </a:pPr>
            <a:endParaRPr lang="en-GB"/>
          </a:p>
        </p:txBody>
      </p:sp>
      <p:sp>
        <p:nvSpPr>
          <p:cNvPr id="5" name="Footer Placeholder 4"/>
          <p:cNvSpPr>
            <a:spLocks noGrp="1"/>
          </p:cNvSpPr>
          <p:nvPr>
            <p:ph type="ftr" sz="quarter" idx="11"/>
          </p:nvPr>
        </p:nvSpPr>
        <p:spPr/>
        <p:txBody>
          <a:bodyPr/>
          <a:lstStyle>
            <a:lvl1pPr>
              <a:defRPr>
                <a:latin typeface="Comic Sans MS" pitchFamily="66" charset="0"/>
                <a:cs typeface="Arial" charset="0"/>
              </a:defRPr>
            </a:lvl1pPr>
          </a:lstStyle>
          <a:p>
            <a:pPr>
              <a:defRPr/>
            </a:pPr>
            <a:endParaRPr lang="en-GB"/>
          </a:p>
        </p:txBody>
      </p:sp>
      <p:sp>
        <p:nvSpPr>
          <p:cNvPr id="6" name="Slide Number Placeholder 5"/>
          <p:cNvSpPr>
            <a:spLocks noGrp="1"/>
          </p:cNvSpPr>
          <p:nvPr>
            <p:ph type="sldNum" sz="quarter" idx="12"/>
          </p:nvPr>
        </p:nvSpPr>
        <p:spPr/>
        <p:txBody>
          <a:bodyPr/>
          <a:lstStyle>
            <a:lvl1pPr>
              <a:defRPr>
                <a:latin typeface="Comic Sans MS" pitchFamily="66" charset="0"/>
                <a:cs typeface="Arial" charset="0"/>
              </a:defRPr>
            </a:lvl1pPr>
          </a:lstStyle>
          <a:p>
            <a:pPr>
              <a:defRPr/>
            </a:pPr>
            <a:fld id="{F8609C7D-C20D-4237-A81E-5703518B6DCE}" type="slidenum">
              <a:rPr lang="en-GB"/>
              <a:pPr>
                <a:defRPr/>
              </a:pPr>
              <a:t>‹#›</a:t>
            </a:fld>
            <a:endParaRPr lang="en-GB"/>
          </a:p>
        </p:txBody>
      </p:sp>
    </p:spTree>
    <p:extLst>
      <p:ext uri="{BB962C8B-B14F-4D97-AF65-F5344CB8AC3E}">
        <p14:creationId xmlns:p14="http://schemas.microsoft.com/office/powerpoint/2010/main" val="25400192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atin typeface="Comic Sans MS" pitchFamily="66" charset="0"/>
                <a:cs typeface="Arial" charset="0"/>
              </a:defRPr>
            </a:lvl1pPr>
          </a:lstStyle>
          <a:p>
            <a:pPr>
              <a:defRPr/>
            </a:pPr>
            <a:endParaRPr lang="en-GB"/>
          </a:p>
        </p:txBody>
      </p:sp>
      <p:sp>
        <p:nvSpPr>
          <p:cNvPr id="5" name="Footer Placeholder 4"/>
          <p:cNvSpPr>
            <a:spLocks noGrp="1"/>
          </p:cNvSpPr>
          <p:nvPr>
            <p:ph type="ftr" sz="quarter" idx="11"/>
          </p:nvPr>
        </p:nvSpPr>
        <p:spPr/>
        <p:txBody>
          <a:bodyPr/>
          <a:lstStyle>
            <a:lvl1pPr>
              <a:defRPr>
                <a:latin typeface="Comic Sans MS" pitchFamily="66" charset="0"/>
                <a:cs typeface="Arial" charset="0"/>
              </a:defRPr>
            </a:lvl1pPr>
          </a:lstStyle>
          <a:p>
            <a:pPr>
              <a:defRPr/>
            </a:pPr>
            <a:endParaRPr lang="en-GB"/>
          </a:p>
        </p:txBody>
      </p:sp>
      <p:sp>
        <p:nvSpPr>
          <p:cNvPr id="6" name="Slide Number Placeholder 5"/>
          <p:cNvSpPr>
            <a:spLocks noGrp="1"/>
          </p:cNvSpPr>
          <p:nvPr>
            <p:ph type="sldNum" sz="quarter" idx="12"/>
          </p:nvPr>
        </p:nvSpPr>
        <p:spPr/>
        <p:txBody>
          <a:bodyPr/>
          <a:lstStyle>
            <a:lvl1pPr>
              <a:defRPr>
                <a:latin typeface="Comic Sans MS" pitchFamily="66" charset="0"/>
                <a:cs typeface="Arial" charset="0"/>
              </a:defRPr>
            </a:lvl1pPr>
          </a:lstStyle>
          <a:p>
            <a:pPr>
              <a:defRPr/>
            </a:pPr>
            <a:fld id="{35940DF6-4F02-4A47-AD74-E822A562B453}" type="slidenum">
              <a:rPr lang="en-GB"/>
              <a:pPr>
                <a:defRPr/>
              </a:pPr>
              <a:t>‹#›</a:t>
            </a:fld>
            <a:endParaRPr lang="en-GB"/>
          </a:p>
        </p:txBody>
      </p:sp>
    </p:spTree>
    <p:extLst>
      <p:ext uri="{BB962C8B-B14F-4D97-AF65-F5344CB8AC3E}">
        <p14:creationId xmlns:p14="http://schemas.microsoft.com/office/powerpoint/2010/main" val="36763311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p:txBody>
          <a:bodyPr/>
          <a:lstStyle>
            <a:lvl1pPr>
              <a:defRPr/>
            </a:lvl1pPr>
          </a:lstStyle>
          <a:p>
            <a:endParaRPr lang="en-US" altLang="en-US"/>
          </a:p>
        </p:txBody>
      </p:sp>
      <p:sp>
        <p:nvSpPr>
          <p:cNvPr id="6" name="Rectangle 5"/>
          <p:cNvSpPr>
            <a:spLocks noGrp="1" noChangeArrowheads="1"/>
          </p:cNvSpPr>
          <p:nvPr>
            <p:ph type="ftr" sz="quarter" idx="11"/>
          </p:nvPr>
        </p:nvSpPr>
        <p:spPr/>
        <p:txBody>
          <a:bodyPr/>
          <a:lstStyle>
            <a:lvl1pPr>
              <a:defRPr/>
            </a:lvl1pPr>
          </a:lstStyle>
          <a:p>
            <a:endParaRPr lang="en-US" altLang="en-US"/>
          </a:p>
        </p:txBody>
      </p:sp>
      <p:sp>
        <p:nvSpPr>
          <p:cNvPr id="7" name="Rectangle 6"/>
          <p:cNvSpPr>
            <a:spLocks noGrp="1" noChangeArrowheads="1"/>
          </p:cNvSpPr>
          <p:nvPr>
            <p:ph type="sldNum" sz="quarter" idx="12"/>
          </p:nvPr>
        </p:nvSpPr>
        <p:spPr/>
        <p:txBody>
          <a:bodyPr/>
          <a:lstStyle>
            <a:lvl1pPr>
              <a:defRPr/>
            </a:lvl1pPr>
          </a:lstStyle>
          <a:p>
            <a:fld id="{F1D6278C-3A27-4900-A511-88D6ABA42700}" type="slidenum">
              <a:rPr lang="en-GB" altLang="en-US"/>
              <a:pPr/>
              <a:t>‹#›</a:t>
            </a:fld>
            <a:endParaRPr lang="en-GB" altLang="en-US"/>
          </a:p>
        </p:txBody>
      </p:sp>
    </p:spTree>
    <p:extLst>
      <p:ext uri="{BB962C8B-B14F-4D97-AF65-F5344CB8AC3E}">
        <p14:creationId xmlns:p14="http://schemas.microsoft.com/office/powerpoint/2010/main" val="16701807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endParaRPr lang="en-GB">
              <a:solidFill>
                <a:srgbClr val="FFFFFF"/>
              </a:solidFill>
            </a:endParaRPr>
          </a:p>
        </p:txBody>
      </p:sp>
      <p:sp>
        <p:nvSpPr>
          <p:cNvPr id="5" name="Footer Placeholder 4"/>
          <p:cNvSpPr>
            <a:spLocks noGrp="1"/>
          </p:cNvSpPr>
          <p:nvPr>
            <p:ph type="ftr" sz="quarter" idx="11"/>
          </p:nvPr>
        </p:nvSpPr>
        <p:spPr/>
        <p:txBody>
          <a:bodyPr/>
          <a:lstStyle/>
          <a:p>
            <a:endParaRPr lang="en-GB">
              <a:solidFill>
                <a:srgbClr val="FFFFFF"/>
              </a:solidFill>
            </a:endParaRPr>
          </a:p>
        </p:txBody>
      </p:sp>
      <p:sp>
        <p:nvSpPr>
          <p:cNvPr id="6" name="Slide Number Placeholder 5"/>
          <p:cNvSpPr>
            <a:spLocks noGrp="1"/>
          </p:cNvSpPr>
          <p:nvPr>
            <p:ph type="sldNum" sz="quarter" idx="12"/>
          </p:nvPr>
        </p:nvSpPr>
        <p:spPr/>
        <p:txBody>
          <a:bodyPr/>
          <a:lstStyle/>
          <a:p>
            <a:fld id="{A7F04624-89D7-475A-98BD-972E8F6A7313}"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13344299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endParaRPr lang="en-GB">
              <a:solidFill>
                <a:srgbClr val="FFFFFF"/>
              </a:solidFill>
            </a:endParaRPr>
          </a:p>
        </p:txBody>
      </p:sp>
      <p:sp>
        <p:nvSpPr>
          <p:cNvPr id="5" name="Footer Placeholder 4"/>
          <p:cNvSpPr>
            <a:spLocks noGrp="1"/>
          </p:cNvSpPr>
          <p:nvPr>
            <p:ph type="ftr" sz="quarter" idx="11"/>
          </p:nvPr>
        </p:nvSpPr>
        <p:spPr/>
        <p:txBody>
          <a:bodyPr/>
          <a:lstStyle/>
          <a:p>
            <a:endParaRPr lang="en-GB">
              <a:solidFill>
                <a:srgbClr val="FFFFFF"/>
              </a:solidFill>
            </a:endParaRPr>
          </a:p>
        </p:txBody>
      </p:sp>
      <p:sp>
        <p:nvSpPr>
          <p:cNvPr id="6" name="Slide Number Placeholder 5"/>
          <p:cNvSpPr>
            <a:spLocks noGrp="1"/>
          </p:cNvSpPr>
          <p:nvPr>
            <p:ph type="sldNum" sz="quarter" idx="12"/>
          </p:nvPr>
        </p:nvSpPr>
        <p:spPr/>
        <p:txBody>
          <a:bodyPr/>
          <a:lstStyle/>
          <a:p>
            <a:fld id="{DBCD9520-912D-421F-B22B-182CF6F067B4}"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6133253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GB">
              <a:solidFill>
                <a:srgbClr val="FFFFFF"/>
              </a:solidFill>
            </a:endParaRPr>
          </a:p>
        </p:txBody>
      </p:sp>
      <p:sp>
        <p:nvSpPr>
          <p:cNvPr id="4" name="Footer Placeholder 3"/>
          <p:cNvSpPr>
            <a:spLocks noGrp="1"/>
          </p:cNvSpPr>
          <p:nvPr>
            <p:ph type="ftr" sz="quarter" idx="11"/>
          </p:nvPr>
        </p:nvSpPr>
        <p:spPr/>
        <p:txBody>
          <a:bodyPr/>
          <a:lstStyle/>
          <a:p>
            <a:endParaRPr lang="en-GB">
              <a:solidFill>
                <a:srgbClr val="FFFFFF"/>
              </a:solidFill>
            </a:endParaRPr>
          </a:p>
        </p:txBody>
      </p:sp>
      <p:sp>
        <p:nvSpPr>
          <p:cNvPr id="5" name="Slide Number Placeholder 4"/>
          <p:cNvSpPr>
            <a:spLocks noGrp="1"/>
          </p:cNvSpPr>
          <p:nvPr>
            <p:ph type="sldNum" sz="quarter" idx="12"/>
          </p:nvPr>
        </p:nvSpPr>
        <p:spPr/>
        <p:txBody>
          <a:bodyPr/>
          <a:lstStyle/>
          <a:p>
            <a:fld id="{95D73F68-B17E-4767-AA45-51F99F303D93}" type="slidenum">
              <a:rPr lang="en-GB" smtClean="0"/>
              <a:pPr/>
              <a:t>‹#›</a:t>
            </a:fld>
            <a:endParaRPr lang="en-GB"/>
          </a:p>
        </p:txBody>
      </p:sp>
    </p:spTree>
    <p:extLst>
      <p:ext uri="{BB962C8B-B14F-4D97-AF65-F5344CB8AC3E}">
        <p14:creationId xmlns:p14="http://schemas.microsoft.com/office/powerpoint/2010/main" val="19836525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GB">
              <a:solidFill>
                <a:srgbClr val="FFFFFF"/>
              </a:solidFill>
            </a:endParaRPr>
          </a:p>
        </p:txBody>
      </p:sp>
      <p:sp>
        <p:nvSpPr>
          <p:cNvPr id="5" name="Footer Placeholder 4"/>
          <p:cNvSpPr>
            <a:spLocks noGrp="1"/>
          </p:cNvSpPr>
          <p:nvPr>
            <p:ph type="ftr" sz="quarter" idx="11"/>
          </p:nvPr>
        </p:nvSpPr>
        <p:spPr/>
        <p:txBody>
          <a:bodyPr/>
          <a:lstStyle/>
          <a:p>
            <a:endParaRPr lang="en-GB">
              <a:solidFill>
                <a:srgbClr val="FFFFFF"/>
              </a:solidFill>
            </a:endParaRPr>
          </a:p>
        </p:txBody>
      </p:sp>
      <p:sp>
        <p:nvSpPr>
          <p:cNvPr id="6" name="Slide Number Placeholder 5"/>
          <p:cNvSpPr>
            <a:spLocks noGrp="1"/>
          </p:cNvSpPr>
          <p:nvPr>
            <p:ph type="sldNum" sz="quarter" idx="12"/>
          </p:nvPr>
        </p:nvSpPr>
        <p:spPr/>
        <p:txBody>
          <a:bodyPr/>
          <a:lstStyle/>
          <a:p>
            <a:fld id="{736E3112-375D-4655-ABF6-09E8E493B922}"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144360530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endParaRPr lang="en-GB">
              <a:solidFill>
                <a:srgbClr val="FFFFFF"/>
              </a:solidFill>
            </a:endParaRPr>
          </a:p>
        </p:txBody>
      </p:sp>
      <p:sp>
        <p:nvSpPr>
          <p:cNvPr id="6" name="Footer Placeholder 5"/>
          <p:cNvSpPr>
            <a:spLocks noGrp="1"/>
          </p:cNvSpPr>
          <p:nvPr>
            <p:ph type="ftr" sz="quarter" idx="11"/>
          </p:nvPr>
        </p:nvSpPr>
        <p:spPr/>
        <p:txBody>
          <a:bodyPr/>
          <a:lstStyle/>
          <a:p>
            <a:endParaRPr lang="en-GB">
              <a:solidFill>
                <a:srgbClr val="FFFFFF"/>
              </a:solidFill>
            </a:endParaRPr>
          </a:p>
        </p:txBody>
      </p:sp>
      <p:sp>
        <p:nvSpPr>
          <p:cNvPr id="7" name="Slide Number Placeholder 6"/>
          <p:cNvSpPr>
            <a:spLocks noGrp="1"/>
          </p:cNvSpPr>
          <p:nvPr>
            <p:ph type="sldNum" sz="quarter" idx="12"/>
          </p:nvPr>
        </p:nvSpPr>
        <p:spPr/>
        <p:txBody>
          <a:bodyPr/>
          <a:lstStyle/>
          <a:p>
            <a:fld id="{DF1BC1B7-DBD2-46DE-813D-F56B574B101D}"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351314245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endParaRPr lang="en-GB">
              <a:solidFill>
                <a:srgbClr val="FFFFFF"/>
              </a:solidFill>
            </a:endParaRPr>
          </a:p>
        </p:txBody>
      </p:sp>
      <p:sp>
        <p:nvSpPr>
          <p:cNvPr id="8" name="Footer Placeholder 7"/>
          <p:cNvSpPr>
            <a:spLocks noGrp="1"/>
          </p:cNvSpPr>
          <p:nvPr>
            <p:ph type="ftr" sz="quarter" idx="11"/>
          </p:nvPr>
        </p:nvSpPr>
        <p:spPr/>
        <p:txBody>
          <a:bodyPr/>
          <a:lstStyle/>
          <a:p>
            <a:endParaRPr lang="en-GB">
              <a:solidFill>
                <a:srgbClr val="FFFFFF"/>
              </a:solidFill>
            </a:endParaRPr>
          </a:p>
        </p:txBody>
      </p:sp>
      <p:sp>
        <p:nvSpPr>
          <p:cNvPr id="9" name="Slide Number Placeholder 8"/>
          <p:cNvSpPr>
            <a:spLocks noGrp="1"/>
          </p:cNvSpPr>
          <p:nvPr>
            <p:ph type="sldNum" sz="quarter" idx="12"/>
          </p:nvPr>
        </p:nvSpPr>
        <p:spPr/>
        <p:txBody>
          <a:bodyPr/>
          <a:lstStyle/>
          <a:p>
            <a:fld id="{129DF6E7-1534-44A1-824C-B7DAB285094A}"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2468898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endParaRPr lang="en-GB">
              <a:solidFill>
                <a:srgbClr val="FFFFFF"/>
              </a:solidFill>
            </a:endParaRPr>
          </a:p>
        </p:txBody>
      </p:sp>
      <p:sp>
        <p:nvSpPr>
          <p:cNvPr id="4" name="Footer Placeholder 3"/>
          <p:cNvSpPr>
            <a:spLocks noGrp="1"/>
          </p:cNvSpPr>
          <p:nvPr>
            <p:ph type="ftr" sz="quarter" idx="11"/>
          </p:nvPr>
        </p:nvSpPr>
        <p:spPr/>
        <p:txBody>
          <a:bodyPr/>
          <a:lstStyle/>
          <a:p>
            <a:endParaRPr lang="en-GB">
              <a:solidFill>
                <a:srgbClr val="FFFFFF"/>
              </a:solidFill>
            </a:endParaRPr>
          </a:p>
        </p:txBody>
      </p:sp>
      <p:sp>
        <p:nvSpPr>
          <p:cNvPr id="5" name="Slide Number Placeholder 4"/>
          <p:cNvSpPr>
            <a:spLocks noGrp="1"/>
          </p:cNvSpPr>
          <p:nvPr>
            <p:ph type="sldNum" sz="quarter" idx="12"/>
          </p:nvPr>
        </p:nvSpPr>
        <p:spPr/>
        <p:txBody>
          <a:bodyPr/>
          <a:lstStyle/>
          <a:p>
            <a:fld id="{95D73F68-B17E-4767-AA45-51F99F303D93}"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185365428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solidFill>
                <a:srgbClr val="FFFFFF"/>
              </a:solidFill>
            </a:endParaRPr>
          </a:p>
        </p:txBody>
      </p:sp>
      <p:sp>
        <p:nvSpPr>
          <p:cNvPr id="3" name="Footer Placeholder 2"/>
          <p:cNvSpPr>
            <a:spLocks noGrp="1"/>
          </p:cNvSpPr>
          <p:nvPr>
            <p:ph type="ftr" sz="quarter" idx="11"/>
          </p:nvPr>
        </p:nvSpPr>
        <p:spPr/>
        <p:txBody>
          <a:bodyPr/>
          <a:lstStyle/>
          <a:p>
            <a:endParaRPr lang="en-GB">
              <a:solidFill>
                <a:srgbClr val="FFFFFF"/>
              </a:solidFill>
            </a:endParaRPr>
          </a:p>
        </p:txBody>
      </p:sp>
      <p:sp>
        <p:nvSpPr>
          <p:cNvPr id="4" name="Slide Number Placeholder 3"/>
          <p:cNvSpPr>
            <a:spLocks noGrp="1"/>
          </p:cNvSpPr>
          <p:nvPr>
            <p:ph type="sldNum" sz="quarter" idx="12"/>
          </p:nvPr>
        </p:nvSpPr>
        <p:spPr/>
        <p:txBody>
          <a:bodyPr/>
          <a:lstStyle/>
          <a:p>
            <a:fld id="{4080A6BC-B2A8-4D09-A249-45D10DE2FC0C}"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21499513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GB">
              <a:solidFill>
                <a:srgbClr val="FFFFFF"/>
              </a:solidFill>
            </a:endParaRPr>
          </a:p>
        </p:txBody>
      </p:sp>
      <p:sp>
        <p:nvSpPr>
          <p:cNvPr id="6" name="Footer Placeholder 5"/>
          <p:cNvSpPr>
            <a:spLocks noGrp="1"/>
          </p:cNvSpPr>
          <p:nvPr>
            <p:ph type="ftr" sz="quarter" idx="11"/>
          </p:nvPr>
        </p:nvSpPr>
        <p:spPr/>
        <p:txBody>
          <a:bodyPr/>
          <a:lstStyle/>
          <a:p>
            <a:endParaRPr lang="en-GB">
              <a:solidFill>
                <a:srgbClr val="FFFFFF"/>
              </a:solidFill>
            </a:endParaRPr>
          </a:p>
        </p:txBody>
      </p:sp>
      <p:sp>
        <p:nvSpPr>
          <p:cNvPr id="7" name="Slide Number Placeholder 6"/>
          <p:cNvSpPr>
            <a:spLocks noGrp="1"/>
          </p:cNvSpPr>
          <p:nvPr>
            <p:ph type="sldNum" sz="quarter" idx="12"/>
          </p:nvPr>
        </p:nvSpPr>
        <p:spPr/>
        <p:txBody>
          <a:bodyPr/>
          <a:lstStyle/>
          <a:p>
            <a:fld id="{CFD4E9B1-8825-447C-ADBF-951BB2686524}"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35879833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GB">
              <a:solidFill>
                <a:srgbClr val="FFFFFF"/>
              </a:solidFill>
            </a:endParaRPr>
          </a:p>
        </p:txBody>
      </p:sp>
      <p:sp>
        <p:nvSpPr>
          <p:cNvPr id="6" name="Footer Placeholder 5"/>
          <p:cNvSpPr>
            <a:spLocks noGrp="1"/>
          </p:cNvSpPr>
          <p:nvPr>
            <p:ph type="ftr" sz="quarter" idx="11"/>
          </p:nvPr>
        </p:nvSpPr>
        <p:spPr/>
        <p:txBody>
          <a:bodyPr/>
          <a:lstStyle/>
          <a:p>
            <a:endParaRPr lang="en-GB">
              <a:solidFill>
                <a:srgbClr val="FFFFFF"/>
              </a:solidFill>
            </a:endParaRPr>
          </a:p>
        </p:txBody>
      </p:sp>
      <p:sp>
        <p:nvSpPr>
          <p:cNvPr id="7" name="Slide Number Placeholder 6"/>
          <p:cNvSpPr>
            <a:spLocks noGrp="1"/>
          </p:cNvSpPr>
          <p:nvPr>
            <p:ph type="sldNum" sz="quarter" idx="12"/>
          </p:nvPr>
        </p:nvSpPr>
        <p:spPr/>
        <p:txBody>
          <a:bodyPr/>
          <a:lstStyle/>
          <a:p>
            <a:fld id="{77AE929B-7647-4734-868A-6EC436D30A2D}"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135678234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endParaRPr lang="en-GB">
              <a:solidFill>
                <a:srgbClr val="FFFFFF"/>
              </a:solidFill>
            </a:endParaRPr>
          </a:p>
        </p:txBody>
      </p:sp>
      <p:sp>
        <p:nvSpPr>
          <p:cNvPr id="5" name="Footer Placeholder 4"/>
          <p:cNvSpPr>
            <a:spLocks noGrp="1"/>
          </p:cNvSpPr>
          <p:nvPr>
            <p:ph type="ftr" sz="quarter" idx="11"/>
          </p:nvPr>
        </p:nvSpPr>
        <p:spPr/>
        <p:txBody>
          <a:bodyPr/>
          <a:lstStyle/>
          <a:p>
            <a:endParaRPr lang="en-GB">
              <a:solidFill>
                <a:srgbClr val="FFFFFF"/>
              </a:solidFill>
            </a:endParaRPr>
          </a:p>
        </p:txBody>
      </p:sp>
      <p:sp>
        <p:nvSpPr>
          <p:cNvPr id="6" name="Slide Number Placeholder 5"/>
          <p:cNvSpPr>
            <a:spLocks noGrp="1"/>
          </p:cNvSpPr>
          <p:nvPr>
            <p:ph type="sldNum" sz="quarter" idx="12"/>
          </p:nvPr>
        </p:nvSpPr>
        <p:spPr/>
        <p:txBody>
          <a:bodyPr/>
          <a:lstStyle/>
          <a:p>
            <a:fld id="{D8581D3A-0569-43D6-A873-BE09CE598214}"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125620990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endParaRPr lang="en-GB">
              <a:solidFill>
                <a:srgbClr val="FFFFFF"/>
              </a:solidFill>
            </a:endParaRPr>
          </a:p>
        </p:txBody>
      </p:sp>
      <p:sp>
        <p:nvSpPr>
          <p:cNvPr id="5" name="Footer Placeholder 4"/>
          <p:cNvSpPr>
            <a:spLocks noGrp="1"/>
          </p:cNvSpPr>
          <p:nvPr>
            <p:ph type="ftr" sz="quarter" idx="11"/>
          </p:nvPr>
        </p:nvSpPr>
        <p:spPr/>
        <p:txBody>
          <a:bodyPr/>
          <a:lstStyle/>
          <a:p>
            <a:endParaRPr lang="en-GB">
              <a:solidFill>
                <a:srgbClr val="FFFFFF"/>
              </a:solidFill>
            </a:endParaRPr>
          </a:p>
        </p:txBody>
      </p:sp>
      <p:sp>
        <p:nvSpPr>
          <p:cNvPr id="6" name="Slide Number Placeholder 5"/>
          <p:cNvSpPr>
            <a:spLocks noGrp="1"/>
          </p:cNvSpPr>
          <p:nvPr>
            <p:ph type="sldNum" sz="quarter" idx="12"/>
          </p:nvPr>
        </p:nvSpPr>
        <p:spPr/>
        <p:txBody>
          <a:bodyPr/>
          <a:lstStyle/>
          <a:p>
            <a:fld id="{9F6B6EA5-FE86-45D7-B744-7FAEDFEF812A}"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33646121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C48ED1E-DEF5-4769-AEF7-EEC8AF6B073B}"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4070354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solidFill>
                <a:srgbClr val="FFFFFF"/>
              </a:solidFill>
            </a:endParaRPr>
          </a:p>
        </p:txBody>
      </p:sp>
      <p:sp>
        <p:nvSpPr>
          <p:cNvPr id="3" name="Footer Placeholder 2"/>
          <p:cNvSpPr>
            <a:spLocks noGrp="1"/>
          </p:cNvSpPr>
          <p:nvPr>
            <p:ph type="ftr" sz="quarter" idx="11"/>
          </p:nvPr>
        </p:nvSpPr>
        <p:spPr/>
        <p:txBody>
          <a:bodyPr/>
          <a:lstStyle/>
          <a:p>
            <a:endParaRPr lang="en-GB">
              <a:solidFill>
                <a:srgbClr val="FFFFFF"/>
              </a:solidFill>
            </a:endParaRPr>
          </a:p>
        </p:txBody>
      </p:sp>
      <p:sp>
        <p:nvSpPr>
          <p:cNvPr id="4" name="Slide Number Placeholder 3"/>
          <p:cNvSpPr>
            <a:spLocks noGrp="1"/>
          </p:cNvSpPr>
          <p:nvPr>
            <p:ph type="sldNum" sz="quarter" idx="12"/>
          </p:nvPr>
        </p:nvSpPr>
        <p:spPr/>
        <p:txBody>
          <a:bodyPr/>
          <a:lstStyle/>
          <a:p>
            <a:fld id="{4080A6BC-B2A8-4D09-A249-45D10DE2FC0C}" type="slidenum">
              <a:rPr lang="en-GB" smtClean="0"/>
              <a:pPr/>
              <a:t>‹#›</a:t>
            </a:fld>
            <a:endParaRPr lang="en-GB"/>
          </a:p>
        </p:txBody>
      </p:sp>
    </p:spTree>
    <p:extLst>
      <p:ext uri="{BB962C8B-B14F-4D97-AF65-F5344CB8AC3E}">
        <p14:creationId xmlns:p14="http://schemas.microsoft.com/office/powerpoint/2010/main" val="370051566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9785B07-3021-4224-93B3-76888368D2F8}"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6615769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29B99FD-92A9-47EF-A927-68B153AB5DB8}"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17595463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671B397-BEA8-4301-ACEF-3072B72CFB2E}"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25594524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GB"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CFFA2528-339C-4519-83BD-673139254F26}"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63987118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GB"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9F4FF509-8208-4CDD-B334-8D0248BCA803}"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88170533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GB"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DDE3163B-72EF-4108-BEC9-0EB31D068679}"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6801294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B21CF14-6BFC-4B44-833D-068D598295BA}"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70953994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375DF6A-0A68-4DEB-9FC1-9638FC93F113}"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63966678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168CEB6-C942-4FAA-A267-B26AA9992FE3}"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05261432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0EA80CA-FF25-41AE-994D-E2D9D6A8C136}"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01360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GB">
              <a:solidFill>
                <a:srgbClr val="FFFFFF"/>
              </a:solidFill>
            </a:endParaRPr>
          </a:p>
        </p:txBody>
      </p:sp>
      <p:sp>
        <p:nvSpPr>
          <p:cNvPr id="6" name="Footer Placeholder 5"/>
          <p:cNvSpPr>
            <a:spLocks noGrp="1"/>
          </p:cNvSpPr>
          <p:nvPr>
            <p:ph type="ftr" sz="quarter" idx="11"/>
          </p:nvPr>
        </p:nvSpPr>
        <p:spPr/>
        <p:txBody>
          <a:bodyPr/>
          <a:lstStyle/>
          <a:p>
            <a:endParaRPr lang="en-GB">
              <a:solidFill>
                <a:srgbClr val="FFFFFF"/>
              </a:solidFill>
            </a:endParaRPr>
          </a:p>
        </p:txBody>
      </p:sp>
      <p:sp>
        <p:nvSpPr>
          <p:cNvPr id="7" name="Slide Number Placeholder 6"/>
          <p:cNvSpPr>
            <a:spLocks noGrp="1"/>
          </p:cNvSpPr>
          <p:nvPr>
            <p:ph type="sldNum" sz="quarter" idx="12"/>
          </p:nvPr>
        </p:nvSpPr>
        <p:spPr/>
        <p:txBody>
          <a:bodyPr/>
          <a:lstStyle/>
          <a:p>
            <a:fld id="{CFD4E9B1-8825-447C-ADBF-951BB2686524}" type="slidenum">
              <a:rPr lang="en-GB" smtClean="0"/>
              <a:pPr/>
              <a:t>‹#›</a:t>
            </a:fld>
            <a:endParaRPr lang="en-GB"/>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3121373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006FBA07-2A73-4FF6-932F-82E5C901D75E}" type="slidenum">
              <a:rPr lang="en-GB">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253030535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372629ED-A8B7-4FAA-A6A0-ECC635D5866A}" type="slidenum">
              <a:rPr lang="en-GB">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175812204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835C2E9E-CAF2-4738-865F-31F7442B8C24}" type="slidenum">
              <a:rPr lang="en-GB">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331966976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GB">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058C4189-E18F-456F-A78D-EC5B67900BD7}" type="slidenum">
              <a:rPr lang="en-GB">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93585245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GB">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DE6A501B-2BBE-4EB6-8021-81D34BD9555E}" type="slidenum">
              <a:rPr lang="en-GB">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272717119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GB">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822081E8-2120-4B1F-8677-5328C89EB012}" type="slidenum">
              <a:rPr lang="en-GB">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94978009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GB">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577FECAB-CE30-4A1D-8412-8A8B3E3D90E2}" type="slidenum">
              <a:rPr lang="en-GB">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145822755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GB">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3C72EE25-69B5-4C6A-8D7C-6EFACC083F52}" type="slidenum">
              <a:rPr lang="en-GB">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291228944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GB">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5673CE31-5AEF-4F07-8447-3949C65EF41A}" type="slidenum">
              <a:rPr lang="en-GB">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63314574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B3E35FDB-C1DC-48F1-AA3D-BBF7B92468DC}" type="slidenum">
              <a:rPr lang="en-GB">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1751957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endParaRPr lang="en-GB">
              <a:solidFill>
                <a:srgbClr val="FFFFFF"/>
              </a:solidFill>
            </a:endParaRPr>
          </a:p>
        </p:txBody>
      </p:sp>
      <p:sp>
        <p:nvSpPr>
          <p:cNvPr id="9" name="Slide Number Placeholder 8"/>
          <p:cNvSpPr>
            <a:spLocks noGrp="1"/>
          </p:cNvSpPr>
          <p:nvPr>
            <p:ph type="sldNum" sz="quarter" idx="11"/>
          </p:nvPr>
        </p:nvSpPr>
        <p:spPr/>
        <p:txBody>
          <a:bodyPr/>
          <a:lstStyle/>
          <a:p>
            <a:fld id="{77AE929B-7647-4734-868A-6EC436D30A2D}" type="slidenum">
              <a:rPr lang="en-GB" smtClean="0"/>
              <a:pPr/>
              <a:t>‹#›</a:t>
            </a:fld>
            <a:endParaRPr lang="en-GB"/>
          </a:p>
        </p:txBody>
      </p:sp>
      <p:sp>
        <p:nvSpPr>
          <p:cNvPr id="10" name="Footer Placeholder 9"/>
          <p:cNvSpPr>
            <a:spLocks noGrp="1"/>
          </p:cNvSpPr>
          <p:nvPr>
            <p:ph type="ftr" sz="quarter" idx="12"/>
          </p:nvPr>
        </p:nvSpPr>
        <p:spPr/>
        <p:txBody>
          <a:bodyPr/>
          <a:lstStyle/>
          <a:p>
            <a:endParaRPr lang="en-GB">
              <a:solidFill>
                <a:srgbClr val="FFFFFF"/>
              </a:solidFill>
            </a:endParaRPr>
          </a:p>
        </p:txBody>
      </p:sp>
    </p:spTree>
    <p:extLst>
      <p:ext uri="{BB962C8B-B14F-4D97-AF65-F5344CB8AC3E}">
        <p14:creationId xmlns:p14="http://schemas.microsoft.com/office/powerpoint/2010/main" val="357912143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13E9954D-4ADB-4D17-998D-717BD668D891}" type="slidenum">
              <a:rPr lang="en-GB">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331697092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endParaRPr lang="en-GB">
              <a:solidFill>
                <a:srgbClr val="FFFFFF"/>
              </a:solidFill>
            </a:endParaRPr>
          </a:p>
        </p:txBody>
      </p:sp>
      <p:sp>
        <p:nvSpPr>
          <p:cNvPr id="5" name="Footer Placeholder 4"/>
          <p:cNvSpPr>
            <a:spLocks noGrp="1"/>
          </p:cNvSpPr>
          <p:nvPr>
            <p:ph type="ftr" sz="quarter" idx="11"/>
          </p:nvPr>
        </p:nvSpPr>
        <p:spPr/>
        <p:txBody>
          <a:bodyPr/>
          <a:lstStyle/>
          <a:p>
            <a:endParaRPr lang="en-GB">
              <a:solidFill>
                <a:srgbClr val="FFFFFF"/>
              </a:solidFill>
            </a:endParaRPr>
          </a:p>
        </p:txBody>
      </p:sp>
      <p:sp>
        <p:nvSpPr>
          <p:cNvPr id="6" name="Slide Number Placeholder 5"/>
          <p:cNvSpPr>
            <a:spLocks noGrp="1"/>
          </p:cNvSpPr>
          <p:nvPr>
            <p:ph type="sldNum" sz="quarter" idx="12"/>
          </p:nvPr>
        </p:nvSpPr>
        <p:spPr/>
        <p:txBody>
          <a:bodyPr/>
          <a:lstStyle/>
          <a:p>
            <a:fld id="{A7F04624-89D7-475A-98BD-972E8F6A7313}"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171453388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endParaRPr lang="en-GB">
              <a:solidFill>
                <a:srgbClr val="FFFFFF"/>
              </a:solidFill>
            </a:endParaRPr>
          </a:p>
        </p:txBody>
      </p:sp>
      <p:sp>
        <p:nvSpPr>
          <p:cNvPr id="5" name="Footer Placeholder 4"/>
          <p:cNvSpPr>
            <a:spLocks noGrp="1"/>
          </p:cNvSpPr>
          <p:nvPr>
            <p:ph type="ftr" sz="quarter" idx="11"/>
          </p:nvPr>
        </p:nvSpPr>
        <p:spPr/>
        <p:txBody>
          <a:bodyPr/>
          <a:lstStyle/>
          <a:p>
            <a:endParaRPr lang="en-GB">
              <a:solidFill>
                <a:srgbClr val="FFFFFF"/>
              </a:solidFill>
            </a:endParaRPr>
          </a:p>
        </p:txBody>
      </p:sp>
      <p:sp>
        <p:nvSpPr>
          <p:cNvPr id="6" name="Slide Number Placeholder 5"/>
          <p:cNvSpPr>
            <a:spLocks noGrp="1"/>
          </p:cNvSpPr>
          <p:nvPr>
            <p:ph type="sldNum" sz="quarter" idx="12"/>
          </p:nvPr>
        </p:nvSpPr>
        <p:spPr/>
        <p:txBody>
          <a:bodyPr/>
          <a:lstStyle/>
          <a:p>
            <a:fld id="{DBCD9520-912D-421F-B22B-182CF6F067B4}"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15417364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GB">
              <a:solidFill>
                <a:srgbClr val="FFFFFF"/>
              </a:solidFill>
            </a:endParaRPr>
          </a:p>
        </p:txBody>
      </p:sp>
      <p:sp>
        <p:nvSpPr>
          <p:cNvPr id="5" name="Footer Placeholder 4"/>
          <p:cNvSpPr>
            <a:spLocks noGrp="1"/>
          </p:cNvSpPr>
          <p:nvPr>
            <p:ph type="ftr" sz="quarter" idx="11"/>
          </p:nvPr>
        </p:nvSpPr>
        <p:spPr/>
        <p:txBody>
          <a:bodyPr/>
          <a:lstStyle/>
          <a:p>
            <a:endParaRPr lang="en-GB">
              <a:solidFill>
                <a:srgbClr val="FFFFFF"/>
              </a:solidFill>
            </a:endParaRPr>
          </a:p>
        </p:txBody>
      </p:sp>
      <p:sp>
        <p:nvSpPr>
          <p:cNvPr id="6" name="Slide Number Placeholder 5"/>
          <p:cNvSpPr>
            <a:spLocks noGrp="1"/>
          </p:cNvSpPr>
          <p:nvPr>
            <p:ph type="sldNum" sz="quarter" idx="12"/>
          </p:nvPr>
        </p:nvSpPr>
        <p:spPr/>
        <p:txBody>
          <a:bodyPr/>
          <a:lstStyle/>
          <a:p>
            <a:fld id="{736E3112-375D-4655-ABF6-09E8E493B922}"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394560951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endParaRPr lang="en-GB">
              <a:solidFill>
                <a:srgbClr val="FFFFFF"/>
              </a:solidFill>
            </a:endParaRPr>
          </a:p>
        </p:txBody>
      </p:sp>
      <p:sp>
        <p:nvSpPr>
          <p:cNvPr id="6" name="Footer Placeholder 5"/>
          <p:cNvSpPr>
            <a:spLocks noGrp="1"/>
          </p:cNvSpPr>
          <p:nvPr>
            <p:ph type="ftr" sz="quarter" idx="11"/>
          </p:nvPr>
        </p:nvSpPr>
        <p:spPr/>
        <p:txBody>
          <a:bodyPr/>
          <a:lstStyle/>
          <a:p>
            <a:endParaRPr lang="en-GB">
              <a:solidFill>
                <a:srgbClr val="FFFFFF"/>
              </a:solidFill>
            </a:endParaRPr>
          </a:p>
        </p:txBody>
      </p:sp>
      <p:sp>
        <p:nvSpPr>
          <p:cNvPr id="7" name="Slide Number Placeholder 6"/>
          <p:cNvSpPr>
            <a:spLocks noGrp="1"/>
          </p:cNvSpPr>
          <p:nvPr>
            <p:ph type="sldNum" sz="quarter" idx="12"/>
          </p:nvPr>
        </p:nvSpPr>
        <p:spPr/>
        <p:txBody>
          <a:bodyPr/>
          <a:lstStyle/>
          <a:p>
            <a:fld id="{DF1BC1B7-DBD2-46DE-813D-F56B574B101D}"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324410569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endParaRPr lang="en-GB">
              <a:solidFill>
                <a:srgbClr val="FFFFFF"/>
              </a:solidFill>
            </a:endParaRPr>
          </a:p>
        </p:txBody>
      </p:sp>
      <p:sp>
        <p:nvSpPr>
          <p:cNvPr id="8" name="Footer Placeholder 7"/>
          <p:cNvSpPr>
            <a:spLocks noGrp="1"/>
          </p:cNvSpPr>
          <p:nvPr>
            <p:ph type="ftr" sz="quarter" idx="11"/>
          </p:nvPr>
        </p:nvSpPr>
        <p:spPr/>
        <p:txBody>
          <a:bodyPr/>
          <a:lstStyle/>
          <a:p>
            <a:endParaRPr lang="en-GB">
              <a:solidFill>
                <a:srgbClr val="FFFFFF"/>
              </a:solidFill>
            </a:endParaRPr>
          </a:p>
        </p:txBody>
      </p:sp>
      <p:sp>
        <p:nvSpPr>
          <p:cNvPr id="9" name="Slide Number Placeholder 8"/>
          <p:cNvSpPr>
            <a:spLocks noGrp="1"/>
          </p:cNvSpPr>
          <p:nvPr>
            <p:ph type="sldNum" sz="quarter" idx="12"/>
          </p:nvPr>
        </p:nvSpPr>
        <p:spPr/>
        <p:txBody>
          <a:bodyPr/>
          <a:lstStyle/>
          <a:p>
            <a:fld id="{129DF6E7-1534-44A1-824C-B7DAB285094A}"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425385725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endParaRPr lang="en-GB">
              <a:solidFill>
                <a:srgbClr val="FFFFFF"/>
              </a:solidFill>
            </a:endParaRPr>
          </a:p>
        </p:txBody>
      </p:sp>
      <p:sp>
        <p:nvSpPr>
          <p:cNvPr id="4" name="Footer Placeholder 3"/>
          <p:cNvSpPr>
            <a:spLocks noGrp="1"/>
          </p:cNvSpPr>
          <p:nvPr>
            <p:ph type="ftr" sz="quarter" idx="11"/>
          </p:nvPr>
        </p:nvSpPr>
        <p:spPr/>
        <p:txBody>
          <a:bodyPr/>
          <a:lstStyle/>
          <a:p>
            <a:endParaRPr lang="en-GB">
              <a:solidFill>
                <a:srgbClr val="FFFFFF"/>
              </a:solidFill>
            </a:endParaRPr>
          </a:p>
        </p:txBody>
      </p:sp>
      <p:sp>
        <p:nvSpPr>
          <p:cNvPr id="5" name="Slide Number Placeholder 4"/>
          <p:cNvSpPr>
            <a:spLocks noGrp="1"/>
          </p:cNvSpPr>
          <p:nvPr>
            <p:ph type="sldNum" sz="quarter" idx="12"/>
          </p:nvPr>
        </p:nvSpPr>
        <p:spPr/>
        <p:txBody>
          <a:bodyPr/>
          <a:lstStyle/>
          <a:p>
            <a:fld id="{95D73F68-B17E-4767-AA45-51F99F303D93}"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47109616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solidFill>
                <a:srgbClr val="FFFFFF"/>
              </a:solidFill>
            </a:endParaRPr>
          </a:p>
        </p:txBody>
      </p:sp>
      <p:sp>
        <p:nvSpPr>
          <p:cNvPr id="3" name="Footer Placeholder 2"/>
          <p:cNvSpPr>
            <a:spLocks noGrp="1"/>
          </p:cNvSpPr>
          <p:nvPr>
            <p:ph type="ftr" sz="quarter" idx="11"/>
          </p:nvPr>
        </p:nvSpPr>
        <p:spPr/>
        <p:txBody>
          <a:bodyPr/>
          <a:lstStyle/>
          <a:p>
            <a:endParaRPr lang="en-GB">
              <a:solidFill>
                <a:srgbClr val="FFFFFF"/>
              </a:solidFill>
            </a:endParaRPr>
          </a:p>
        </p:txBody>
      </p:sp>
      <p:sp>
        <p:nvSpPr>
          <p:cNvPr id="4" name="Slide Number Placeholder 3"/>
          <p:cNvSpPr>
            <a:spLocks noGrp="1"/>
          </p:cNvSpPr>
          <p:nvPr>
            <p:ph type="sldNum" sz="quarter" idx="12"/>
          </p:nvPr>
        </p:nvSpPr>
        <p:spPr/>
        <p:txBody>
          <a:bodyPr/>
          <a:lstStyle/>
          <a:p>
            <a:fld id="{4080A6BC-B2A8-4D09-A249-45D10DE2FC0C}"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12612266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GB">
              <a:solidFill>
                <a:srgbClr val="FFFFFF"/>
              </a:solidFill>
            </a:endParaRPr>
          </a:p>
        </p:txBody>
      </p:sp>
      <p:sp>
        <p:nvSpPr>
          <p:cNvPr id="6" name="Footer Placeholder 5"/>
          <p:cNvSpPr>
            <a:spLocks noGrp="1"/>
          </p:cNvSpPr>
          <p:nvPr>
            <p:ph type="ftr" sz="quarter" idx="11"/>
          </p:nvPr>
        </p:nvSpPr>
        <p:spPr/>
        <p:txBody>
          <a:bodyPr/>
          <a:lstStyle/>
          <a:p>
            <a:endParaRPr lang="en-GB">
              <a:solidFill>
                <a:srgbClr val="FFFFFF"/>
              </a:solidFill>
            </a:endParaRPr>
          </a:p>
        </p:txBody>
      </p:sp>
      <p:sp>
        <p:nvSpPr>
          <p:cNvPr id="7" name="Slide Number Placeholder 6"/>
          <p:cNvSpPr>
            <a:spLocks noGrp="1"/>
          </p:cNvSpPr>
          <p:nvPr>
            <p:ph type="sldNum" sz="quarter" idx="12"/>
          </p:nvPr>
        </p:nvSpPr>
        <p:spPr/>
        <p:txBody>
          <a:bodyPr/>
          <a:lstStyle/>
          <a:p>
            <a:fld id="{CFD4E9B1-8825-447C-ADBF-951BB2686524}"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337909033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GB">
              <a:solidFill>
                <a:srgbClr val="FFFFFF"/>
              </a:solidFill>
            </a:endParaRPr>
          </a:p>
        </p:txBody>
      </p:sp>
      <p:sp>
        <p:nvSpPr>
          <p:cNvPr id="6" name="Footer Placeholder 5"/>
          <p:cNvSpPr>
            <a:spLocks noGrp="1"/>
          </p:cNvSpPr>
          <p:nvPr>
            <p:ph type="ftr" sz="quarter" idx="11"/>
          </p:nvPr>
        </p:nvSpPr>
        <p:spPr/>
        <p:txBody>
          <a:bodyPr/>
          <a:lstStyle/>
          <a:p>
            <a:endParaRPr lang="en-GB">
              <a:solidFill>
                <a:srgbClr val="FFFFFF"/>
              </a:solidFill>
            </a:endParaRPr>
          </a:p>
        </p:txBody>
      </p:sp>
      <p:sp>
        <p:nvSpPr>
          <p:cNvPr id="7" name="Slide Number Placeholder 6"/>
          <p:cNvSpPr>
            <a:spLocks noGrp="1"/>
          </p:cNvSpPr>
          <p:nvPr>
            <p:ph type="sldNum" sz="quarter" idx="12"/>
          </p:nvPr>
        </p:nvSpPr>
        <p:spPr/>
        <p:txBody>
          <a:bodyPr/>
          <a:lstStyle/>
          <a:p>
            <a:fld id="{77AE929B-7647-4734-868A-6EC436D30A2D}"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9964240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2.xml"/><Relationship Id="rId12" Type="http://schemas.openxmlformats.org/officeDocument/2006/relationships/theme" Target="../theme/theme10.xml"/><Relationship Id="rId1" Type="http://schemas.openxmlformats.org/officeDocument/2006/relationships/slideLayout" Target="../slideLayouts/slideLayout102.xml"/><Relationship Id="rId2" Type="http://schemas.openxmlformats.org/officeDocument/2006/relationships/slideLayout" Target="../slideLayouts/slideLayout103.xml"/><Relationship Id="rId3" Type="http://schemas.openxmlformats.org/officeDocument/2006/relationships/slideLayout" Target="../slideLayouts/slideLayout104.xml"/><Relationship Id="rId4" Type="http://schemas.openxmlformats.org/officeDocument/2006/relationships/slideLayout" Target="../slideLayouts/slideLayout105.xml"/><Relationship Id="rId5" Type="http://schemas.openxmlformats.org/officeDocument/2006/relationships/slideLayout" Target="../slideLayouts/slideLayout106.xml"/><Relationship Id="rId6" Type="http://schemas.openxmlformats.org/officeDocument/2006/relationships/slideLayout" Target="../slideLayouts/slideLayout107.xml"/><Relationship Id="rId7" Type="http://schemas.openxmlformats.org/officeDocument/2006/relationships/slideLayout" Target="../slideLayouts/slideLayout108.xml"/><Relationship Id="rId8" Type="http://schemas.openxmlformats.org/officeDocument/2006/relationships/slideLayout" Target="../slideLayouts/slideLayout109.xml"/><Relationship Id="rId9" Type="http://schemas.openxmlformats.org/officeDocument/2006/relationships/slideLayout" Target="../slideLayouts/slideLayout110.xml"/><Relationship Id="rId10"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3.xml"/><Relationship Id="rId12" Type="http://schemas.openxmlformats.org/officeDocument/2006/relationships/theme" Target="../theme/theme11.xml"/><Relationship Id="rId1" Type="http://schemas.openxmlformats.org/officeDocument/2006/relationships/slideLayout" Target="../slideLayouts/slideLayout113.xml"/><Relationship Id="rId2" Type="http://schemas.openxmlformats.org/officeDocument/2006/relationships/slideLayout" Target="../slideLayouts/slideLayout114.xml"/><Relationship Id="rId3" Type="http://schemas.openxmlformats.org/officeDocument/2006/relationships/slideLayout" Target="../slideLayouts/slideLayout115.xml"/><Relationship Id="rId4" Type="http://schemas.openxmlformats.org/officeDocument/2006/relationships/slideLayout" Target="../slideLayouts/slideLayout116.xml"/><Relationship Id="rId5" Type="http://schemas.openxmlformats.org/officeDocument/2006/relationships/slideLayout" Target="../slideLayouts/slideLayout117.xml"/><Relationship Id="rId6" Type="http://schemas.openxmlformats.org/officeDocument/2006/relationships/slideLayout" Target="../slideLayouts/slideLayout118.xml"/><Relationship Id="rId7" Type="http://schemas.openxmlformats.org/officeDocument/2006/relationships/slideLayout" Target="../slideLayouts/slideLayout119.xml"/><Relationship Id="rId8" Type="http://schemas.openxmlformats.org/officeDocument/2006/relationships/slideLayout" Target="../slideLayouts/slideLayout120.xml"/><Relationship Id="rId9" Type="http://schemas.openxmlformats.org/officeDocument/2006/relationships/slideLayout" Target="../slideLayouts/slideLayout121.xml"/><Relationship Id="rId10" Type="http://schemas.openxmlformats.org/officeDocument/2006/relationships/slideLayout" Target="../slideLayouts/slideLayout122.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4.xml"/><Relationship Id="rId12" Type="http://schemas.openxmlformats.org/officeDocument/2006/relationships/slideLayout" Target="../slideLayouts/slideLayout135.xml"/><Relationship Id="rId13" Type="http://schemas.openxmlformats.org/officeDocument/2006/relationships/theme" Target="../theme/theme12.xml"/><Relationship Id="rId1" Type="http://schemas.openxmlformats.org/officeDocument/2006/relationships/slideLayout" Target="../slideLayouts/slideLayout124.xml"/><Relationship Id="rId2" Type="http://schemas.openxmlformats.org/officeDocument/2006/relationships/slideLayout" Target="../slideLayouts/slideLayout125.xml"/><Relationship Id="rId3" Type="http://schemas.openxmlformats.org/officeDocument/2006/relationships/slideLayout" Target="../slideLayouts/slideLayout126.xml"/><Relationship Id="rId4" Type="http://schemas.openxmlformats.org/officeDocument/2006/relationships/slideLayout" Target="../slideLayouts/slideLayout127.xml"/><Relationship Id="rId5" Type="http://schemas.openxmlformats.org/officeDocument/2006/relationships/slideLayout" Target="../slideLayouts/slideLayout128.xml"/><Relationship Id="rId6" Type="http://schemas.openxmlformats.org/officeDocument/2006/relationships/slideLayout" Target="../slideLayouts/slideLayout129.xml"/><Relationship Id="rId7" Type="http://schemas.openxmlformats.org/officeDocument/2006/relationships/slideLayout" Target="../slideLayouts/slideLayout130.xml"/><Relationship Id="rId8" Type="http://schemas.openxmlformats.org/officeDocument/2006/relationships/slideLayout" Target="../slideLayouts/slideLayout131.xml"/><Relationship Id="rId9" Type="http://schemas.openxmlformats.org/officeDocument/2006/relationships/slideLayout" Target="../slideLayouts/slideLayout132.xml"/><Relationship Id="rId10" Type="http://schemas.openxmlformats.org/officeDocument/2006/relationships/slideLayout" Target="../slideLayouts/slideLayout133.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6.xml"/><Relationship Id="rId12" Type="http://schemas.openxmlformats.org/officeDocument/2006/relationships/theme" Target="../theme/theme13.xml"/><Relationship Id="rId1" Type="http://schemas.openxmlformats.org/officeDocument/2006/relationships/slideLayout" Target="../slideLayouts/slideLayout136.xml"/><Relationship Id="rId2" Type="http://schemas.openxmlformats.org/officeDocument/2006/relationships/slideLayout" Target="../slideLayouts/slideLayout137.xml"/><Relationship Id="rId3" Type="http://schemas.openxmlformats.org/officeDocument/2006/relationships/slideLayout" Target="../slideLayouts/slideLayout138.xml"/><Relationship Id="rId4" Type="http://schemas.openxmlformats.org/officeDocument/2006/relationships/slideLayout" Target="../slideLayouts/slideLayout139.xml"/><Relationship Id="rId5" Type="http://schemas.openxmlformats.org/officeDocument/2006/relationships/slideLayout" Target="../slideLayouts/slideLayout140.xml"/><Relationship Id="rId6" Type="http://schemas.openxmlformats.org/officeDocument/2006/relationships/slideLayout" Target="../slideLayouts/slideLayout141.xml"/><Relationship Id="rId7" Type="http://schemas.openxmlformats.org/officeDocument/2006/relationships/slideLayout" Target="../slideLayouts/slideLayout142.xml"/><Relationship Id="rId8" Type="http://schemas.openxmlformats.org/officeDocument/2006/relationships/slideLayout" Target="../slideLayouts/slideLayout143.xml"/><Relationship Id="rId9" Type="http://schemas.openxmlformats.org/officeDocument/2006/relationships/slideLayout" Target="../slideLayouts/slideLayout144.xml"/><Relationship Id="rId10" Type="http://schemas.openxmlformats.org/officeDocument/2006/relationships/slideLayout" Target="../slideLayouts/slideLayout145.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7.xml"/><Relationship Id="rId12" Type="http://schemas.openxmlformats.org/officeDocument/2006/relationships/slideLayout" Target="../slideLayouts/slideLayout158.xml"/><Relationship Id="rId13" Type="http://schemas.openxmlformats.org/officeDocument/2006/relationships/theme" Target="../theme/theme14.xml"/><Relationship Id="rId1" Type="http://schemas.openxmlformats.org/officeDocument/2006/relationships/slideLayout" Target="../slideLayouts/slideLayout147.xml"/><Relationship Id="rId2" Type="http://schemas.openxmlformats.org/officeDocument/2006/relationships/slideLayout" Target="../slideLayouts/slideLayout148.xml"/><Relationship Id="rId3" Type="http://schemas.openxmlformats.org/officeDocument/2006/relationships/slideLayout" Target="../slideLayouts/slideLayout149.xml"/><Relationship Id="rId4" Type="http://schemas.openxmlformats.org/officeDocument/2006/relationships/slideLayout" Target="../slideLayouts/slideLayout150.xml"/><Relationship Id="rId5" Type="http://schemas.openxmlformats.org/officeDocument/2006/relationships/slideLayout" Target="../slideLayouts/slideLayout151.xml"/><Relationship Id="rId6" Type="http://schemas.openxmlformats.org/officeDocument/2006/relationships/slideLayout" Target="../slideLayouts/slideLayout152.xml"/><Relationship Id="rId7" Type="http://schemas.openxmlformats.org/officeDocument/2006/relationships/slideLayout" Target="../slideLayouts/slideLayout153.xml"/><Relationship Id="rId8" Type="http://schemas.openxmlformats.org/officeDocument/2006/relationships/slideLayout" Target="../slideLayouts/slideLayout154.xml"/><Relationship Id="rId9" Type="http://schemas.openxmlformats.org/officeDocument/2006/relationships/slideLayout" Target="../slideLayouts/slideLayout155.xml"/><Relationship Id="rId10" Type="http://schemas.openxmlformats.org/officeDocument/2006/relationships/slideLayout" Target="../slideLayouts/slideLayout156.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69.xml"/><Relationship Id="rId12" Type="http://schemas.openxmlformats.org/officeDocument/2006/relationships/theme" Target="../theme/theme15.xml"/><Relationship Id="rId1" Type="http://schemas.openxmlformats.org/officeDocument/2006/relationships/slideLayout" Target="../slideLayouts/slideLayout159.xml"/><Relationship Id="rId2" Type="http://schemas.openxmlformats.org/officeDocument/2006/relationships/slideLayout" Target="../slideLayouts/slideLayout160.xml"/><Relationship Id="rId3" Type="http://schemas.openxmlformats.org/officeDocument/2006/relationships/slideLayout" Target="../slideLayouts/slideLayout161.xml"/><Relationship Id="rId4" Type="http://schemas.openxmlformats.org/officeDocument/2006/relationships/slideLayout" Target="../slideLayouts/slideLayout162.xml"/><Relationship Id="rId5" Type="http://schemas.openxmlformats.org/officeDocument/2006/relationships/slideLayout" Target="../slideLayouts/slideLayout163.xml"/><Relationship Id="rId6" Type="http://schemas.openxmlformats.org/officeDocument/2006/relationships/slideLayout" Target="../slideLayouts/slideLayout164.xml"/><Relationship Id="rId7" Type="http://schemas.openxmlformats.org/officeDocument/2006/relationships/slideLayout" Target="../slideLayouts/slideLayout165.xml"/><Relationship Id="rId8" Type="http://schemas.openxmlformats.org/officeDocument/2006/relationships/slideLayout" Target="../slideLayouts/slideLayout166.xml"/><Relationship Id="rId9" Type="http://schemas.openxmlformats.org/officeDocument/2006/relationships/slideLayout" Target="../slideLayouts/slideLayout167.xml"/><Relationship Id="rId10" Type="http://schemas.openxmlformats.org/officeDocument/2006/relationships/slideLayout" Target="../slideLayouts/slideLayout168.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80.xml"/><Relationship Id="rId12" Type="http://schemas.openxmlformats.org/officeDocument/2006/relationships/theme" Target="../theme/theme16.xml"/><Relationship Id="rId1" Type="http://schemas.openxmlformats.org/officeDocument/2006/relationships/slideLayout" Target="../slideLayouts/slideLayout170.xml"/><Relationship Id="rId2" Type="http://schemas.openxmlformats.org/officeDocument/2006/relationships/slideLayout" Target="../slideLayouts/slideLayout171.xml"/><Relationship Id="rId3" Type="http://schemas.openxmlformats.org/officeDocument/2006/relationships/slideLayout" Target="../slideLayouts/slideLayout172.xml"/><Relationship Id="rId4" Type="http://schemas.openxmlformats.org/officeDocument/2006/relationships/slideLayout" Target="../slideLayouts/slideLayout173.xml"/><Relationship Id="rId5" Type="http://schemas.openxmlformats.org/officeDocument/2006/relationships/slideLayout" Target="../slideLayouts/slideLayout174.xml"/><Relationship Id="rId6" Type="http://schemas.openxmlformats.org/officeDocument/2006/relationships/slideLayout" Target="../slideLayouts/slideLayout175.xml"/><Relationship Id="rId7" Type="http://schemas.openxmlformats.org/officeDocument/2006/relationships/slideLayout" Target="../slideLayouts/slideLayout176.xml"/><Relationship Id="rId8" Type="http://schemas.openxmlformats.org/officeDocument/2006/relationships/slideLayout" Target="../slideLayouts/slideLayout177.xml"/><Relationship Id="rId9" Type="http://schemas.openxmlformats.org/officeDocument/2006/relationships/slideLayout" Target="../slideLayouts/slideLayout178.xml"/><Relationship Id="rId10" Type="http://schemas.openxmlformats.org/officeDocument/2006/relationships/slideLayout" Target="../slideLayouts/slideLayout179.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91.xml"/><Relationship Id="rId12" Type="http://schemas.openxmlformats.org/officeDocument/2006/relationships/theme" Target="../theme/theme17.xml"/><Relationship Id="rId1" Type="http://schemas.openxmlformats.org/officeDocument/2006/relationships/slideLayout" Target="../slideLayouts/slideLayout181.xml"/><Relationship Id="rId2" Type="http://schemas.openxmlformats.org/officeDocument/2006/relationships/slideLayout" Target="../slideLayouts/slideLayout182.xml"/><Relationship Id="rId3" Type="http://schemas.openxmlformats.org/officeDocument/2006/relationships/slideLayout" Target="../slideLayouts/slideLayout183.xml"/><Relationship Id="rId4" Type="http://schemas.openxmlformats.org/officeDocument/2006/relationships/slideLayout" Target="../slideLayouts/slideLayout184.xml"/><Relationship Id="rId5" Type="http://schemas.openxmlformats.org/officeDocument/2006/relationships/slideLayout" Target="../slideLayouts/slideLayout185.xml"/><Relationship Id="rId6" Type="http://schemas.openxmlformats.org/officeDocument/2006/relationships/slideLayout" Target="../slideLayouts/slideLayout186.xml"/><Relationship Id="rId7" Type="http://schemas.openxmlformats.org/officeDocument/2006/relationships/slideLayout" Target="../slideLayouts/slideLayout187.xml"/><Relationship Id="rId8" Type="http://schemas.openxmlformats.org/officeDocument/2006/relationships/slideLayout" Target="../slideLayouts/slideLayout188.xml"/><Relationship Id="rId9" Type="http://schemas.openxmlformats.org/officeDocument/2006/relationships/slideLayout" Target="../slideLayouts/slideLayout189.xml"/><Relationship Id="rId10" Type="http://schemas.openxmlformats.org/officeDocument/2006/relationships/slideLayout" Target="../slideLayouts/slideLayout190.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202.xml"/><Relationship Id="rId12" Type="http://schemas.openxmlformats.org/officeDocument/2006/relationships/theme" Target="../theme/theme18.xml"/><Relationship Id="rId1" Type="http://schemas.openxmlformats.org/officeDocument/2006/relationships/slideLayout" Target="../slideLayouts/slideLayout192.xml"/><Relationship Id="rId2" Type="http://schemas.openxmlformats.org/officeDocument/2006/relationships/slideLayout" Target="../slideLayouts/slideLayout193.xml"/><Relationship Id="rId3" Type="http://schemas.openxmlformats.org/officeDocument/2006/relationships/slideLayout" Target="../slideLayouts/slideLayout194.xml"/><Relationship Id="rId4" Type="http://schemas.openxmlformats.org/officeDocument/2006/relationships/slideLayout" Target="../slideLayouts/slideLayout195.xml"/><Relationship Id="rId5" Type="http://schemas.openxmlformats.org/officeDocument/2006/relationships/slideLayout" Target="../slideLayouts/slideLayout196.xml"/><Relationship Id="rId6" Type="http://schemas.openxmlformats.org/officeDocument/2006/relationships/slideLayout" Target="../slideLayouts/slideLayout197.xml"/><Relationship Id="rId7" Type="http://schemas.openxmlformats.org/officeDocument/2006/relationships/slideLayout" Target="../slideLayouts/slideLayout198.xml"/><Relationship Id="rId8" Type="http://schemas.openxmlformats.org/officeDocument/2006/relationships/slideLayout" Target="../slideLayouts/slideLayout199.xml"/><Relationship Id="rId9" Type="http://schemas.openxmlformats.org/officeDocument/2006/relationships/slideLayout" Target="../slideLayouts/slideLayout200.xml"/><Relationship Id="rId10" Type="http://schemas.openxmlformats.org/officeDocument/2006/relationships/slideLayout" Target="../slideLayouts/slideLayout201.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13.xml"/><Relationship Id="rId12" Type="http://schemas.openxmlformats.org/officeDocument/2006/relationships/theme" Target="../theme/theme19.xml"/><Relationship Id="rId1" Type="http://schemas.openxmlformats.org/officeDocument/2006/relationships/slideLayout" Target="../slideLayouts/slideLayout203.xml"/><Relationship Id="rId2" Type="http://schemas.openxmlformats.org/officeDocument/2006/relationships/slideLayout" Target="../slideLayouts/slideLayout204.xml"/><Relationship Id="rId3" Type="http://schemas.openxmlformats.org/officeDocument/2006/relationships/slideLayout" Target="../slideLayouts/slideLayout205.xml"/><Relationship Id="rId4" Type="http://schemas.openxmlformats.org/officeDocument/2006/relationships/slideLayout" Target="../slideLayouts/slideLayout206.xml"/><Relationship Id="rId5" Type="http://schemas.openxmlformats.org/officeDocument/2006/relationships/slideLayout" Target="../slideLayouts/slideLayout207.xml"/><Relationship Id="rId6" Type="http://schemas.openxmlformats.org/officeDocument/2006/relationships/slideLayout" Target="../slideLayouts/slideLayout208.xml"/><Relationship Id="rId7" Type="http://schemas.openxmlformats.org/officeDocument/2006/relationships/slideLayout" Target="../slideLayouts/slideLayout209.xml"/><Relationship Id="rId8" Type="http://schemas.openxmlformats.org/officeDocument/2006/relationships/slideLayout" Target="../slideLayouts/slideLayout210.xml"/><Relationship Id="rId9" Type="http://schemas.openxmlformats.org/officeDocument/2006/relationships/slideLayout" Target="../slideLayouts/slideLayout211.xml"/><Relationship Id="rId10" Type="http://schemas.openxmlformats.org/officeDocument/2006/relationships/slideLayout" Target="../slideLayouts/slideLayout21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slideLayout" Target="../slideLayouts/slideLayout45.xml"/><Relationship Id="rId13"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6.xml"/><Relationship Id="rId12" Type="http://schemas.openxmlformats.org/officeDocument/2006/relationships/slideLayout" Target="../slideLayouts/slideLayout57.xml"/><Relationship Id="rId13" Type="http://schemas.openxmlformats.org/officeDocument/2006/relationships/theme" Target="../theme/theme5.xml"/><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9" Type="http://schemas.openxmlformats.org/officeDocument/2006/relationships/slideLayout" Target="../slideLayouts/slideLayout54.xml"/><Relationship Id="rId10"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8.xml"/><Relationship Id="rId12" Type="http://schemas.openxmlformats.org/officeDocument/2006/relationships/theme" Target="../theme/theme6.xml"/><Relationship Id="rId1" Type="http://schemas.openxmlformats.org/officeDocument/2006/relationships/slideLayout" Target="../slideLayouts/slideLayout58.xml"/><Relationship Id="rId2" Type="http://schemas.openxmlformats.org/officeDocument/2006/relationships/slideLayout" Target="../slideLayouts/slideLayout59.xml"/><Relationship Id="rId3" Type="http://schemas.openxmlformats.org/officeDocument/2006/relationships/slideLayout" Target="../slideLayouts/slideLayout60.xml"/><Relationship Id="rId4" Type="http://schemas.openxmlformats.org/officeDocument/2006/relationships/slideLayout" Target="../slideLayouts/slideLayout61.xml"/><Relationship Id="rId5" Type="http://schemas.openxmlformats.org/officeDocument/2006/relationships/slideLayout" Target="../slideLayouts/slideLayout62.xml"/><Relationship Id="rId6" Type="http://schemas.openxmlformats.org/officeDocument/2006/relationships/slideLayout" Target="../slideLayouts/slideLayout63.xml"/><Relationship Id="rId7" Type="http://schemas.openxmlformats.org/officeDocument/2006/relationships/slideLayout" Target="../slideLayouts/slideLayout64.xml"/><Relationship Id="rId8" Type="http://schemas.openxmlformats.org/officeDocument/2006/relationships/slideLayout" Target="../slideLayouts/slideLayout65.xml"/><Relationship Id="rId9" Type="http://schemas.openxmlformats.org/officeDocument/2006/relationships/slideLayout" Target="../slideLayouts/slideLayout66.xml"/><Relationship Id="rId10"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9.xml"/><Relationship Id="rId12" Type="http://schemas.openxmlformats.org/officeDocument/2006/relationships/theme" Target="../theme/theme7.xml"/><Relationship Id="rId1" Type="http://schemas.openxmlformats.org/officeDocument/2006/relationships/slideLayout" Target="../slideLayouts/slideLayout69.xml"/><Relationship Id="rId2" Type="http://schemas.openxmlformats.org/officeDocument/2006/relationships/slideLayout" Target="../slideLayouts/slideLayout70.xml"/><Relationship Id="rId3" Type="http://schemas.openxmlformats.org/officeDocument/2006/relationships/slideLayout" Target="../slideLayouts/slideLayout71.xml"/><Relationship Id="rId4" Type="http://schemas.openxmlformats.org/officeDocument/2006/relationships/slideLayout" Target="../slideLayouts/slideLayout72.xml"/><Relationship Id="rId5" Type="http://schemas.openxmlformats.org/officeDocument/2006/relationships/slideLayout" Target="../slideLayouts/slideLayout73.xml"/><Relationship Id="rId6" Type="http://schemas.openxmlformats.org/officeDocument/2006/relationships/slideLayout" Target="../slideLayouts/slideLayout74.xml"/><Relationship Id="rId7" Type="http://schemas.openxmlformats.org/officeDocument/2006/relationships/slideLayout" Target="../slideLayouts/slideLayout75.xml"/><Relationship Id="rId8" Type="http://schemas.openxmlformats.org/officeDocument/2006/relationships/slideLayout" Target="../slideLayouts/slideLayout76.xml"/><Relationship Id="rId9" Type="http://schemas.openxmlformats.org/officeDocument/2006/relationships/slideLayout" Target="../slideLayouts/slideLayout77.xml"/><Relationship Id="rId10"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0.xml"/><Relationship Id="rId12" Type="http://schemas.openxmlformats.org/officeDocument/2006/relationships/theme" Target="../theme/theme8.xml"/><Relationship Id="rId1" Type="http://schemas.openxmlformats.org/officeDocument/2006/relationships/slideLayout" Target="../slideLayouts/slideLayout80.xml"/><Relationship Id="rId2" Type="http://schemas.openxmlformats.org/officeDocument/2006/relationships/slideLayout" Target="../slideLayouts/slideLayout81.xml"/><Relationship Id="rId3" Type="http://schemas.openxmlformats.org/officeDocument/2006/relationships/slideLayout" Target="../slideLayouts/slideLayout82.xml"/><Relationship Id="rId4" Type="http://schemas.openxmlformats.org/officeDocument/2006/relationships/slideLayout" Target="../slideLayouts/slideLayout83.xml"/><Relationship Id="rId5" Type="http://schemas.openxmlformats.org/officeDocument/2006/relationships/slideLayout" Target="../slideLayouts/slideLayout84.xml"/><Relationship Id="rId6" Type="http://schemas.openxmlformats.org/officeDocument/2006/relationships/slideLayout" Target="../slideLayouts/slideLayout85.xml"/><Relationship Id="rId7" Type="http://schemas.openxmlformats.org/officeDocument/2006/relationships/slideLayout" Target="../slideLayouts/slideLayout86.xml"/><Relationship Id="rId8" Type="http://schemas.openxmlformats.org/officeDocument/2006/relationships/slideLayout" Target="../slideLayouts/slideLayout87.xml"/><Relationship Id="rId9" Type="http://schemas.openxmlformats.org/officeDocument/2006/relationships/slideLayout" Target="../slideLayouts/slideLayout88.xml"/><Relationship Id="rId10"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01.xml"/><Relationship Id="rId12" Type="http://schemas.openxmlformats.org/officeDocument/2006/relationships/theme" Target="../theme/theme9.xml"/><Relationship Id="rId1" Type="http://schemas.openxmlformats.org/officeDocument/2006/relationships/slideLayout" Target="../slideLayouts/slideLayout91.xml"/><Relationship Id="rId2" Type="http://schemas.openxmlformats.org/officeDocument/2006/relationships/slideLayout" Target="../slideLayouts/slideLayout92.xml"/><Relationship Id="rId3" Type="http://schemas.openxmlformats.org/officeDocument/2006/relationships/slideLayout" Target="../slideLayouts/slideLayout93.xml"/><Relationship Id="rId4" Type="http://schemas.openxmlformats.org/officeDocument/2006/relationships/slideLayout" Target="../slideLayouts/slideLayout94.xml"/><Relationship Id="rId5" Type="http://schemas.openxmlformats.org/officeDocument/2006/relationships/slideLayout" Target="../slideLayouts/slideLayout95.xml"/><Relationship Id="rId6" Type="http://schemas.openxmlformats.org/officeDocument/2006/relationships/slideLayout" Target="../slideLayouts/slideLayout96.xml"/><Relationship Id="rId7" Type="http://schemas.openxmlformats.org/officeDocument/2006/relationships/slideLayout" Target="../slideLayouts/slideLayout97.xml"/><Relationship Id="rId8" Type="http://schemas.openxmlformats.org/officeDocument/2006/relationships/slideLayout" Target="../slideLayouts/slideLayout98.xml"/><Relationship Id="rId9" Type="http://schemas.openxmlformats.org/officeDocument/2006/relationships/slideLayout" Target="../slideLayouts/slideLayout99.xml"/><Relationship Id="rId10"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pPr fontAlgn="base">
              <a:spcBef>
                <a:spcPct val="0"/>
              </a:spcBef>
              <a:spcAft>
                <a:spcPct val="0"/>
              </a:spcAft>
            </a:pPr>
            <a:fld id="{A4F01FD3-BE38-4DB4-BB88-D5D7D2CBD3CD}" type="slidenum">
              <a:rPr lang="en-GB" smtClean="0"/>
              <a:pPr fontAlgn="base">
                <a:spcBef>
                  <a:spcPct val="0"/>
                </a:spcBef>
                <a:spcAft>
                  <a:spcPct val="0"/>
                </a:spcAft>
              </a:pPr>
              <a:t>‹#›</a:t>
            </a:fld>
            <a:endParaRPr lang="en-GB" smtClean="0"/>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pPr fontAlgn="base">
              <a:spcBef>
                <a:spcPct val="0"/>
              </a:spcBef>
              <a:spcAft>
                <a:spcPct val="0"/>
              </a:spcAft>
            </a:pPr>
            <a:endParaRPr lang="en-GB" smtClean="0">
              <a:solidFill>
                <a:srgbClr val="FFFFFF"/>
              </a:solidFill>
            </a:endParaRPr>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pPr fontAlgn="base">
              <a:spcBef>
                <a:spcPct val="0"/>
              </a:spcBef>
              <a:spcAft>
                <a:spcPct val="0"/>
              </a:spcAft>
            </a:pPr>
            <a:endParaRPr lang="en-GB" smtClean="0">
              <a:solidFill>
                <a:srgbClr val="FFFFFF"/>
              </a:solidFill>
            </a:endParaRPr>
          </a:p>
        </p:txBody>
      </p:sp>
    </p:spTree>
    <p:extLst>
      <p:ext uri="{BB962C8B-B14F-4D97-AF65-F5344CB8AC3E}">
        <p14:creationId xmlns:p14="http://schemas.microsoft.com/office/powerpoint/2010/main" val="2876867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FFFFFF"/>
                </a:solidFill>
                <a:latin typeface="Comic Sans MS"/>
                <a:ea typeface="+mn-ea"/>
                <a:cs typeface="Arial"/>
              </a:defRPr>
            </a:lvl1pPr>
          </a:lstStyle>
          <a:p>
            <a:pPr fontAlgn="base">
              <a:spcBef>
                <a:spcPct val="0"/>
              </a:spcBef>
              <a:spcAft>
                <a:spcPct val="0"/>
              </a:spcAft>
              <a:defRPr/>
            </a:pPr>
            <a:endParaRPr lang="en-GB"/>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Comic Sans MS"/>
                <a:ea typeface="+mn-ea"/>
                <a:cs typeface="Arial"/>
              </a:defRPr>
            </a:lvl1pPr>
          </a:lstStyle>
          <a:p>
            <a:pPr fontAlgn="base">
              <a:spcBef>
                <a:spcPct val="0"/>
              </a:spcBef>
              <a:spcAft>
                <a:spcPct val="0"/>
              </a:spcAft>
              <a:defRPr/>
            </a:pPr>
            <a:endParaRPr lang="en-GB"/>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FFFFFF"/>
                </a:solidFill>
              </a:defRPr>
            </a:lvl1pPr>
          </a:lstStyle>
          <a:p>
            <a:pPr fontAlgn="base">
              <a:spcBef>
                <a:spcPct val="0"/>
              </a:spcBef>
              <a:spcAft>
                <a:spcPct val="0"/>
              </a:spcAft>
            </a:pPr>
            <a:fld id="{C72A9511-D684-E940-8928-5685C83540EA}" type="slidenum">
              <a:rPr lang="en-GB" altLang="x-none" smtClean="0">
                <a:ea typeface="Arial" charset="0"/>
              </a:rPr>
              <a:pPr fontAlgn="base">
                <a:spcBef>
                  <a:spcPct val="0"/>
                </a:spcBef>
                <a:spcAft>
                  <a:spcPct val="0"/>
                </a:spcAft>
              </a:pPr>
              <a:t>‹#›</a:t>
            </a:fld>
            <a:endParaRPr lang="en-GB" altLang="x-none" smtClean="0">
              <a:ea typeface="Arial" charset="0"/>
            </a:endParaRPr>
          </a:p>
        </p:txBody>
      </p:sp>
    </p:spTree>
    <p:extLst>
      <p:ext uri="{BB962C8B-B14F-4D97-AF65-F5344CB8AC3E}">
        <p14:creationId xmlns:p14="http://schemas.microsoft.com/office/powerpoint/2010/main" val="198083130"/>
      </p:ext>
    </p:extLst>
  </p:cSld>
  <p:clrMap bg1="dk2" tx1="lt1" bg2="dk1" tx2="lt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Lst>
  <p:txStyles>
    <p:titleStyle>
      <a:lvl1pPr algn="ctr" rtl="0" eaLnBrk="0" fontAlgn="base" hangingPunct="0">
        <a:spcBef>
          <a:spcPct val="0"/>
        </a:spcBef>
        <a:spcAft>
          <a:spcPct val="0"/>
        </a:spcAft>
        <a:defRPr sz="4400">
          <a:solidFill>
            <a:schemeClr val="tx2"/>
          </a:solidFill>
          <a:latin typeface="+mj-lt"/>
          <a:ea typeface="Arial" charset="0"/>
          <a:cs typeface="+mj-cs"/>
        </a:defRPr>
      </a:lvl1pPr>
      <a:lvl2pPr algn="ctr" rtl="0" eaLnBrk="0" fontAlgn="base" hangingPunct="0">
        <a:spcBef>
          <a:spcPct val="0"/>
        </a:spcBef>
        <a:spcAft>
          <a:spcPct val="0"/>
        </a:spcAft>
        <a:defRPr sz="4400">
          <a:solidFill>
            <a:schemeClr val="tx2"/>
          </a:solidFill>
          <a:latin typeface="Comic Sans MS" pitchFamily="66" charset="0"/>
          <a:ea typeface="Arial" charset="0"/>
          <a:cs typeface="Arial" charset="0"/>
        </a:defRPr>
      </a:lvl2pPr>
      <a:lvl3pPr algn="ctr" rtl="0" eaLnBrk="0" fontAlgn="base" hangingPunct="0">
        <a:spcBef>
          <a:spcPct val="0"/>
        </a:spcBef>
        <a:spcAft>
          <a:spcPct val="0"/>
        </a:spcAft>
        <a:defRPr sz="4400">
          <a:solidFill>
            <a:schemeClr val="tx2"/>
          </a:solidFill>
          <a:latin typeface="Comic Sans MS" pitchFamily="66" charset="0"/>
          <a:ea typeface="Arial" charset="0"/>
          <a:cs typeface="Arial" charset="0"/>
        </a:defRPr>
      </a:lvl3pPr>
      <a:lvl4pPr algn="ctr" rtl="0" eaLnBrk="0" fontAlgn="base" hangingPunct="0">
        <a:spcBef>
          <a:spcPct val="0"/>
        </a:spcBef>
        <a:spcAft>
          <a:spcPct val="0"/>
        </a:spcAft>
        <a:defRPr sz="4400">
          <a:solidFill>
            <a:schemeClr val="tx2"/>
          </a:solidFill>
          <a:latin typeface="Comic Sans MS" pitchFamily="66" charset="0"/>
          <a:ea typeface="Arial" charset="0"/>
          <a:cs typeface="Arial" charset="0"/>
        </a:defRPr>
      </a:lvl4pPr>
      <a:lvl5pPr algn="ctr" rtl="0" eaLnBrk="0" fontAlgn="base" hangingPunct="0">
        <a:spcBef>
          <a:spcPct val="0"/>
        </a:spcBef>
        <a:spcAft>
          <a:spcPct val="0"/>
        </a:spcAft>
        <a:defRPr sz="4400">
          <a:solidFill>
            <a:schemeClr val="tx2"/>
          </a:solidFill>
          <a:latin typeface="Comic Sans MS" pitchFamily="66" charset="0"/>
          <a:ea typeface="Arial" charset="0"/>
          <a:cs typeface="Arial" charset="0"/>
        </a:defRPr>
      </a:lvl5pPr>
      <a:lvl6pPr marL="457200" algn="ctr" rtl="0" fontAlgn="base">
        <a:spcBef>
          <a:spcPct val="0"/>
        </a:spcBef>
        <a:spcAft>
          <a:spcPct val="0"/>
        </a:spcAft>
        <a:defRPr sz="4400">
          <a:solidFill>
            <a:schemeClr val="tx2"/>
          </a:solidFill>
          <a:latin typeface="Comic Sans MS" pitchFamily="66" charset="0"/>
          <a:cs typeface="Arial" charset="0"/>
        </a:defRPr>
      </a:lvl6pPr>
      <a:lvl7pPr marL="914400" algn="ctr" rtl="0" fontAlgn="base">
        <a:spcBef>
          <a:spcPct val="0"/>
        </a:spcBef>
        <a:spcAft>
          <a:spcPct val="0"/>
        </a:spcAft>
        <a:defRPr sz="4400">
          <a:solidFill>
            <a:schemeClr val="tx2"/>
          </a:solidFill>
          <a:latin typeface="Comic Sans MS" pitchFamily="66" charset="0"/>
          <a:cs typeface="Arial" charset="0"/>
        </a:defRPr>
      </a:lvl7pPr>
      <a:lvl8pPr marL="1371600" algn="ctr" rtl="0" fontAlgn="base">
        <a:spcBef>
          <a:spcPct val="0"/>
        </a:spcBef>
        <a:spcAft>
          <a:spcPct val="0"/>
        </a:spcAft>
        <a:defRPr sz="4400">
          <a:solidFill>
            <a:schemeClr val="tx2"/>
          </a:solidFill>
          <a:latin typeface="Comic Sans MS" pitchFamily="66" charset="0"/>
          <a:cs typeface="Arial" charset="0"/>
        </a:defRPr>
      </a:lvl8pPr>
      <a:lvl9pPr marL="1828800" algn="ctr" rtl="0" fontAlgn="base">
        <a:spcBef>
          <a:spcPct val="0"/>
        </a:spcBef>
        <a:spcAft>
          <a:spcPct val="0"/>
        </a:spcAft>
        <a:defRPr sz="4400">
          <a:solidFill>
            <a:schemeClr val="tx2"/>
          </a:solidFill>
          <a:latin typeface="Comic Sans MS" pitchFamily="66"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Arial"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C2DA29-E6F5-433E-9BED-3B18835D1064}" type="datetimeFigureOut">
              <a:rPr lang="en-GB" smtClean="0">
                <a:solidFill>
                  <a:prstClr val="black">
                    <a:tint val="75000"/>
                  </a:prstClr>
                </a:solidFill>
              </a:rPr>
              <a:pPr/>
              <a:t>15/06/2017</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B143B1-C022-4F8D-88E7-E500AA6316D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88727178"/>
      </p:ext>
    </p:extLst>
  </p:cSld>
  <p:clrMap bg1="lt1" tx1="dk1" bg2="lt2" tx2="dk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 id="2147483980" r:id="rId5"/>
    <p:sldLayoutId id="2147483981" r:id="rId6"/>
    <p:sldLayoutId id="2147483982" r:id="rId7"/>
    <p:sldLayoutId id="2147483983" r:id="rId8"/>
    <p:sldLayoutId id="2147483984" r:id="rId9"/>
    <p:sldLayoutId id="2147483985" r:id="rId10"/>
    <p:sldLayoutId id="214748398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GB">
              <a:solidFill>
                <a:srgbClr val="FFFFFF"/>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GB">
              <a:solidFill>
                <a:srgbClr val="FFFFFF"/>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0C21738C-8871-4408-99C6-1736C17FDEF4}" type="slidenum">
              <a:rPr lang="en-GB">
                <a:solidFill>
                  <a:srgbClr val="FFFFFF"/>
                </a:solidFill>
              </a:rPr>
              <a:pPr fontAlgn="base">
                <a:spcBef>
                  <a:spcPct val="0"/>
                </a:spcBef>
                <a:spcAft>
                  <a:spcPct val="0"/>
                </a:spcAft>
              </a:pPr>
              <a:t>‹#›</a:t>
            </a:fld>
            <a:endParaRPr lang="en-GB">
              <a:solidFill>
                <a:srgbClr val="FFFFFF"/>
              </a:solidFill>
            </a:endParaRPr>
          </a:p>
        </p:txBody>
      </p:sp>
    </p:spTree>
    <p:extLst>
      <p:ext uri="{BB962C8B-B14F-4D97-AF65-F5344CB8AC3E}">
        <p14:creationId xmlns:p14="http://schemas.microsoft.com/office/powerpoint/2010/main" val="1993436727"/>
      </p:ext>
    </p:extLst>
  </p:cSld>
  <p:clrMap bg1="dk2" tx1="lt1" bg2="dk1" tx2="lt2" accent1="accent1" accent2="accent2" accent3="accent3" accent4="accent4" accent5="accent5" accent6="accent6" hlink="hlink" folHlink="folHlink"/>
  <p:sldLayoutIdLst>
    <p:sldLayoutId id="2147483988" r:id="rId1"/>
    <p:sldLayoutId id="2147483989" r:id="rId2"/>
    <p:sldLayoutId id="2147483990" r:id="rId3"/>
    <p:sldLayoutId id="2147483991" r:id="rId4"/>
    <p:sldLayoutId id="2147483992" r:id="rId5"/>
    <p:sldLayoutId id="2147483993" r:id="rId6"/>
    <p:sldLayoutId id="2147483994" r:id="rId7"/>
    <p:sldLayoutId id="2147483995" r:id="rId8"/>
    <p:sldLayoutId id="2147483996" r:id="rId9"/>
    <p:sldLayoutId id="2147483997" r:id="rId10"/>
    <p:sldLayoutId id="2147483998" r:id="rId11"/>
    <p:sldLayoutId id="2147483999"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Comic Sans MS" pitchFamily="66" charset="0"/>
          <a:cs typeface="Arial" pitchFamily="34" charset="0"/>
        </a:defRPr>
      </a:lvl2pPr>
      <a:lvl3pPr algn="ctr" rtl="0" fontAlgn="base">
        <a:spcBef>
          <a:spcPct val="0"/>
        </a:spcBef>
        <a:spcAft>
          <a:spcPct val="0"/>
        </a:spcAft>
        <a:defRPr sz="4400">
          <a:solidFill>
            <a:schemeClr val="tx2"/>
          </a:solidFill>
          <a:latin typeface="Comic Sans MS" pitchFamily="66" charset="0"/>
          <a:cs typeface="Arial" pitchFamily="34" charset="0"/>
        </a:defRPr>
      </a:lvl3pPr>
      <a:lvl4pPr algn="ctr" rtl="0" fontAlgn="base">
        <a:spcBef>
          <a:spcPct val="0"/>
        </a:spcBef>
        <a:spcAft>
          <a:spcPct val="0"/>
        </a:spcAft>
        <a:defRPr sz="4400">
          <a:solidFill>
            <a:schemeClr val="tx2"/>
          </a:solidFill>
          <a:latin typeface="Comic Sans MS" pitchFamily="66" charset="0"/>
          <a:cs typeface="Arial" pitchFamily="34" charset="0"/>
        </a:defRPr>
      </a:lvl4pPr>
      <a:lvl5pPr algn="ctr" rtl="0" fontAlgn="base">
        <a:spcBef>
          <a:spcPct val="0"/>
        </a:spcBef>
        <a:spcAft>
          <a:spcPct val="0"/>
        </a:spcAft>
        <a:defRPr sz="4400">
          <a:solidFill>
            <a:schemeClr val="tx2"/>
          </a:solidFill>
          <a:latin typeface="Comic Sans MS" pitchFamily="66" charset="0"/>
          <a:cs typeface="Arial" pitchFamily="34" charset="0"/>
        </a:defRPr>
      </a:lvl5pPr>
      <a:lvl6pPr marL="457200" algn="ctr" rtl="0" fontAlgn="base">
        <a:spcBef>
          <a:spcPct val="0"/>
        </a:spcBef>
        <a:spcAft>
          <a:spcPct val="0"/>
        </a:spcAft>
        <a:defRPr sz="4400">
          <a:solidFill>
            <a:schemeClr val="tx2"/>
          </a:solidFill>
          <a:latin typeface="Comic Sans MS" pitchFamily="66" charset="0"/>
          <a:cs typeface="Arial" pitchFamily="34" charset="0"/>
        </a:defRPr>
      </a:lvl6pPr>
      <a:lvl7pPr marL="914400" algn="ctr" rtl="0" fontAlgn="base">
        <a:spcBef>
          <a:spcPct val="0"/>
        </a:spcBef>
        <a:spcAft>
          <a:spcPct val="0"/>
        </a:spcAft>
        <a:defRPr sz="4400">
          <a:solidFill>
            <a:schemeClr val="tx2"/>
          </a:solidFill>
          <a:latin typeface="Comic Sans MS" pitchFamily="66" charset="0"/>
          <a:cs typeface="Arial" pitchFamily="34" charset="0"/>
        </a:defRPr>
      </a:lvl7pPr>
      <a:lvl8pPr marL="1371600" algn="ctr" rtl="0" fontAlgn="base">
        <a:spcBef>
          <a:spcPct val="0"/>
        </a:spcBef>
        <a:spcAft>
          <a:spcPct val="0"/>
        </a:spcAft>
        <a:defRPr sz="4400">
          <a:solidFill>
            <a:schemeClr val="tx2"/>
          </a:solidFill>
          <a:latin typeface="Comic Sans MS" pitchFamily="66" charset="0"/>
          <a:cs typeface="Arial" pitchFamily="34" charset="0"/>
        </a:defRPr>
      </a:lvl8pPr>
      <a:lvl9pPr marL="1828800" algn="ctr" rtl="0" fontAlgn="base">
        <a:spcBef>
          <a:spcPct val="0"/>
        </a:spcBef>
        <a:spcAft>
          <a:spcPct val="0"/>
        </a:spcAft>
        <a:defRPr sz="4400">
          <a:solidFill>
            <a:schemeClr val="tx2"/>
          </a:solidFill>
          <a:latin typeface="Comic Sans MS" pitchFamily="66" charset="0"/>
          <a:cs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pPr>
            <a:endParaRPr lang="en-GB" smtClean="0">
              <a:solidFill>
                <a:srgbClr val="FFFFFF"/>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pPr>
            <a:endParaRPr lang="en-GB" smtClean="0">
              <a:solidFill>
                <a:srgbClr val="FFFFFF"/>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pPr>
            <a:fld id="{A4F01FD3-BE38-4DB4-BB88-D5D7D2CBD3CD}" type="slidenum">
              <a:rPr lang="en-GB" smtClean="0">
                <a:solidFill>
                  <a:prstClr val="black">
                    <a:tint val="75000"/>
                  </a:prstClr>
                </a:solidFill>
              </a:rPr>
              <a:pPr fontAlgn="base">
                <a:spcBef>
                  <a:spcPct val="0"/>
                </a:spcBef>
                <a:spcAft>
                  <a:spcPct val="0"/>
                </a:spcAft>
              </a:pPr>
              <a:t>‹#›</a:t>
            </a:fld>
            <a:endParaRPr lang="en-GB" smtClean="0">
              <a:solidFill>
                <a:prstClr val="black">
                  <a:tint val="75000"/>
                </a:prstClr>
              </a:solidFill>
            </a:endParaRPr>
          </a:p>
        </p:txBody>
      </p:sp>
    </p:spTree>
    <p:extLst>
      <p:ext uri="{BB962C8B-B14F-4D97-AF65-F5344CB8AC3E}">
        <p14:creationId xmlns:p14="http://schemas.microsoft.com/office/powerpoint/2010/main" val="1874608744"/>
      </p:ext>
    </p:extLst>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 id="2147484006" r:id="rId6"/>
    <p:sldLayoutId id="2147484007" r:id="rId7"/>
    <p:sldLayoutId id="2147484008" r:id="rId8"/>
    <p:sldLayoutId id="2147484009" r:id="rId9"/>
    <p:sldLayoutId id="2147484010" r:id="rId10"/>
    <p:sldLayoutId id="214748401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endParaRPr lang="en-GB">
              <a:solidFill>
                <a:srgbClr val="FFFFFF"/>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n-GB">
              <a:solidFill>
                <a:srgbClr val="FFFFFF"/>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0D2EB23D-5876-4E38-9E41-6961DA2350D6}" type="slidenum">
              <a:rPr lang="en-GB" smtClean="0">
                <a:solidFill>
                  <a:srgbClr val="FFFFFF"/>
                </a:solidFill>
              </a:rPr>
              <a:pPr fontAlgn="base">
                <a:spcBef>
                  <a:spcPct val="0"/>
                </a:spcBef>
                <a:spcAft>
                  <a:spcPct val="0"/>
                </a:spcAft>
                <a:defRPr/>
              </a:pPr>
              <a:t>‹#›</a:t>
            </a:fld>
            <a:endParaRPr lang="en-GB">
              <a:solidFill>
                <a:srgbClr val="FFFFFF"/>
              </a:solidFill>
            </a:endParaRPr>
          </a:p>
        </p:txBody>
      </p:sp>
    </p:spTree>
    <p:extLst>
      <p:ext uri="{BB962C8B-B14F-4D97-AF65-F5344CB8AC3E}">
        <p14:creationId xmlns:p14="http://schemas.microsoft.com/office/powerpoint/2010/main" val="1776671240"/>
      </p:ext>
    </p:extLst>
  </p:cSld>
  <p:clrMap bg1="lt1" tx1="dk1" bg2="lt2" tx2="dk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 id="214748402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fontAlgn="base">
              <a:spcBef>
                <a:spcPct val="0"/>
              </a:spcBef>
              <a:spcAft>
                <a:spcPct val="0"/>
              </a:spcAft>
              <a:defRPr/>
            </a:pPr>
            <a:endParaRPr lang="en-GB">
              <a:solidFill>
                <a:srgbClr val="FFFFFF"/>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fontAlgn="base">
              <a:spcBef>
                <a:spcPct val="0"/>
              </a:spcBef>
              <a:spcAft>
                <a:spcPct val="0"/>
              </a:spcAft>
              <a:defRPr/>
            </a:pPr>
            <a:endParaRPr lang="en-GB">
              <a:solidFill>
                <a:srgbClr val="FFFFFF"/>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fontAlgn="base">
              <a:spcBef>
                <a:spcPct val="0"/>
              </a:spcBef>
              <a:spcAft>
                <a:spcPct val="0"/>
              </a:spcAft>
              <a:defRPr/>
            </a:pPr>
            <a:fld id="{0D2EB23D-5876-4E38-9E41-6961DA2350D6}" type="slidenum">
              <a:rPr lang="en-GB">
                <a:solidFill>
                  <a:srgbClr val="FFFFFF"/>
                </a:solidFill>
              </a:rPr>
              <a:pPr fontAlgn="base">
                <a:spcBef>
                  <a:spcPct val="0"/>
                </a:spcBef>
                <a:spcAft>
                  <a:spcPct val="0"/>
                </a:spcAft>
                <a:defRPr/>
              </a:pPr>
              <a:t>‹#›</a:t>
            </a:fld>
            <a:endParaRPr lang="en-GB">
              <a:solidFill>
                <a:srgbClr val="FFFFFF"/>
              </a:solidFill>
            </a:endParaRPr>
          </a:p>
        </p:txBody>
      </p:sp>
    </p:spTree>
    <p:extLst>
      <p:ext uri="{BB962C8B-B14F-4D97-AF65-F5344CB8AC3E}">
        <p14:creationId xmlns:p14="http://schemas.microsoft.com/office/powerpoint/2010/main" val="1578076652"/>
      </p:ext>
    </p:extLst>
  </p:cSld>
  <p:clrMap bg1="dk1" tx1="lt1" bg2="dk2" tx2="lt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omic Sans MS" pitchFamily="66" charset="0"/>
          <a:cs typeface="Arial" charset="0"/>
        </a:defRPr>
      </a:lvl2pPr>
      <a:lvl3pPr algn="ctr" rtl="0" eaLnBrk="0" fontAlgn="base" hangingPunct="0">
        <a:spcBef>
          <a:spcPct val="0"/>
        </a:spcBef>
        <a:spcAft>
          <a:spcPct val="0"/>
        </a:spcAft>
        <a:defRPr sz="4400">
          <a:solidFill>
            <a:schemeClr val="tx2"/>
          </a:solidFill>
          <a:latin typeface="Comic Sans MS" pitchFamily="66" charset="0"/>
          <a:cs typeface="Arial" charset="0"/>
        </a:defRPr>
      </a:lvl3pPr>
      <a:lvl4pPr algn="ctr" rtl="0" eaLnBrk="0" fontAlgn="base" hangingPunct="0">
        <a:spcBef>
          <a:spcPct val="0"/>
        </a:spcBef>
        <a:spcAft>
          <a:spcPct val="0"/>
        </a:spcAft>
        <a:defRPr sz="4400">
          <a:solidFill>
            <a:schemeClr val="tx2"/>
          </a:solidFill>
          <a:latin typeface="Comic Sans MS" pitchFamily="66" charset="0"/>
          <a:cs typeface="Arial" charset="0"/>
        </a:defRPr>
      </a:lvl4pPr>
      <a:lvl5pPr algn="ctr" rtl="0" eaLnBrk="0" fontAlgn="base" hangingPunct="0">
        <a:spcBef>
          <a:spcPct val="0"/>
        </a:spcBef>
        <a:spcAft>
          <a:spcPct val="0"/>
        </a:spcAft>
        <a:defRPr sz="4400">
          <a:solidFill>
            <a:schemeClr val="tx2"/>
          </a:solidFill>
          <a:latin typeface="Comic Sans MS" pitchFamily="66" charset="0"/>
          <a:cs typeface="Arial" charset="0"/>
        </a:defRPr>
      </a:lvl5pPr>
      <a:lvl6pPr marL="457200" algn="ctr" rtl="0" fontAlgn="base">
        <a:spcBef>
          <a:spcPct val="0"/>
        </a:spcBef>
        <a:spcAft>
          <a:spcPct val="0"/>
        </a:spcAft>
        <a:defRPr sz="4400">
          <a:solidFill>
            <a:schemeClr val="tx2"/>
          </a:solidFill>
          <a:latin typeface="Comic Sans MS" pitchFamily="66" charset="0"/>
          <a:cs typeface="Arial" charset="0"/>
        </a:defRPr>
      </a:lvl6pPr>
      <a:lvl7pPr marL="914400" algn="ctr" rtl="0" fontAlgn="base">
        <a:spcBef>
          <a:spcPct val="0"/>
        </a:spcBef>
        <a:spcAft>
          <a:spcPct val="0"/>
        </a:spcAft>
        <a:defRPr sz="4400">
          <a:solidFill>
            <a:schemeClr val="tx2"/>
          </a:solidFill>
          <a:latin typeface="Comic Sans MS" pitchFamily="66" charset="0"/>
          <a:cs typeface="Arial" charset="0"/>
        </a:defRPr>
      </a:lvl7pPr>
      <a:lvl8pPr marL="1371600" algn="ctr" rtl="0" fontAlgn="base">
        <a:spcBef>
          <a:spcPct val="0"/>
        </a:spcBef>
        <a:spcAft>
          <a:spcPct val="0"/>
        </a:spcAft>
        <a:defRPr sz="4400">
          <a:solidFill>
            <a:schemeClr val="tx2"/>
          </a:solidFill>
          <a:latin typeface="Comic Sans MS" pitchFamily="66" charset="0"/>
          <a:cs typeface="Arial" charset="0"/>
        </a:defRPr>
      </a:lvl8pPr>
      <a:lvl9pPr marL="1828800" algn="ctr" rtl="0" fontAlgn="base">
        <a:spcBef>
          <a:spcPct val="0"/>
        </a:spcBef>
        <a:spcAft>
          <a:spcPct val="0"/>
        </a:spcAft>
        <a:defRPr sz="4400">
          <a:solidFill>
            <a:schemeClr val="tx2"/>
          </a:solidFill>
          <a:latin typeface="Comic Sans MS" pitchFamily="66"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cs typeface="Arial" charset="0"/>
              </a:defRPr>
            </a:lvl1pPr>
          </a:lstStyle>
          <a:p>
            <a:pPr fontAlgn="base">
              <a:spcBef>
                <a:spcPct val="0"/>
              </a:spcBef>
              <a:spcAft>
                <a:spcPct val="0"/>
              </a:spcAft>
              <a:defRPr/>
            </a:pPr>
            <a:endParaRPr lang="en-GB">
              <a:solidFill>
                <a:srgbClr val="FFFFFF"/>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cs typeface="Arial" charset="0"/>
              </a:defRPr>
            </a:lvl1pPr>
          </a:lstStyle>
          <a:p>
            <a:pPr fontAlgn="base">
              <a:spcBef>
                <a:spcPct val="0"/>
              </a:spcBef>
              <a:spcAft>
                <a:spcPct val="0"/>
              </a:spcAft>
              <a:defRPr/>
            </a:pPr>
            <a:endParaRPr lang="en-GB">
              <a:solidFill>
                <a:srgbClr val="FFFFFF"/>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E86EA366-FFD4-45B8-BFD1-181477BE5275}" type="slidenum">
              <a:rPr lang="en-GB" altLang="en-US">
                <a:solidFill>
                  <a:srgbClr val="FFFFFF"/>
                </a:solidFill>
              </a:rPr>
              <a:pPr fontAlgn="base">
                <a:spcBef>
                  <a:spcPct val="0"/>
                </a:spcBef>
                <a:spcAft>
                  <a:spcPct val="0"/>
                </a:spcAft>
              </a:pPr>
              <a:t>‹#›</a:t>
            </a:fld>
            <a:endParaRPr lang="en-GB" altLang="en-US">
              <a:solidFill>
                <a:srgbClr val="FFFFFF"/>
              </a:solidFill>
            </a:endParaRPr>
          </a:p>
        </p:txBody>
      </p:sp>
    </p:spTree>
    <p:extLst>
      <p:ext uri="{BB962C8B-B14F-4D97-AF65-F5344CB8AC3E}">
        <p14:creationId xmlns:p14="http://schemas.microsoft.com/office/powerpoint/2010/main" val="1471621131"/>
      </p:ext>
    </p:extLst>
  </p:cSld>
  <p:clrMap bg1="dk2" tx1="lt1" bg2="dk1" tx2="lt2" accent1="accent1" accent2="accent2" accent3="accent3" accent4="accent4" accent5="accent5" accent6="accent6" hlink="hlink" folHlink="folHlink"/>
  <p:sldLayoutIdLst>
    <p:sldLayoutId id="2147484038" r:id="rId1"/>
    <p:sldLayoutId id="2147484039" r:id="rId2"/>
    <p:sldLayoutId id="2147484040" r:id="rId3"/>
    <p:sldLayoutId id="2147484041" r:id="rId4"/>
    <p:sldLayoutId id="2147484042" r:id="rId5"/>
    <p:sldLayoutId id="2147484043" r:id="rId6"/>
    <p:sldLayoutId id="2147484044" r:id="rId7"/>
    <p:sldLayoutId id="2147484045" r:id="rId8"/>
    <p:sldLayoutId id="2147484046" r:id="rId9"/>
    <p:sldLayoutId id="2147484047" r:id="rId10"/>
    <p:sldLayoutId id="214748404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omic Sans MS" pitchFamily="66" charset="0"/>
          <a:cs typeface="Arial" charset="0"/>
        </a:defRPr>
      </a:lvl2pPr>
      <a:lvl3pPr algn="ctr" rtl="0" eaLnBrk="0" fontAlgn="base" hangingPunct="0">
        <a:spcBef>
          <a:spcPct val="0"/>
        </a:spcBef>
        <a:spcAft>
          <a:spcPct val="0"/>
        </a:spcAft>
        <a:defRPr sz="4400">
          <a:solidFill>
            <a:schemeClr val="tx2"/>
          </a:solidFill>
          <a:latin typeface="Comic Sans MS" pitchFamily="66" charset="0"/>
          <a:cs typeface="Arial" charset="0"/>
        </a:defRPr>
      </a:lvl3pPr>
      <a:lvl4pPr algn="ctr" rtl="0" eaLnBrk="0" fontAlgn="base" hangingPunct="0">
        <a:spcBef>
          <a:spcPct val="0"/>
        </a:spcBef>
        <a:spcAft>
          <a:spcPct val="0"/>
        </a:spcAft>
        <a:defRPr sz="4400">
          <a:solidFill>
            <a:schemeClr val="tx2"/>
          </a:solidFill>
          <a:latin typeface="Comic Sans MS" pitchFamily="66" charset="0"/>
          <a:cs typeface="Arial" charset="0"/>
        </a:defRPr>
      </a:lvl4pPr>
      <a:lvl5pPr algn="ctr" rtl="0" eaLnBrk="0" fontAlgn="base" hangingPunct="0">
        <a:spcBef>
          <a:spcPct val="0"/>
        </a:spcBef>
        <a:spcAft>
          <a:spcPct val="0"/>
        </a:spcAft>
        <a:defRPr sz="4400">
          <a:solidFill>
            <a:schemeClr val="tx2"/>
          </a:solidFill>
          <a:latin typeface="Comic Sans MS" pitchFamily="66" charset="0"/>
          <a:cs typeface="Arial" charset="0"/>
        </a:defRPr>
      </a:lvl5pPr>
      <a:lvl6pPr marL="457200" algn="ctr" rtl="0" fontAlgn="base">
        <a:spcBef>
          <a:spcPct val="0"/>
        </a:spcBef>
        <a:spcAft>
          <a:spcPct val="0"/>
        </a:spcAft>
        <a:defRPr sz="4400">
          <a:solidFill>
            <a:schemeClr val="tx2"/>
          </a:solidFill>
          <a:latin typeface="Comic Sans MS" pitchFamily="66" charset="0"/>
          <a:cs typeface="Arial" charset="0"/>
        </a:defRPr>
      </a:lvl6pPr>
      <a:lvl7pPr marL="914400" algn="ctr" rtl="0" fontAlgn="base">
        <a:spcBef>
          <a:spcPct val="0"/>
        </a:spcBef>
        <a:spcAft>
          <a:spcPct val="0"/>
        </a:spcAft>
        <a:defRPr sz="4400">
          <a:solidFill>
            <a:schemeClr val="tx2"/>
          </a:solidFill>
          <a:latin typeface="Comic Sans MS" pitchFamily="66" charset="0"/>
          <a:cs typeface="Arial" charset="0"/>
        </a:defRPr>
      </a:lvl7pPr>
      <a:lvl8pPr marL="1371600" algn="ctr" rtl="0" fontAlgn="base">
        <a:spcBef>
          <a:spcPct val="0"/>
        </a:spcBef>
        <a:spcAft>
          <a:spcPct val="0"/>
        </a:spcAft>
        <a:defRPr sz="4400">
          <a:solidFill>
            <a:schemeClr val="tx2"/>
          </a:solidFill>
          <a:latin typeface="Comic Sans MS" pitchFamily="66" charset="0"/>
          <a:cs typeface="Arial" charset="0"/>
        </a:defRPr>
      </a:lvl8pPr>
      <a:lvl9pPr marL="1828800" algn="ctr" rtl="0" fontAlgn="base">
        <a:spcBef>
          <a:spcPct val="0"/>
        </a:spcBef>
        <a:spcAft>
          <a:spcPct val="0"/>
        </a:spcAft>
        <a:defRPr sz="4400">
          <a:solidFill>
            <a:schemeClr val="tx2"/>
          </a:solidFill>
          <a:latin typeface="Comic Sans MS" pitchFamily="66"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EB42A0-AA62-4EC4-9B3B-F0854C3846E1}" type="datetimeFigureOut">
              <a:rPr lang="en-GB" smtClean="0">
                <a:solidFill>
                  <a:prstClr val="black">
                    <a:tint val="75000"/>
                  </a:prstClr>
                </a:solidFill>
              </a:rPr>
              <a:pPr/>
              <a:t>15/06/2017</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E183AC-22A8-4FAF-A837-F4098BD217D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31311802"/>
      </p:ext>
    </p:extLst>
  </p:cSld>
  <p:clrMap bg1="lt1" tx1="dk1" bg2="lt2" tx2="dk2" accent1="accent1" accent2="accent2" accent3="accent3" accent4="accent4" accent5="accent5" accent6="accent6" hlink="hlink" folHlink="folHlink"/>
  <p:sldLayoutIdLst>
    <p:sldLayoutId id="2147484050" r:id="rId1"/>
    <p:sldLayoutId id="2147484051" r:id="rId2"/>
    <p:sldLayoutId id="2147484052" r:id="rId3"/>
    <p:sldLayoutId id="2147484053" r:id="rId4"/>
    <p:sldLayoutId id="2147484054" r:id="rId5"/>
    <p:sldLayoutId id="2147484055" r:id="rId6"/>
    <p:sldLayoutId id="2147484056" r:id="rId7"/>
    <p:sldLayoutId id="2147484057" r:id="rId8"/>
    <p:sldLayoutId id="2147484058" r:id="rId9"/>
    <p:sldLayoutId id="2147484059" r:id="rId10"/>
    <p:sldLayoutId id="214748406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charset="0"/>
              </a:defRPr>
            </a:lvl1pPr>
          </a:lstStyle>
          <a:p>
            <a:pPr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eaLnBrk="0" fontAlgn="base" hangingPunct="0">
              <a:spcBef>
                <a:spcPct val="0"/>
              </a:spcBef>
              <a:spcAft>
                <a:spcPct val="0"/>
              </a:spcAft>
              <a:defRPr/>
            </a:pPr>
            <a:fld id="{4F75AC18-CF8E-4FC1-BA98-D3FBC3199CEC}" type="slidenum">
              <a:rPr lang="en-US">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931471704"/>
      </p:ext>
    </p:extLst>
  </p:cSld>
  <p:clrMap bg1="lt1" tx1="dk1" bg2="lt2" tx2="dk2" accent1="accent1" accent2="accent2" accent3="accent3" accent4="accent4" accent5="accent5" accent6="accent6" hlink="hlink" folHlink="folHlink"/>
  <p:sldLayoutIdLst>
    <p:sldLayoutId id="2147484062" r:id="rId1"/>
    <p:sldLayoutId id="2147484063" r:id="rId2"/>
    <p:sldLayoutId id="2147484064" r:id="rId3"/>
    <p:sldLayoutId id="2147484065" r:id="rId4"/>
    <p:sldLayoutId id="2147484066" r:id="rId5"/>
    <p:sldLayoutId id="2147484067" r:id="rId6"/>
    <p:sldLayoutId id="2147484068" r:id="rId7"/>
    <p:sldLayoutId id="2147484069" r:id="rId8"/>
    <p:sldLayoutId id="2147484070" r:id="rId9"/>
    <p:sldLayoutId id="2147484071" r:id="rId10"/>
    <p:sldLayoutId id="2147484072"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pitchFamily="-105" charset="-128"/>
          <a:cs typeface="Arial" charset="0"/>
        </a:defRPr>
      </a:lvl2pPr>
      <a:lvl3pPr algn="ctr" rtl="0" eaLnBrk="0" fontAlgn="base" hangingPunct="0">
        <a:spcBef>
          <a:spcPct val="0"/>
        </a:spcBef>
        <a:spcAft>
          <a:spcPct val="0"/>
        </a:spcAft>
        <a:defRPr sz="4400">
          <a:solidFill>
            <a:schemeClr val="tx2"/>
          </a:solidFill>
          <a:latin typeface="Arial" charset="0"/>
          <a:ea typeface="ヒラギノ角ゴ Pro W3" pitchFamily="-105" charset="-128"/>
          <a:cs typeface="Arial" charset="0"/>
        </a:defRPr>
      </a:lvl3pPr>
      <a:lvl4pPr algn="ctr" rtl="0" eaLnBrk="0" fontAlgn="base" hangingPunct="0">
        <a:spcBef>
          <a:spcPct val="0"/>
        </a:spcBef>
        <a:spcAft>
          <a:spcPct val="0"/>
        </a:spcAft>
        <a:defRPr sz="4400">
          <a:solidFill>
            <a:schemeClr val="tx2"/>
          </a:solidFill>
          <a:latin typeface="Arial" charset="0"/>
          <a:ea typeface="ヒラギノ角ゴ Pro W3" pitchFamily="-105" charset="-128"/>
          <a:cs typeface="Arial" charset="0"/>
        </a:defRPr>
      </a:lvl4pPr>
      <a:lvl5pPr algn="ctr" rtl="0" eaLnBrk="0" fontAlgn="base" hangingPunct="0">
        <a:spcBef>
          <a:spcPct val="0"/>
        </a:spcBef>
        <a:spcAft>
          <a:spcPct val="0"/>
        </a:spcAft>
        <a:defRPr sz="4400">
          <a:solidFill>
            <a:schemeClr val="tx2"/>
          </a:solidFill>
          <a:latin typeface="Arial" charset="0"/>
          <a:ea typeface="ヒラギノ角ゴ Pro W3" pitchFamily="-105" charset="-128"/>
          <a:cs typeface="Arial" charset="0"/>
        </a:defRPr>
      </a:lvl5pPr>
      <a:lvl6pPr marL="457200" algn="ctr" rtl="0" fontAlgn="base">
        <a:spcBef>
          <a:spcPct val="0"/>
        </a:spcBef>
        <a:spcAft>
          <a:spcPct val="0"/>
        </a:spcAft>
        <a:defRPr sz="4400">
          <a:solidFill>
            <a:schemeClr val="tx2"/>
          </a:solidFill>
          <a:latin typeface="Arial" charset="0"/>
          <a:ea typeface="ヒラギノ角ゴ Pro W3" pitchFamily="-105" charset="-128"/>
          <a:cs typeface="Arial" charset="0"/>
        </a:defRPr>
      </a:lvl6pPr>
      <a:lvl7pPr marL="914400" algn="ctr" rtl="0" fontAlgn="base">
        <a:spcBef>
          <a:spcPct val="0"/>
        </a:spcBef>
        <a:spcAft>
          <a:spcPct val="0"/>
        </a:spcAft>
        <a:defRPr sz="4400">
          <a:solidFill>
            <a:schemeClr val="tx2"/>
          </a:solidFill>
          <a:latin typeface="Arial" charset="0"/>
          <a:ea typeface="ヒラギノ角ゴ Pro W3" pitchFamily="-105" charset="-128"/>
          <a:cs typeface="Arial" charset="0"/>
        </a:defRPr>
      </a:lvl7pPr>
      <a:lvl8pPr marL="1371600" algn="ctr" rtl="0" fontAlgn="base">
        <a:spcBef>
          <a:spcPct val="0"/>
        </a:spcBef>
        <a:spcAft>
          <a:spcPct val="0"/>
        </a:spcAft>
        <a:defRPr sz="4400">
          <a:solidFill>
            <a:schemeClr val="tx2"/>
          </a:solidFill>
          <a:latin typeface="Arial" charset="0"/>
          <a:ea typeface="ヒラギノ角ゴ Pro W3" pitchFamily="-105" charset="-128"/>
          <a:cs typeface="Arial" charset="0"/>
        </a:defRPr>
      </a:lvl8pPr>
      <a:lvl9pPr marL="1828800" algn="ctr" rtl="0" fontAlgn="base">
        <a:spcBef>
          <a:spcPct val="0"/>
        </a:spcBef>
        <a:spcAft>
          <a:spcPct val="0"/>
        </a:spcAft>
        <a:defRPr sz="4400">
          <a:solidFill>
            <a:schemeClr val="tx2"/>
          </a:solidFill>
          <a:latin typeface="Arial" charset="0"/>
          <a:ea typeface="ヒラギノ角ゴ Pro W3" pitchFamily="-105" charset="-128"/>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1027" name="Rectangle 3"/>
          <p:cNvSpPr>
            <a:spLocks noGrp="1" noChangeArrowheads="1"/>
          </p:cNvSpPr>
          <p:nvPr>
            <p:ph type="body" idx="1"/>
          </p:nvPr>
        </p:nvSpPr>
        <p:spPr bwMode="auto">
          <a:xfrm>
            <a:off x="457200" y="1600202"/>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50" smtClean="0"/>
            </a:lvl1pPr>
          </a:lstStyle>
          <a:p>
            <a:pPr fontAlgn="base">
              <a:spcBef>
                <a:spcPct val="0"/>
              </a:spcBef>
              <a:spcAft>
                <a:spcPct val="0"/>
              </a:spcAft>
              <a:defRPr/>
            </a:pPr>
            <a:endParaRPr lang="en-GB">
              <a:solidFill>
                <a:srgbClr val="FFFFFF"/>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50" smtClean="0"/>
            </a:lvl1pPr>
          </a:lstStyle>
          <a:p>
            <a:pPr fontAlgn="base">
              <a:spcBef>
                <a:spcPct val="0"/>
              </a:spcBef>
              <a:spcAft>
                <a:spcPct val="0"/>
              </a:spcAft>
              <a:defRPr/>
            </a:pPr>
            <a:endParaRPr lang="en-GB">
              <a:solidFill>
                <a:srgbClr val="FFFFFF"/>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50" smtClean="0"/>
            </a:lvl1pPr>
          </a:lstStyle>
          <a:p>
            <a:pPr fontAlgn="base">
              <a:spcBef>
                <a:spcPct val="0"/>
              </a:spcBef>
              <a:spcAft>
                <a:spcPct val="0"/>
              </a:spcAft>
              <a:defRPr/>
            </a:pPr>
            <a:fld id="{0D2EB23D-5876-4E38-9E41-6961DA2350D6}" type="slidenum">
              <a:rPr lang="en-GB">
                <a:solidFill>
                  <a:srgbClr val="FFFFFF"/>
                </a:solidFill>
              </a:rPr>
              <a:pPr fontAlgn="base">
                <a:spcBef>
                  <a:spcPct val="0"/>
                </a:spcBef>
                <a:spcAft>
                  <a:spcPct val="0"/>
                </a:spcAft>
                <a:defRPr/>
              </a:pPr>
              <a:t>‹#›</a:t>
            </a:fld>
            <a:endParaRPr lang="en-GB">
              <a:solidFill>
                <a:srgbClr val="FFFFFF"/>
              </a:solidFill>
            </a:endParaRPr>
          </a:p>
        </p:txBody>
      </p:sp>
    </p:spTree>
    <p:extLst>
      <p:ext uri="{BB962C8B-B14F-4D97-AF65-F5344CB8AC3E}">
        <p14:creationId xmlns:p14="http://schemas.microsoft.com/office/powerpoint/2010/main" val="1004347638"/>
      </p:ext>
    </p:extLst>
  </p:cSld>
  <p:clrMap bg1="dk1" tx1="lt1" bg2="dk2" tx2="lt2" accent1="accent1" accent2="accent2" accent3="accent3" accent4="accent4" accent5="accent5" accent6="accent6" hlink="hlink" folHlink="folHlink"/>
  <p:sldLayoutIdLst>
    <p:sldLayoutId id="2147484074" r:id="rId1"/>
    <p:sldLayoutId id="2147484075" r:id="rId2"/>
    <p:sldLayoutId id="2147484076" r:id="rId3"/>
    <p:sldLayoutId id="2147484077" r:id="rId4"/>
    <p:sldLayoutId id="2147484078" r:id="rId5"/>
    <p:sldLayoutId id="2147484079" r:id="rId6"/>
    <p:sldLayoutId id="2147484080" r:id="rId7"/>
    <p:sldLayoutId id="2147484081" r:id="rId8"/>
    <p:sldLayoutId id="2147484082" r:id="rId9"/>
    <p:sldLayoutId id="2147484083" r:id="rId10"/>
    <p:sldLayoutId id="2147484084" r:id="rId11"/>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Comic Sans MS" pitchFamily="66" charset="0"/>
          <a:cs typeface="Arial" charset="0"/>
        </a:defRPr>
      </a:lvl2pPr>
      <a:lvl3pPr algn="ctr" rtl="0" eaLnBrk="0" fontAlgn="base" hangingPunct="0">
        <a:spcBef>
          <a:spcPct val="0"/>
        </a:spcBef>
        <a:spcAft>
          <a:spcPct val="0"/>
        </a:spcAft>
        <a:defRPr sz="3300">
          <a:solidFill>
            <a:schemeClr val="tx2"/>
          </a:solidFill>
          <a:latin typeface="Comic Sans MS" pitchFamily="66" charset="0"/>
          <a:cs typeface="Arial" charset="0"/>
        </a:defRPr>
      </a:lvl3pPr>
      <a:lvl4pPr algn="ctr" rtl="0" eaLnBrk="0" fontAlgn="base" hangingPunct="0">
        <a:spcBef>
          <a:spcPct val="0"/>
        </a:spcBef>
        <a:spcAft>
          <a:spcPct val="0"/>
        </a:spcAft>
        <a:defRPr sz="3300">
          <a:solidFill>
            <a:schemeClr val="tx2"/>
          </a:solidFill>
          <a:latin typeface="Comic Sans MS" pitchFamily="66" charset="0"/>
          <a:cs typeface="Arial" charset="0"/>
        </a:defRPr>
      </a:lvl4pPr>
      <a:lvl5pPr algn="ctr" rtl="0" eaLnBrk="0" fontAlgn="base" hangingPunct="0">
        <a:spcBef>
          <a:spcPct val="0"/>
        </a:spcBef>
        <a:spcAft>
          <a:spcPct val="0"/>
        </a:spcAft>
        <a:defRPr sz="3300">
          <a:solidFill>
            <a:schemeClr val="tx2"/>
          </a:solidFill>
          <a:latin typeface="Comic Sans MS" pitchFamily="66" charset="0"/>
          <a:cs typeface="Arial" charset="0"/>
        </a:defRPr>
      </a:lvl5pPr>
      <a:lvl6pPr marL="342900" algn="ctr" rtl="0" fontAlgn="base">
        <a:spcBef>
          <a:spcPct val="0"/>
        </a:spcBef>
        <a:spcAft>
          <a:spcPct val="0"/>
        </a:spcAft>
        <a:defRPr sz="3300">
          <a:solidFill>
            <a:schemeClr val="tx2"/>
          </a:solidFill>
          <a:latin typeface="Comic Sans MS" pitchFamily="66" charset="0"/>
          <a:cs typeface="Arial" charset="0"/>
        </a:defRPr>
      </a:lvl6pPr>
      <a:lvl7pPr marL="685800" algn="ctr" rtl="0" fontAlgn="base">
        <a:spcBef>
          <a:spcPct val="0"/>
        </a:spcBef>
        <a:spcAft>
          <a:spcPct val="0"/>
        </a:spcAft>
        <a:defRPr sz="3300">
          <a:solidFill>
            <a:schemeClr val="tx2"/>
          </a:solidFill>
          <a:latin typeface="Comic Sans MS" pitchFamily="66" charset="0"/>
          <a:cs typeface="Arial" charset="0"/>
        </a:defRPr>
      </a:lvl7pPr>
      <a:lvl8pPr marL="1028700" algn="ctr" rtl="0" fontAlgn="base">
        <a:spcBef>
          <a:spcPct val="0"/>
        </a:spcBef>
        <a:spcAft>
          <a:spcPct val="0"/>
        </a:spcAft>
        <a:defRPr sz="3300">
          <a:solidFill>
            <a:schemeClr val="tx2"/>
          </a:solidFill>
          <a:latin typeface="Comic Sans MS" pitchFamily="66" charset="0"/>
          <a:cs typeface="Arial" charset="0"/>
        </a:defRPr>
      </a:lvl8pPr>
      <a:lvl9pPr marL="1371600" algn="ctr" rtl="0" fontAlgn="base">
        <a:spcBef>
          <a:spcPct val="0"/>
        </a:spcBef>
        <a:spcAft>
          <a:spcPct val="0"/>
        </a:spcAft>
        <a:defRPr sz="3300">
          <a:solidFill>
            <a:schemeClr val="tx2"/>
          </a:solidFill>
          <a:latin typeface="Comic Sans MS" pitchFamily="66" charset="0"/>
          <a:cs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cs typeface="+mn-cs"/>
        </a:defRPr>
      </a:lvl2pPr>
      <a:lvl3pPr marL="857250" indent="-171450" algn="l" rtl="0" eaLnBrk="0" fontAlgn="base" hangingPunct="0">
        <a:spcBef>
          <a:spcPct val="20000"/>
        </a:spcBef>
        <a:spcAft>
          <a:spcPct val="0"/>
        </a:spcAft>
        <a:buChar char="•"/>
        <a:defRPr sz="1800">
          <a:solidFill>
            <a:schemeClr val="tx1"/>
          </a:solidFill>
          <a:latin typeface="+mn-lt"/>
          <a:cs typeface="+mn-cs"/>
        </a:defRPr>
      </a:lvl3pPr>
      <a:lvl4pPr marL="1200150" indent="-171450" algn="l" rtl="0" eaLnBrk="0" fontAlgn="base" hangingPunct="0">
        <a:spcBef>
          <a:spcPct val="20000"/>
        </a:spcBef>
        <a:spcAft>
          <a:spcPct val="0"/>
        </a:spcAft>
        <a:buChar char="–"/>
        <a:defRPr sz="1500">
          <a:solidFill>
            <a:schemeClr val="tx1"/>
          </a:solidFill>
          <a:latin typeface="+mn-lt"/>
          <a:cs typeface="+mn-cs"/>
        </a:defRPr>
      </a:lvl4pPr>
      <a:lvl5pPr marL="1543050" indent="-171450" algn="l" rtl="0" eaLnBrk="0" fontAlgn="base" hangingPunct="0">
        <a:spcBef>
          <a:spcPct val="20000"/>
        </a:spcBef>
        <a:spcAft>
          <a:spcPct val="0"/>
        </a:spcAft>
        <a:buChar char="»"/>
        <a:defRPr sz="1500">
          <a:solidFill>
            <a:schemeClr val="tx1"/>
          </a:solidFill>
          <a:latin typeface="+mn-lt"/>
          <a:cs typeface="+mn-cs"/>
        </a:defRPr>
      </a:lvl5pPr>
      <a:lvl6pPr marL="1885950" indent="-171450" algn="l" rtl="0" fontAlgn="base">
        <a:spcBef>
          <a:spcPct val="20000"/>
        </a:spcBef>
        <a:spcAft>
          <a:spcPct val="0"/>
        </a:spcAft>
        <a:buChar char="»"/>
        <a:defRPr sz="1500">
          <a:solidFill>
            <a:schemeClr val="tx1"/>
          </a:solidFill>
          <a:latin typeface="+mn-lt"/>
          <a:cs typeface="+mn-cs"/>
        </a:defRPr>
      </a:lvl6pPr>
      <a:lvl7pPr marL="2228850" indent="-171450" algn="l" rtl="0" fontAlgn="base">
        <a:spcBef>
          <a:spcPct val="20000"/>
        </a:spcBef>
        <a:spcAft>
          <a:spcPct val="0"/>
        </a:spcAft>
        <a:buChar char="»"/>
        <a:defRPr sz="1500">
          <a:solidFill>
            <a:schemeClr val="tx1"/>
          </a:solidFill>
          <a:latin typeface="+mn-lt"/>
          <a:cs typeface="+mn-cs"/>
        </a:defRPr>
      </a:lvl7pPr>
      <a:lvl8pPr marL="2571750" indent="-171450" algn="l" rtl="0" fontAlgn="base">
        <a:spcBef>
          <a:spcPct val="20000"/>
        </a:spcBef>
        <a:spcAft>
          <a:spcPct val="0"/>
        </a:spcAft>
        <a:buChar char="»"/>
        <a:defRPr sz="1500">
          <a:solidFill>
            <a:schemeClr val="tx1"/>
          </a:solidFill>
          <a:latin typeface="+mn-lt"/>
          <a:cs typeface="+mn-cs"/>
        </a:defRPr>
      </a:lvl8pPr>
      <a:lvl9pPr marL="2914650" indent="-171450" algn="l" rtl="0" fontAlgn="base">
        <a:spcBef>
          <a:spcPct val="20000"/>
        </a:spcBef>
        <a:spcAft>
          <a:spcPct val="0"/>
        </a:spcAft>
        <a:buChar char="»"/>
        <a:defRPr sz="1500">
          <a:solidFill>
            <a:schemeClr val="tx1"/>
          </a:solidFill>
          <a:latin typeface="+mn-lt"/>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pPr>
            <a:endParaRPr lang="en-GB" smtClean="0">
              <a:solidFill>
                <a:srgbClr val="FFFFFF"/>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pPr>
            <a:endParaRPr lang="en-GB" smtClean="0">
              <a:solidFill>
                <a:srgbClr val="FFFFFF"/>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pPr>
            <a:fld id="{A4F01FD3-BE38-4DB4-BB88-D5D7D2CBD3CD}" type="slidenum">
              <a:rPr lang="en-GB" smtClean="0"/>
              <a:pPr fontAlgn="base">
                <a:spcBef>
                  <a:spcPct val="0"/>
                </a:spcBef>
                <a:spcAft>
                  <a:spcPct val="0"/>
                </a:spcAft>
              </a:pPr>
              <a:t>‹#›</a:t>
            </a:fld>
            <a:endParaRPr lang="en-GB" smtClean="0"/>
          </a:p>
        </p:txBody>
      </p:sp>
    </p:spTree>
    <p:extLst>
      <p:ext uri="{BB962C8B-B14F-4D97-AF65-F5344CB8AC3E}">
        <p14:creationId xmlns:p14="http://schemas.microsoft.com/office/powerpoint/2010/main" val="2819423422"/>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pPr>
            <a:endParaRPr lang="en-GB" smtClean="0">
              <a:solidFill>
                <a:srgbClr val="FFFFFF"/>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pPr>
            <a:endParaRPr lang="en-GB" smtClean="0">
              <a:solidFill>
                <a:srgbClr val="FFFFFF"/>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pPr>
            <a:fld id="{A4F01FD3-BE38-4DB4-BB88-D5D7D2CBD3CD}" type="slidenum">
              <a:rPr lang="en-GB" smtClean="0">
                <a:solidFill>
                  <a:srgbClr val="FFFFFF"/>
                </a:solidFill>
              </a:rPr>
              <a:pPr fontAlgn="base">
                <a:spcBef>
                  <a:spcPct val="0"/>
                </a:spcBef>
                <a:spcAft>
                  <a:spcPct val="0"/>
                </a:spcAft>
              </a:pPr>
              <a:t>‹#›</a:t>
            </a:fld>
            <a:endParaRPr lang="en-GB" smtClean="0">
              <a:solidFill>
                <a:srgbClr val="FFFFFF"/>
              </a:solidFill>
            </a:endParaRPr>
          </a:p>
        </p:txBody>
      </p:sp>
    </p:spTree>
    <p:extLst>
      <p:ext uri="{BB962C8B-B14F-4D97-AF65-F5344CB8AC3E}">
        <p14:creationId xmlns:p14="http://schemas.microsoft.com/office/powerpoint/2010/main" val="3213223397"/>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fontAlgn="base">
              <a:spcBef>
                <a:spcPct val="0"/>
              </a:spcBef>
              <a:spcAft>
                <a:spcPct val="0"/>
              </a:spcAft>
            </a:pPr>
            <a:endParaRPr lang="en-US" altLang="en-US">
              <a:latin typeface="Arial" pitchFamily="34" charset="0"/>
              <a:cs typeface="Arial"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pPr fontAlgn="base">
              <a:spcBef>
                <a:spcPct val="0"/>
              </a:spcBef>
              <a:spcAft>
                <a:spcPct val="0"/>
              </a:spcAft>
            </a:pPr>
            <a:endParaRPr lang="en-US" altLang="en-US">
              <a:latin typeface="Arial" pitchFamily="34" charset="0"/>
              <a:cs typeface="Arial"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fontAlgn="base">
              <a:spcBef>
                <a:spcPct val="0"/>
              </a:spcBef>
              <a:spcAft>
                <a:spcPct val="0"/>
              </a:spcAft>
            </a:pPr>
            <a:fld id="{E551951B-FA11-43DB-8DC2-E57B64786415}" type="slidenum">
              <a:rPr lang="en-GB" altLang="en-US">
                <a:latin typeface="Arial" pitchFamily="34" charset="0"/>
                <a:cs typeface="Arial" pitchFamily="34" charset="0"/>
              </a:rPr>
              <a:pPr fontAlgn="base">
                <a:spcBef>
                  <a:spcPct val="0"/>
                </a:spcBef>
                <a:spcAft>
                  <a:spcPct val="0"/>
                </a:spcAft>
              </a:pPr>
              <a:t>‹#›</a:t>
            </a:fld>
            <a:endParaRPr lang="en-GB" altLang="en-US">
              <a:latin typeface="Arial" pitchFamily="34" charset="0"/>
              <a:cs typeface="Arial" pitchFamily="34" charset="0"/>
            </a:endParaRPr>
          </a:p>
        </p:txBody>
      </p:sp>
    </p:spTree>
    <p:extLst>
      <p:ext uri="{BB962C8B-B14F-4D97-AF65-F5344CB8AC3E}">
        <p14:creationId xmlns:p14="http://schemas.microsoft.com/office/powerpoint/2010/main" val="1357273772"/>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FFFFFF"/>
                </a:solidFill>
                <a:latin typeface="Comic Sans MS"/>
                <a:cs typeface="Arial"/>
              </a:defRPr>
            </a:lvl1pPr>
          </a:lstStyle>
          <a:p>
            <a:pPr fontAlgn="base">
              <a:spcBef>
                <a:spcPct val="0"/>
              </a:spcBef>
              <a:spcAft>
                <a:spcPct val="0"/>
              </a:spcAft>
              <a:defRPr/>
            </a:pPr>
            <a:endParaRPr lang="en-GB"/>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Comic Sans MS"/>
                <a:cs typeface="Arial"/>
              </a:defRPr>
            </a:lvl1pPr>
          </a:lstStyle>
          <a:p>
            <a:pPr fontAlgn="base">
              <a:spcBef>
                <a:spcPct val="0"/>
              </a:spcBef>
              <a:spcAft>
                <a:spcPct val="0"/>
              </a:spcAft>
              <a:defRPr/>
            </a:pPr>
            <a:endParaRPr lang="en-GB"/>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FFFFFF"/>
                </a:solidFill>
                <a:latin typeface="Comic Sans MS"/>
                <a:cs typeface="Arial"/>
              </a:defRPr>
            </a:lvl1pPr>
          </a:lstStyle>
          <a:p>
            <a:pPr fontAlgn="base">
              <a:spcBef>
                <a:spcPct val="0"/>
              </a:spcBef>
              <a:spcAft>
                <a:spcPct val="0"/>
              </a:spcAft>
              <a:defRPr/>
            </a:pPr>
            <a:fld id="{19261E85-23ED-4D04-ABA3-CDCB810A61AA}" type="slidenum">
              <a:rPr lang="en-GB"/>
              <a:pPr fontAlgn="base">
                <a:spcBef>
                  <a:spcPct val="0"/>
                </a:spcBef>
                <a:spcAft>
                  <a:spcPct val="0"/>
                </a:spcAft>
                <a:defRPr/>
              </a:pPr>
              <a:t>‹#›</a:t>
            </a:fld>
            <a:endParaRPr lang="en-GB"/>
          </a:p>
        </p:txBody>
      </p:sp>
    </p:spTree>
    <p:extLst>
      <p:ext uri="{BB962C8B-B14F-4D97-AF65-F5344CB8AC3E}">
        <p14:creationId xmlns:p14="http://schemas.microsoft.com/office/powerpoint/2010/main" val="93633597"/>
      </p:ext>
    </p:extLst>
  </p:cSld>
  <p:clrMap bg1="dk2" tx1="lt1" bg2="dk1" tx2="lt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omic Sans MS" pitchFamily="66" charset="0"/>
          <a:cs typeface="Arial" charset="0"/>
        </a:defRPr>
      </a:lvl2pPr>
      <a:lvl3pPr algn="ctr" rtl="0" eaLnBrk="0" fontAlgn="base" hangingPunct="0">
        <a:spcBef>
          <a:spcPct val="0"/>
        </a:spcBef>
        <a:spcAft>
          <a:spcPct val="0"/>
        </a:spcAft>
        <a:defRPr sz="4400">
          <a:solidFill>
            <a:schemeClr val="tx2"/>
          </a:solidFill>
          <a:latin typeface="Comic Sans MS" pitchFamily="66" charset="0"/>
          <a:cs typeface="Arial" charset="0"/>
        </a:defRPr>
      </a:lvl3pPr>
      <a:lvl4pPr algn="ctr" rtl="0" eaLnBrk="0" fontAlgn="base" hangingPunct="0">
        <a:spcBef>
          <a:spcPct val="0"/>
        </a:spcBef>
        <a:spcAft>
          <a:spcPct val="0"/>
        </a:spcAft>
        <a:defRPr sz="4400">
          <a:solidFill>
            <a:schemeClr val="tx2"/>
          </a:solidFill>
          <a:latin typeface="Comic Sans MS" pitchFamily="66" charset="0"/>
          <a:cs typeface="Arial" charset="0"/>
        </a:defRPr>
      </a:lvl4pPr>
      <a:lvl5pPr algn="ctr" rtl="0" eaLnBrk="0" fontAlgn="base" hangingPunct="0">
        <a:spcBef>
          <a:spcPct val="0"/>
        </a:spcBef>
        <a:spcAft>
          <a:spcPct val="0"/>
        </a:spcAft>
        <a:defRPr sz="4400">
          <a:solidFill>
            <a:schemeClr val="tx2"/>
          </a:solidFill>
          <a:latin typeface="Comic Sans MS" pitchFamily="66" charset="0"/>
          <a:cs typeface="Arial" charset="0"/>
        </a:defRPr>
      </a:lvl5pPr>
      <a:lvl6pPr marL="457200" algn="ctr" rtl="0" fontAlgn="base">
        <a:spcBef>
          <a:spcPct val="0"/>
        </a:spcBef>
        <a:spcAft>
          <a:spcPct val="0"/>
        </a:spcAft>
        <a:defRPr sz="4400">
          <a:solidFill>
            <a:schemeClr val="tx2"/>
          </a:solidFill>
          <a:latin typeface="Comic Sans MS" pitchFamily="66" charset="0"/>
          <a:cs typeface="Arial" charset="0"/>
        </a:defRPr>
      </a:lvl6pPr>
      <a:lvl7pPr marL="914400" algn="ctr" rtl="0" fontAlgn="base">
        <a:spcBef>
          <a:spcPct val="0"/>
        </a:spcBef>
        <a:spcAft>
          <a:spcPct val="0"/>
        </a:spcAft>
        <a:defRPr sz="4400">
          <a:solidFill>
            <a:schemeClr val="tx2"/>
          </a:solidFill>
          <a:latin typeface="Comic Sans MS" pitchFamily="66" charset="0"/>
          <a:cs typeface="Arial" charset="0"/>
        </a:defRPr>
      </a:lvl7pPr>
      <a:lvl8pPr marL="1371600" algn="ctr" rtl="0" fontAlgn="base">
        <a:spcBef>
          <a:spcPct val="0"/>
        </a:spcBef>
        <a:spcAft>
          <a:spcPct val="0"/>
        </a:spcAft>
        <a:defRPr sz="4400">
          <a:solidFill>
            <a:schemeClr val="tx2"/>
          </a:solidFill>
          <a:latin typeface="Comic Sans MS" pitchFamily="66" charset="0"/>
          <a:cs typeface="Arial" charset="0"/>
        </a:defRPr>
      </a:lvl8pPr>
      <a:lvl9pPr marL="1828800" algn="ctr" rtl="0" fontAlgn="base">
        <a:spcBef>
          <a:spcPct val="0"/>
        </a:spcBef>
        <a:spcAft>
          <a:spcPct val="0"/>
        </a:spcAft>
        <a:defRPr sz="4400">
          <a:solidFill>
            <a:schemeClr val="tx2"/>
          </a:solidFill>
          <a:latin typeface="Comic Sans MS" pitchFamily="66"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pPr>
            <a:endParaRPr lang="en-GB" smtClean="0">
              <a:solidFill>
                <a:srgbClr val="FFFFFF"/>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pPr>
            <a:endParaRPr lang="en-GB" smtClean="0">
              <a:solidFill>
                <a:srgbClr val="FFFFFF"/>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pPr>
            <a:fld id="{A4F01FD3-BE38-4DB4-BB88-D5D7D2CBD3CD}" type="slidenum">
              <a:rPr lang="en-GB" smtClean="0">
                <a:solidFill>
                  <a:srgbClr val="FFFFFF"/>
                </a:solidFill>
              </a:rPr>
              <a:pPr fontAlgn="base">
                <a:spcBef>
                  <a:spcPct val="0"/>
                </a:spcBef>
                <a:spcAft>
                  <a:spcPct val="0"/>
                </a:spcAft>
              </a:pPr>
              <a:t>‹#›</a:t>
            </a:fld>
            <a:endParaRPr lang="en-GB" smtClean="0">
              <a:solidFill>
                <a:srgbClr val="FFFFFF"/>
              </a:solidFill>
            </a:endParaRPr>
          </a:p>
        </p:txBody>
      </p:sp>
    </p:spTree>
    <p:extLst>
      <p:ext uri="{BB962C8B-B14F-4D97-AF65-F5344CB8AC3E}">
        <p14:creationId xmlns:p14="http://schemas.microsoft.com/office/powerpoint/2010/main" val="431527072"/>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GB" alt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GB" alt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76A9270E-C0FC-4666-AF74-03D61549AABA}" type="slidenum">
              <a:rPr lang="en-GB" altLang="en-US" smtClean="0">
                <a:solidFill>
                  <a:srgbClr val="000000"/>
                </a:solidFill>
              </a:rPr>
              <a:pPr fontAlgn="base">
                <a:spcBef>
                  <a:spcPct val="0"/>
                </a:spcBef>
                <a:spcAft>
                  <a:spcPct val="0"/>
                </a:spcAft>
              </a:pPr>
              <a:t>‹#›</a:t>
            </a:fld>
            <a:endParaRPr lang="en-GB" altLang="en-US" smtClean="0">
              <a:solidFill>
                <a:srgbClr val="000000"/>
              </a:solidFill>
            </a:endParaRPr>
          </a:p>
        </p:txBody>
      </p:sp>
    </p:spTree>
    <p:extLst>
      <p:ext uri="{BB962C8B-B14F-4D97-AF65-F5344CB8AC3E}">
        <p14:creationId xmlns:p14="http://schemas.microsoft.com/office/powerpoint/2010/main" val="1821158449"/>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GB">
              <a:solidFill>
                <a:srgbClr val="FFFFFF"/>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GB">
              <a:solidFill>
                <a:srgbClr val="FFFFFF"/>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8AFFFCD1-4F98-41AC-ADF0-281A435DBB89}" type="slidenum">
              <a:rPr lang="en-GB">
                <a:solidFill>
                  <a:srgbClr val="FFFFFF"/>
                </a:solidFill>
              </a:rPr>
              <a:pPr fontAlgn="base">
                <a:spcBef>
                  <a:spcPct val="0"/>
                </a:spcBef>
                <a:spcAft>
                  <a:spcPct val="0"/>
                </a:spcAft>
              </a:pPr>
              <a:t>‹#›</a:t>
            </a:fld>
            <a:endParaRPr lang="en-GB">
              <a:solidFill>
                <a:srgbClr val="FFFFFF"/>
              </a:solidFill>
            </a:endParaRPr>
          </a:p>
        </p:txBody>
      </p:sp>
    </p:spTree>
    <p:extLst>
      <p:ext uri="{BB962C8B-B14F-4D97-AF65-F5344CB8AC3E}">
        <p14:creationId xmlns:p14="http://schemas.microsoft.com/office/powerpoint/2010/main" val="3153371355"/>
      </p:ext>
    </p:extLst>
  </p:cSld>
  <p:clrMap bg1="dk2" tx1="lt1" bg2="dk1" tx2="lt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Comic Sans MS" pitchFamily="66" charset="0"/>
          <a:cs typeface="Arial" charset="0"/>
        </a:defRPr>
      </a:lvl2pPr>
      <a:lvl3pPr algn="ctr" rtl="0" fontAlgn="base">
        <a:spcBef>
          <a:spcPct val="0"/>
        </a:spcBef>
        <a:spcAft>
          <a:spcPct val="0"/>
        </a:spcAft>
        <a:defRPr sz="4400">
          <a:solidFill>
            <a:schemeClr val="tx2"/>
          </a:solidFill>
          <a:latin typeface="Comic Sans MS" pitchFamily="66" charset="0"/>
          <a:cs typeface="Arial" charset="0"/>
        </a:defRPr>
      </a:lvl3pPr>
      <a:lvl4pPr algn="ctr" rtl="0" fontAlgn="base">
        <a:spcBef>
          <a:spcPct val="0"/>
        </a:spcBef>
        <a:spcAft>
          <a:spcPct val="0"/>
        </a:spcAft>
        <a:defRPr sz="4400">
          <a:solidFill>
            <a:schemeClr val="tx2"/>
          </a:solidFill>
          <a:latin typeface="Comic Sans MS" pitchFamily="66" charset="0"/>
          <a:cs typeface="Arial" charset="0"/>
        </a:defRPr>
      </a:lvl4pPr>
      <a:lvl5pPr algn="ctr" rtl="0" fontAlgn="base">
        <a:spcBef>
          <a:spcPct val="0"/>
        </a:spcBef>
        <a:spcAft>
          <a:spcPct val="0"/>
        </a:spcAft>
        <a:defRPr sz="4400">
          <a:solidFill>
            <a:schemeClr val="tx2"/>
          </a:solidFill>
          <a:latin typeface="Comic Sans MS" pitchFamily="66" charset="0"/>
          <a:cs typeface="Arial" charset="0"/>
        </a:defRPr>
      </a:lvl5pPr>
      <a:lvl6pPr marL="457200" algn="ctr" rtl="0" fontAlgn="base">
        <a:spcBef>
          <a:spcPct val="0"/>
        </a:spcBef>
        <a:spcAft>
          <a:spcPct val="0"/>
        </a:spcAft>
        <a:defRPr sz="4400">
          <a:solidFill>
            <a:schemeClr val="tx2"/>
          </a:solidFill>
          <a:latin typeface="Comic Sans MS" pitchFamily="66" charset="0"/>
          <a:cs typeface="Arial" charset="0"/>
        </a:defRPr>
      </a:lvl6pPr>
      <a:lvl7pPr marL="914400" algn="ctr" rtl="0" fontAlgn="base">
        <a:spcBef>
          <a:spcPct val="0"/>
        </a:spcBef>
        <a:spcAft>
          <a:spcPct val="0"/>
        </a:spcAft>
        <a:defRPr sz="4400">
          <a:solidFill>
            <a:schemeClr val="tx2"/>
          </a:solidFill>
          <a:latin typeface="Comic Sans MS" pitchFamily="66" charset="0"/>
          <a:cs typeface="Arial" charset="0"/>
        </a:defRPr>
      </a:lvl7pPr>
      <a:lvl8pPr marL="1371600" algn="ctr" rtl="0" fontAlgn="base">
        <a:spcBef>
          <a:spcPct val="0"/>
        </a:spcBef>
        <a:spcAft>
          <a:spcPct val="0"/>
        </a:spcAft>
        <a:defRPr sz="4400">
          <a:solidFill>
            <a:schemeClr val="tx2"/>
          </a:solidFill>
          <a:latin typeface="Comic Sans MS" pitchFamily="66" charset="0"/>
          <a:cs typeface="Arial" charset="0"/>
        </a:defRPr>
      </a:lvl8pPr>
      <a:lvl9pPr marL="1828800" algn="ctr" rtl="0" fontAlgn="base">
        <a:spcBef>
          <a:spcPct val="0"/>
        </a:spcBef>
        <a:spcAft>
          <a:spcPct val="0"/>
        </a:spcAft>
        <a:defRPr sz="4400">
          <a:solidFill>
            <a:schemeClr val="tx2"/>
          </a:solidFill>
          <a:latin typeface="Comic Sans MS" pitchFamily="66"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pPr>
            <a:endParaRPr lang="en-GB" smtClean="0">
              <a:solidFill>
                <a:srgbClr val="FFFFFF"/>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pPr>
            <a:endParaRPr lang="en-GB" smtClean="0">
              <a:solidFill>
                <a:srgbClr val="FFFFFF"/>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pPr>
            <a:fld id="{A4F01FD3-BE38-4DB4-BB88-D5D7D2CBD3CD}" type="slidenum">
              <a:rPr lang="en-GB" smtClean="0">
                <a:solidFill>
                  <a:srgbClr val="FFFFFF"/>
                </a:solidFill>
              </a:rPr>
              <a:pPr fontAlgn="base">
                <a:spcBef>
                  <a:spcPct val="0"/>
                </a:spcBef>
                <a:spcAft>
                  <a:spcPct val="0"/>
                </a:spcAft>
              </a:pPr>
              <a:t>‹#›</a:t>
            </a:fld>
            <a:endParaRPr lang="en-GB" smtClean="0">
              <a:solidFill>
                <a:srgbClr val="FFFFFF"/>
              </a:solidFill>
            </a:endParaRPr>
          </a:p>
        </p:txBody>
      </p:sp>
    </p:spTree>
    <p:extLst>
      <p:ext uri="{BB962C8B-B14F-4D97-AF65-F5344CB8AC3E}">
        <p14:creationId xmlns:p14="http://schemas.microsoft.com/office/powerpoint/2010/main" val="691250732"/>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hyperlink" Target="http://www.skyscrapercity.com/showpost.php?p=12109341&amp;postcount=23" TargetMode="External"/><Relationship Id="rId4" Type="http://schemas.openxmlformats.org/officeDocument/2006/relationships/image" Target="../media/image10.jpeg"/><Relationship Id="rId5" Type="http://schemas.openxmlformats.org/officeDocument/2006/relationships/hyperlink" Target="http://www.glasgowguide.co.uk/images_barmulloch_02.html" TargetMode="External"/><Relationship Id="rId6" Type="http://schemas.openxmlformats.org/officeDocument/2006/relationships/image" Target="../media/image11.jpeg"/><Relationship Id="rId1" Type="http://schemas.openxmlformats.org/officeDocument/2006/relationships/slideLayout" Target="../slideLayouts/slideLayout40.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8.xml"/><Relationship Id="rId3"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3.xml"/><Relationship Id="rId2"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notesSlide" Target="../notesSlides/notesSlide10.xml"/><Relationship Id="rId3" Type="http://schemas.openxmlformats.org/officeDocument/2006/relationships/image" Target="../media/image1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image" Target="../media/image14.jpeg"/><Relationship Id="rId3" Type="http://schemas.openxmlformats.org/officeDocument/2006/relationships/image" Target="file:///\\localhost\Users\ethno\esz_Dokumente\michis%20daten\Organizing%20Disaster\Papers\comparison\comparator_Team.jpg"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11.xml"/><Relationship Id="rId3" Type="http://schemas.openxmlformats.org/officeDocument/2006/relationships/image" Target="../media/image1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image" Target="../media/image16.jpeg"/></Relationships>
</file>

<file path=ppt/slides/_rels/slide28.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5" Type="http://schemas.openxmlformats.org/officeDocument/2006/relationships/image" Target="../media/image19.jpeg"/><Relationship Id="rId1" Type="http://schemas.openxmlformats.org/officeDocument/2006/relationships/slideLayout" Target="../slideLayouts/slideLayout52.xml"/><Relationship Id="rId2" Type="http://schemas.openxmlformats.org/officeDocument/2006/relationships/notesSlide" Target="../notesSlides/notesSlide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51.xml"/><Relationship Id="rId2" Type="http://schemas.openxmlformats.org/officeDocument/2006/relationships/notesSlide" Target="../notesSlides/notesSlide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image" Target="../media/image22.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5" Type="http://schemas.openxmlformats.org/officeDocument/2006/relationships/image" Target="../media/image25.jpeg"/><Relationship Id="rId6" Type="http://schemas.openxmlformats.org/officeDocument/2006/relationships/image" Target="../media/image26.jpeg"/><Relationship Id="rId7" Type="http://schemas.openxmlformats.org/officeDocument/2006/relationships/image" Target="../media/image27.jpeg"/><Relationship Id="rId8" Type="http://schemas.openxmlformats.org/officeDocument/2006/relationships/image" Target="../media/image28.jpeg"/><Relationship Id="rId1" Type="http://schemas.openxmlformats.org/officeDocument/2006/relationships/slideLayout" Target="../slideLayouts/slideLayout64.xml"/><Relationship Id="rId2" Type="http://schemas.openxmlformats.org/officeDocument/2006/relationships/notesSlide" Target="../notesSlides/notesSlide16.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5" Type="http://schemas.openxmlformats.org/officeDocument/2006/relationships/image" Target="../media/image31.jpeg"/><Relationship Id="rId6" Type="http://schemas.openxmlformats.org/officeDocument/2006/relationships/image" Target="../media/image32.jpeg"/><Relationship Id="rId1" Type="http://schemas.openxmlformats.org/officeDocument/2006/relationships/slideLayout" Target="../slideLayouts/slideLayout52.xml"/><Relationship Id="rId2" Type="http://schemas.openxmlformats.org/officeDocument/2006/relationships/notesSlide" Target="../notesSlides/notesSlide1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image" Target="../media/image3.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9.xml"/><Relationship Id="rId2" Type="http://schemas.openxmlformats.org/officeDocument/2006/relationships/image" Target="../media/image36.tif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9.xml"/><Relationship Id="rId2" Type="http://schemas.openxmlformats.org/officeDocument/2006/relationships/image" Target="../media/image37.tif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9.xml"/><Relationship Id="rId2" Type="http://schemas.openxmlformats.org/officeDocument/2006/relationships/image" Target="../media/image38.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9.xml"/><Relationship Id="rId2" Type="http://schemas.openxmlformats.org/officeDocument/2006/relationships/notesSlide" Target="../notesSlides/notesSlide18.xml"/><Relationship Id="rId3" Type="http://schemas.openxmlformats.org/officeDocument/2006/relationships/image" Target="../media/image39.tif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9.xml"/><Relationship Id="rId2" Type="http://schemas.openxmlformats.org/officeDocument/2006/relationships/notesSlide" Target="../notesSlides/notesSlide19.xml"/><Relationship Id="rId3" Type="http://schemas.openxmlformats.org/officeDocument/2006/relationships/image" Target="../media/image40.tif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9.xml"/><Relationship Id="rId2" Type="http://schemas.openxmlformats.org/officeDocument/2006/relationships/notesSlide" Target="../notesSlides/notesSlide20.xml"/><Relationship Id="rId3" Type="http://schemas.openxmlformats.org/officeDocument/2006/relationships/image" Target="../media/image41.tif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9.xml"/><Relationship Id="rId2" Type="http://schemas.openxmlformats.org/officeDocument/2006/relationships/notesSlide" Target="../notesSlides/notesSlide21.xml"/><Relationship Id="rId3" Type="http://schemas.openxmlformats.org/officeDocument/2006/relationships/image" Target="../media/image42.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9.xml"/><Relationship Id="rId2" Type="http://schemas.openxmlformats.org/officeDocument/2006/relationships/notesSlide" Target="../notesSlides/notesSlide22.xml"/><Relationship Id="rId3" Type="http://schemas.openxmlformats.org/officeDocument/2006/relationships/image" Target="../media/image43.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jpeg"/><Relationship Id="rId6" Type="http://schemas.openxmlformats.org/officeDocument/2006/relationships/hyperlink" Target="http://www.skyscraperpicture.com/kl013.jpg" TargetMode="External"/><Relationship Id="rId7" Type="http://schemas.openxmlformats.org/officeDocument/2006/relationships/image" Target="../media/image7.jpeg"/><Relationship Id="rId1" Type="http://schemas.openxmlformats.org/officeDocument/2006/relationships/slideLayout" Target="../slideLayouts/slideLayout64.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0.xml"/><Relationship Id="rId2" Type="http://schemas.openxmlformats.org/officeDocument/2006/relationships/image" Target="../media/image44.jpeg"/></Relationships>
</file>

<file path=ppt/slides/_rels/slide51.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7.jpeg"/><Relationship Id="rId1" Type="http://schemas.openxmlformats.org/officeDocument/2006/relationships/slideLayout" Target="../slideLayouts/slideLayout142.xml"/><Relationship Id="rId2" Type="http://schemas.openxmlformats.org/officeDocument/2006/relationships/image" Target="../media/image45.emf"/></Relationships>
</file>

<file path=ppt/slides/_rels/slide52.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png"/><Relationship Id="rId5" Type="http://schemas.openxmlformats.org/officeDocument/2006/relationships/hyperlink" Target="https://youtu.be/ClBj4RsBfe0" TargetMode="External"/><Relationship Id="rId1" Type="http://schemas.openxmlformats.org/officeDocument/2006/relationships/slideLayout" Target="../slideLayouts/slideLayout130.xml"/><Relationship Id="rId2" Type="http://schemas.openxmlformats.org/officeDocument/2006/relationships/image" Target="../media/image48.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7.xml"/><Relationship Id="rId2" Type="http://schemas.openxmlformats.org/officeDocument/2006/relationships/hyperlink" Target="https://www.london.gov.uk/about-us/organisations-we-work/old-oak-and-park-royal-development-corporation-opdc" TargetMode="External"/><Relationship Id="rId3" Type="http://schemas.openxmlformats.org/officeDocument/2006/relationships/image" Target="../media/image51.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2.xml"/><Relationship Id="rId2" Type="http://schemas.openxmlformats.org/officeDocument/2006/relationships/notesSlide" Target="../notesSlides/notesSlide23.xml"/><Relationship Id="rId3" Type="http://schemas.openxmlformats.org/officeDocument/2006/relationships/image" Target="../media/image5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9.xml"/><Relationship Id="rId2" Type="http://schemas.openxmlformats.org/officeDocument/2006/relationships/image" Target="../media/image53.em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9.xml"/><Relationship Id="rId2" Type="http://schemas.openxmlformats.org/officeDocument/2006/relationships/image" Target="../media/image54.tif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9.xml"/><Relationship Id="rId2" Type="http://schemas.openxmlformats.org/officeDocument/2006/relationships/image" Target="../media/image55.emf"/><Relationship Id="rId3" Type="http://schemas.openxmlformats.org/officeDocument/2006/relationships/image" Target="../media/image56.em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19.xml"/><Relationship Id="rId2" Type="http://schemas.openxmlformats.org/officeDocument/2006/relationships/image" Target="../media/image57.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19.xml"/><Relationship Id="rId2" Type="http://schemas.openxmlformats.org/officeDocument/2006/relationships/image" Target="../media/image58.emf"/><Relationship Id="rId3" Type="http://schemas.openxmlformats.org/officeDocument/2006/relationships/image" Target="../media/image59.em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19.xml"/><Relationship Id="rId2" Type="http://schemas.openxmlformats.org/officeDocument/2006/relationships/notesSlide" Target="../notesSlides/notesSlide2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58.xml"/><Relationship Id="rId2" Type="http://schemas.openxmlformats.org/officeDocument/2006/relationships/notesSlide" Target="../notesSlides/notesSlide25.xml"/><Relationship Id="rId3" Type="http://schemas.openxmlformats.org/officeDocument/2006/relationships/image" Target="../media/image60.wmf"/></Relationships>
</file>

<file path=ppt/slides/_rels/slide65.xml.rels><?xml version="1.0" encoding="UTF-8" standalone="yes"?>
<Relationships xmlns="http://schemas.openxmlformats.org/package/2006/relationships"><Relationship Id="rId3" Type="http://schemas.openxmlformats.org/officeDocument/2006/relationships/hyperlink" Target="http://justspace2010.files.wordpress.com/2010/01/lp-picture.jpg" TargetMode="External"/><Relationship Id="rId4" Type="http://schemas.openxmlformats.org/officeDocument/2006/relationships/image" Target="../media/image61.jpeg"/><Relationship Id="rId5" Type="http://schemas.openxmlformats.org/officeDocument/2006/relationships/hyperlink" Target="http://www.london.gov.uk/priorities/planning/vision/london-plan" TargetMode="External"/><Relationship Id="rId6" Type="http://schemas.openxmlformats.org/officeDocument/2006/relationships/image" Target="../media/image62.jpeg"/><Relationship Id="rId7" Type="http://schemas.openxmlformats.org/officeDocument/2006/relationships/image" Target="../media/image63.jpeg"/><Relationship Id="rId8" Type="http://schemas.openxmlformats.org/officeDocument/2006/relationships/image" Target="../media/image64.png"/><Relationship Id="rId1" Type="http://schemas.openxmlformats.org/officeDocument/2006/relationships/slideLayout" Target="../slideLayouts/slideLayout165.xml"/><Relationship Id="rId2" Type="http://schemas.openxmlformats.org/officeDocument/2006/relationships/notesSlide" Target="../notesSlides/notesSlide2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48.xml"/></Relationships>
</file>

<file path=ppt/slides/_rels/slide67.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66.jpeg"/><Relationship Id="rId5" Type="http://schemas.openxmlformats.org/officeDocument/2006/relationships/image" Target="../media/image67.png"/><Relationship Id="rId6" Type="http://schemas.openxmlformats.org/officeDocument/2006/relationships/image" Target="../media/image68.png"/><Relationship Id="rId7" Type="http://schemas.openxmlformats.org/officeDocument/2006/relationships/image" Target="../media/image69.png"/><Relationship Id="rId8" Type="http://schemas.openxmlformats.org/officeDocument/2006/relationships/image" Target="../media/image70.jpeg"/><Relationship Id="rId1" Type="http://schemas.openxmlformats.org/officeDocument/2006/relationships/slideLayout" Target="../slideLayouts/slideLayout86.xml"/><Relationship Id="rId2" Type="http://schemas.openxmlformats.org/officeDocument/2006/relationships/notesSlide" Target="../notesSlides/notesSlide27.xml"/></Relationships>
</file>

<file path=ppt/slides/_rels/slide68.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hyperlink" Target="http://www.joburg.org.za/index.php" TargetMode="External"/><Relationship Id="rId5" Type="http://schemas.openxmlformats.org/officeDocument/2006/relationships/image" Target="../media/image72.png"/><Relationship Id="rId6" Type="http://schemas.openxmlformats.org/officeDocument/2006/relationships/image" Target="../media/image73.jpeg"/><Relationship Id="rId7" Type="http://schemas.openxmlformats.org/officeDocument/2006/relationships/image" Target="../media/image74.jpeg"/><Relationship Id="rId8" Type="http://schemas.openxmlformats.org/officeDocument/2006/relationships/image" Target="../media/image75.jpeg"/><Relationship Id="rId9" Type="http://schemas.openxmlformats.org/officeDocument/2006/relationships/image" Target="../media/image76.jpeg"/><Relationship Id="rId10" Type="http://schemas.openxmlformats.org/officeDocument/2006/relationships/image" Target="../media/image77.jpeg"/><Relationship Id="rId11" Type="http://schemas.openxmlformats.org/officeDocument/2006/relationships/image" Target="../media/image78.jpeg"/><Relationship Id="rId1" Type="http://schemas.openxmlformats.org/officeDocument/2006/relationships/slideLayout" Target="../slideLayouts/slideLayout176.xml"/><Relationship Id="rId2" Type="http://schemas.openxmlformats.org/officeDocument/2006/relationships/notesSlide" Target="../notesSlides/notesSlide2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76.xml"/><Relationship Id="rId2" Type="http://schemas.openxmlformats.org/officeDocument/2006/relationships/notesSlide" Target="../notesSlides/notesSlide29.xml"/><Relationship Id="rId3" Type="http://schemas.openxmlformats.org/officeDocument/2006/relationships/image" Target="../media/image79.w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emf"/></Relationships>
</file>

<file path=ppt/slides/_rels/slide70.xml.rels><?xml version="1.0" encoding="UTF-8" standalone="yes"?>
<Relationships xmlns="http://schemas.openxmlformats.org/package/2006/relationships"><Relationship Id="rId3" Type="http://schemas.openxmlformats.org/officeDocument/2006/relationships/image" Target="../media/image80.emf"/><Relationship Id="rId4" Type="http://schemas.openxmlformats.org/officeDocument/2006/relationships/image" Target="../media/image81.png"/><Relationship Id="rId1" Type="http://schemas.openxmlformats.org/officeDocument/2006/relationships/slideLayout" Target="../slideLayouts/slideLayout187.xml"/><Relationship Id="rId2" Type="http://schemas.openxmlformats.org/officeDocument/2006/relationships/notesSlide" Target="../notesSlides/notesSlide30.xml"/></Relationships>
</file>

<file path=ppt/slides/_rels/slide71.xml.rels><?xml version="1.0" encoding="UTF-8" standalone="yes"?>
<Relationships xmlns="http://schemas.openxmlformats.org/package/2006/relationships"><Relationship Id="rId3" Type="http://schemas.openxmlformats.org/officeDocument/2006/relationships/image" Target="../media/image82.jpeg"/><Relationship Id="rId4" Type="http://schemas.openxmlformats.org/officeDocument/2006/relationships/image" Target="../media/image83.jpeg"/><Relationship Id="rId5" Type="http://schemas.openxmlformats.org/officeDocument/2006/relationships/image" Target="../media/image84.emf"/><Relationship Id="rId1" Type="http://schemas.openxmlformats.org/officeDocument/2006/relationships/slideLayout" Target="../slideLayouts/slideLayout198.xml"/><Relationship Id="rId2" Type="http://schemas.openxmlformats.org/officeDocument/2006/relationships/notesSlide" Target="../notesSlides/notesSlide3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6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09.xml"/><Relationship Id="rId2" Type="http://schemas.openxmlformats.org/officeDocument/2006/relationships/notesSlide" Target="../notesSlides/notesSlide3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6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Thinking Cities with Elsewhere</a:t>
            </a:r>
            <a:endParaRPr lang="en-GB" dirty="0"/>
          </a:p>
        </p:txBody>
      </p:sp>
      <p:sp>
        <p:nvSpPr>
          <p:cNvPr id="3" name="Subtitle 2"/>
          <p:cNvSpPr>
            <a:spLocks noGrp="1"/>
          </p:cNvSpPr>
          <p:nvPr>
            <p:ph type="subTitle" idx="1"/>
          </p:nvPr>
        </p:nvSpPr>
        <p:spPr/>
        <p:txBody>
          <a:bodyPr>
            <a:normAutofit/>
          </a:bodyPr>
          <a:lstStyle/>
          <a:p>
            <a:r>
              <a:rPr lang="en-GB" sz="2800" dirty="0" smtClean="0">
                <a:solidFill>
                  <a:schemeClr val="tx1"/>
                </a:solidFill>
              </a:rPr>
              <a:t>Putting comparison to work for a more global urban studies</a:t>
            </a:r>
            <a:endParaRPr lang="en-GB" sz="2800" dirty="0">
              <a:solidFill>
                <a:schemeClr val="tx1"/>
              </a:solidFill>
            </a:endParaRPr>
          </a:p>
        </p:txBody>
      </p:sp>
    </p:spTree>
    <p:extLst>
      <p:ext uri="{BB962C8B-B14F-4D97-AF65-F5344CB8AC3E}">
        <p14:creationId xmlns:p14="http://schemas.microsoft.com/office/powerpoint/2010/main" val="34949988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674" name="Picture 2" descr="Glasgow Tower Blocks: &amp;#8220;Scottish Secretary Willie Ross and his wife at the opening of the Red Road flats.&amp;#8221;">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762500"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3" descr="Glasgow City Guide Photograph: Glasgow Guide: Images: Red Road Flats 01.JPG Red Road Flats 01 Barmulloch53.5 KB 13:03: 24 True color (24 bit) 16777216 Make: Minolta Co., Ltd. Model: DiMAGE 7i DateTime: 31/12/2003 13:03:49 EXIFImageWidth: 2459 ExifImageLength: 1844 Flash: Flash did not fire - Compulsary flash surpression ISOSpeedRatings: ISO 100 FocalLength: 7.65 mm 31/12/2003 13:03:49 451 600 Red Road Flats 01.htm">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54475" y="2562225"/>
            <a:ext cx="5089525" cy="429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Rectangle 4"/>
          <p:cNvSpPr>
            <a:spLocks noChangeArrowheads="1"/>
          </p:cNvSpPr>
          <p:nvPr/>
        </p:nvSpPr>
        <p:spPr bwMode="auto">
          <a:xfrm>
            <a:off x="0" y="2636838"/>
            <a:ext cx="9024938" cy="915987"/>
          </a:xfrm>
          <a:prstGeom prst="rect">
            <a:avLst/>
          </a:prstGeom>
          <a:solidFill>
            <a:schemeClr val="tx1">
              <a:alpha val="65881"/>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GB" altLang="en-US" i="1">
                <a:solidFill>
                  <a:prstClr val="white"/>
                </a:solidFill>
              </a:rPr>
              <a:t>“the making of repetition – or more precisely, repeated instances in many different contexts – requires variance, different assemblages of allies in different settings” (Jacobs, 2006, p. 22)</a:t>
            </a:r>
            <a:r>
              <a:rPr lang="en-GB" altLang="en-US">
                <a:solidFill>
                  <a:prstClr val="white"/>
                </a:solidFill>
              </a:rPr>
              <a:t> </a:t>
            </a:r>
          </a:p>
        </p:txBody>
      </p:sp>
      <p:sp>
        <p:nvSpPr>
          <p:cNvPr id="28677" name="TextBox 1"/>
          <p:cNvSpPr txBox="1">
            <a:spLocks noChangeArrowheads="1"/>
          </p:cNvSpPr>
          <p:nvPr/>
        </p:nvSpPr>
        <p:spPr bwMode="auto">
          <a:xfrm>
            <a:off x="0" y="3552825"/>
            <a:ext cx="4054475" cy="3324225"/>
          </a:xfrm>
          <a:prstGeom prst="rect">
            <a:avLst/>
          </a:prstGeom>
          <a:solidFill>
            <a:schemeClr val="tx1">
              <a:lumMod val="50000"/>
              <a:lumOff val="50000"/>
            </a:schemeClr>
          </a:solid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GB" altLang="en-US" sz="2400" dirty="0">
                <a:solidFill>
                  <a:prstClr val="white"/>
                </a:solidFill>
                <a:latin typeface="Comic Sans MS" pitchFamily="66" charset="0"/>
              </a:rPr>
              <a:t>Creating the conditions to see multiplicity (through say, multiple cases), is a commitment to work against the dissimulation of singular, </a:t>
            </a:r>
            <a:r>
              <a:rPr lang="en-GB" altLang="en-US" sz="2400" dirty="0" err="1">
                <a:solidFill>
                  <a:prstClr val="white"/>
                </a:solidFill>
                <a:latin typeface="Comic Sans MS" pitchFamily="66" charset="0"/>
              </a:rPr>
              <a:t>overcoded</a:t>
            </a:r>
            <a:r>
              <a:rPr lang="en-GB" altLang="en-US" sz="2400" dirty="0">
                <a:solidFill>
                  <a:prstClr val="white"/>
                </a:solidFill>
                <a:latin typeface="Comic Sans MS" pitchFamily="66" charset="0"/>
              </a:rPr>
              <a:t>, explanatory frameworks” (Jacobs, 2012)</a:t>
            </a:r>
          </a:p>
          <a:p>
            <a:pPr eaLnBrk="1" fontAlgn="base" hangingPunct="1">
              <a:spcBef>
                <a:spcPct val="0"/>
              </a:spcBef>
              <a:spcAft>
                <a:spcPct val="0"/>
              </a:spcAft>
            </a:pPr>
            <a:r>
              <a:rPr lang="en-GB" altLang="en-US" dirty="0">
                <a:solidFill>
                  <a:prstClr val="white"/>
                </a:solidFill>
              </a:rPr>
              <a:t> </a:t>
            </a:r>
          </a:p>
        </p:txBody>
      </p:sp>
      <p:sp>
        <p:nvSpPr>
          <p:cNvPr id="3" name="TextBox 2"/>
          <p:cNvSpPr txBox="1"/>
          <p:nvPr/>
        </p:nvSpPr>
        <p:spPr>
          <a:xfrm>
            <a:off x="3419475" y="0"/>
            <a:ext cx="5724525" cy="2678113"/>
          </a:xfrm>
          <a:prstGeom prst="rect">
            <a:avLst/>
          </a:prstGeom>
          <a:solidFill>
            <a:schemeClr val="bg1"/>
          </a:solidFill>
        </p:spPr>
        <p:txBody>
          <a:bodyPr>
            <a:spAutoFit/>
          </a:bodyPr>
          <a:lstStyle/>
          <a:p>
            <a:pPr fontAlgn="base">
              <a:spcBef>
                <a:spcPct val="0"/>
              </a:spcBef>
              <a:spcAft>
                <a:spcPct val="0"/>
              </a:spcAft>
              <a:defRPr/>
            </a:pPr>
            <a:r>
              <a:rPr lang="en-GB" dirty="0">
                <a:solidFill>
                  <a:prstClr val="black">
                    <a:lumMod val="65000"/>
                    <a:lumOff val="35000"/>
                  </a:prstClr>
                </a:solidFill>
                <a:latin typeface="Arial" charset="0"/>
                <a:cs typeface="Arial" charset="0"/>
              </a:rPr>
              <a:t>“</a:t>
            </a:r>
            <a:r>
              <a:rPr lang="en-GB" sz="2400" dirty="0">
                <a:solidFill>
                  <a:prstClr val="black">
                    <a:lumMod val="65000"/>
                    <a:lumOff val="35000"/>
                  </a:prstClr>
                </a:solidFill>
                <a:latin typeface="Comic Sans MS" pitchFamily="66" charset="0"/>
                <a:cs typeface="Arial" charset="0"/>
              </a:rPr>
              <a:t>To work with multiples (many cities, other cities, ordinary cities) not as addition (one more city case in a project of building general theory) but as subtraction (reading urban difference in the name of producing alternative futures)” (Jacobs, 2012)</a:t>
            </a:r>
          </a:p>
        </p:txBody>
      </p:sp>
    </p:spTree>
    <p:extLst>
      <p:ext uri="{BB962C8B-B14F-4D97-AF65-F5344CB8AC3E}">
        <p14:creationId xmlns:p14="http://schemas.microsoft.com/office/powerpoint/2010/main" val="3876773335"/>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508062" y="2492896"/>
            <a:ext cx="8122736" cy="1200329"/>
          </a:xfrm>
          <a:prstGeom prst="rect">
            <a:avLst/>
          </a:prstGeom>
          <a:solidFill>
            <a:schemeClr val="bg1">
              <a:lumMod val="65000"/>
            </a:schemeClr>
          </a:solidFill>
        </p:spPr>
        <p:txBody>
          <a:bodyPr wrap="square">
            <a:spAutoFit/>
          </a:bodyPr>
          <a:lstStyle/>
          <a:p>
            <a:r>
              <a:rPr lang="en-GB" sz="2400" dirty="0">
                <a:solidFill>
                  <a:prstClr val="black"/>
                </a:solidFill>
                <a:latin typeface="Comic Sans MS" panose="030F0702030302020204" pitchFamily="66" charset="0"/>
              </a:rPr>
              <a:t>As concepts stretch to new cases, difference is “drawn off”, the concept fits less well and much difference becomes </a:t>
            </a:r>
            <a:r>
              <a:rPr lang="en-GB" sz="2400" dirty="0" err="1">
                <a:solidFill>
                  <a:prstClr val="black"/>
                </a:solidFill>
                <a:latin typeface="Comic Sans MS" panose="030F0702030302020204" pitchFamily="66" charset="0"/>
              </a:rPr>
              <a:t>unconceptualised</a:t>
            </a:r>
            <a:r>
              <a:rPr lang="en-GB" sz="2400" dirty="0">
                <a:solidFill>
                  <a:prstClr val="black"/>
                </a:solidFill>
                <a:latin typeface="Comic Sans MS" panose="030F0702030302020204" pitchFamily="66" charset="0"/>
              </a:rPr>
              <a:t>. </a:t>
            </a:r>
          </a:p>
        </p:txBody>
      </p:sp>
      <p:sp>
        <p:nvSpPr>
          <p:cNvPr id="2" name="TextBox 1"/>
          <p:cNvSpPr txBox="1"/>
          <p:nvPr/>
        </p:nvSpPr>
        <p:spPr>
          <a:xfrm>
            <a:off x="508062" y="404664"/>
            <a:ext cx="8528434" cy="1077218"/>
          </a:xfrm>
          <a:prstGeom prst="rect">
            <a:avLst/>
          </a:prstGeom>
          <a:solidFill>
            <a:schemeClr val="bg1">
              <a:lumMod val="85000"/>
            </a:schemeClr>
          </a:solidFill>
        </p:spPr>
        <p:txBody>
          <a:bodyPr wrap="square" rtlCol="0">
            <a:spAutoFit/>
          </a:bodyPr>
          <a:lstStyle/>
          <a:p>
            <a:r>
              <a:rPr lang="en-GB" sz="3200" dirty="0">
                <a:solidFill>
                  <a:prstClr val="black"/>
                </a:solidFill>
                <a:latin typeface="Comic Sans MS" panose="030F0702030302020204" pitchFamily="66" charset="0"/>
              </a:rPr>
              <a:t>M</a:t>
            </a:r>
            <a:r>
              <a:rPr lang="en-GB" sz="3200" dirty="0" smtClean="0">
                <a:solidFill>
                  <a:prstClr val="black"/>
                </a:solidFill>
                <a:latin typeface="Comic Sans MS" panose="030F0702030302020204" pitchFamily="66" charset="0"/>
              </a:rPr>
              <a:t>aking conceptual </a:t>
            </a:r>
            <a:r>
              <a:rPr lang="en-GB" sz="3200" dirty="0">
                <a:solidFill>
                  <a:prstClr val="black"/>
                </a:solidFill>
                <a:latin typeface="Comic Sans MS" panose="030F0702030302020204" pitchFamily="66" charset="0"/>
              </a:rPr>
              <a:t>connections across </a:t>
            </a:r>
            <a:endParaRPr lang="en-GB" sz="3200" dirty="0" smtClean="0">
              <a:solidFill>
                <a:prstClr val="black"/>
              </a:solidFill>
              <a:latin typeface="Comic Sans MS" panose="030F0702030302020204" pitchFamily="66" charset="0"/>
            </a:endParaRPr>
          </a:p>
          <a:p>
            <a:r>
              <a:rPr lang="en-GB" sz="3200" dirty="0" smtClean="0">
                <a:solidFill>
                  <a:prstClr val="black"/>
                </a:solidFill>
                <a:latin typeface="Comic Sans MS" panose="030F0702030302020204" pitchFamily="66" charset="0"/>
              </a:rPr>
              <a:t>difference (Ideas as </a:t>
            </a:r>
            <a:r>
              <a:rPr lang="en-GB" sz="3200" dirty="0" err="1" smtClean="0">
                <a:solidFill>
                  <a:prstClr val="black"/>
                </a:solidFill>
                <a:latin typeface="Comic Sans MS" panose="030F0702030302020204" pitchFamily="66" charset="0"/>
              </a:rPr>
              <a:t>virtuality</a:t>
            </a:r>
            <a:r>
              <a:rPr lang="en-GB" sz="3200" dirty="0" smtClean="0">
                <a:solidFill>
                  <a:prstClr val="black"/>
                </a:solidFill>
                <a:latin typeface="Comic Sans MS" panose="030F0702030302020204" pitchFamily="66" charset="0"/>
              </a:rPr>
              <a:t>)</a:t>
            </a:r>
          </a:p>
        </p:txBody>
      </p:sp>
      <p:sp>
        <p:nvSpPr>
          <p:cNvPr id="3" name="TextBox 2"/>
          <p:cNvSpPr txBox="1"/>
          <p:nvPr/>
        </p:nvSpPr>
        <p:spPr>
          <a:xfrm>
            <a:off x="508062" y="4365104"/>
            <a:ext cx="8122737" cy="2308324"/>
          </a:xfrm>
          <a:prstGeom prst="rect">
            <a:avLst/>
          </a:prstGeom>
          <a:solidFill>
            <a:schemeClr val="tx1">
              <a:lumMod val="65000"/>
              <a:lumOff val="35000"/>
            </a:schemeClr>
          </a:solidFill>
        </p:spPr>
        <p:txBody>
          <a:bodyPr wrap="square" rtlCol="0">
            <a:spAutoFit/>
          </a:bodyPr>
          <a:lstStyle/>
          <a:p>
            <a:r>
              <a:rPr lang="en-GB" sz="2400" dirty="0">
                <a:solidFill>
                  <a:prstClr val="white"/>
                </a:solidFill>
                <a:latin typeface="Comic Sans MS" panose="030F0702030302020204" pitchFamily="66" charset="0"/>
              </a:rPr>
              <a:t>We might be left with:</a:t>
            </a:r>
          </a:p>
          <a:p>
            <a:pPr marL="342900" indent="-342900">
              <a:buFontTx/>
              <a:buChar char="-"/>
            </a:pPr>
            <a:r>
              <a:rPr lang="en-GB" sz="2400" dirty="0">
                <a:solidFill>
                  <a:prstClr val="white"/>
                </a:solidFill>
                <a:latin typeface="Comic Sans MS" panose="030F0702030302020204" pitchFamily="66" charset="0"/>
              </a:rPr>
              <a:t>concepts without difference: they might be imagined to remain inviolate across many different instances </a:t>
            </a:r>
          </a:p>
          <a:p>
            <a:r>
              <a:rPr lang="en-GB" sz="2400" dirty="0">
                <a:solidFill>
                  <a:prstClr val="white"/>
                </a:solidFill>
                <a:latin typeface="Comic Sans MS" panose="030F0702030302020204" pitchFamily="66" charset="0"/>
              </a:rPr>
              <a:t> </a:t>
            </a:r>
          </a:p>
          <a:p>
            <a:pPr marL="342900" indent="-342900">
              <a:buFontTx/>
              <a:buChar char="-"/>
            </a:pPr>
            <a:r>
              <a:rPr lang="en-GB" sz="2400" dirty="0">
                <a:solidFill>
                  <a:prstClr val="white"/>
                </a:solidFill>
                <a:latin typeface="Comic Sans MS" panose="030F0702030302020204" pitchFamily="66" charset="0"/>
              </a:rPr>
              <a:t>equally we would have much difference without conceptualisation </a:t>
            </a:r>
          </a:p>
        </p:txBody>
      </p:sp>
    </p:spTree>
    <p:extLst>
      <p:ext uri="{BB962C8B-B14F-4D97-AF65-F5344CB8AC3E}">
        <p14:creationId xmlns:p14="http://schemas.microsoft.com/office/powerpoint/2010/main" val="15816659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030182471"/>
              </p:ext>
            </p:extLst>
          </p:nvPr>
        </p:nvGraphicFramePr>
        <p:xfrm>
          <a:off x="-24426" y="-99391"/>
          <a:ext cx="9073009" cy="7485704"/>
        </p:xfrm>
        <a:graphic>
          <a:graphicData uri="http://schemas.openxmlformats.org/drawingml/2006/table">
            <a:tbl>
              <a:tblPr firstRow="1" firstCol="1" bandRow="1">
                <a:tableStyleId>{073A0DAA-6AF3-43AB-8588-CEC1D06C72B9}</a:tableStyleId>
              </a:tblPr>
              <a:tblGrid>
                <a:gridCol w="2448273"/>
                <a:gridCol w="3240360"/>
                <a:gridCol w="3384376"/>
              </a:tblGrid>
              <a:tr h="660274">
                <a:tc>
                  <a:txBody>
                    <a:bodyPr/>
                    <a:lstStyle/>
                    <a:p>
                      <a:pPr>
                        <a:lnSpc>
                          <a:spcPct val="100000"/>
                        </a:lnSpc>
                        <a:spcAft>
                          <a:spcPts val="0"/>
                        </a:spcAft>
                      </a:pPr>
                      <a:r>
                        <a:rPr lang="en-GB" sz="2400" dirty="0">
                          <a:solidFill>
                            <a:schemeClr val="tx1"/>
                          </a:solidFill>
                          <a:effectLst/>
                        </a:rPr>
                        <a:t> </a:t>
                      </a:r>
                      <a:endParaRPr lang="en-GB" sz="2400" dirty="0">
                        <a:solidFill>
                          <a:schemeClr val="tx1"/>
                        </a:solidFill>
                        <a:effectLst/>
                        <a:latin typeface="Calibri"/>
                        <a:ea typeface="Calibri"/>
                        <a:cs typeface="Times New Roman"/>
                      </a:endParaRPr>
                    </a:p>
                  </a:txBody>
                  <a:tcPr marL="56314" marR="56314" marT="0" marB="0">
                    <a:solidFill>
                      <a:schemeClr val="tx1"/>
                    </a:solidFill>
                  </a:tcPr>
                </a:tc>
                <a:tc gridSpan="2">
                  <a:txBody>
                    <a:bodyPr/>
                    <a:lstStyle/>
                    <a:p>
                      <a:pPr>
                        <a:lnSpc>
                          <a:spcPct val="100000"/>
                        </a:lnSpc>
                        <a:spcAft>
                          <a:spcPts val="0"/>
                        </a:spcAft>
                      </a:pPr>
                      <a:r>
                        <a:rPr lang="en-GB" sz="2400" dirty="0">
                          <a:solidFill>
                            <a:schemeClr val="tx1"/>
                          </a:solidFill>
                          <a:effectLst/>
                        </a:rPr>
                        <a:t>Comparative Strategies</a:t>
                      </a:r>
                      <a:endParaRPr lang="en-GB" sz="2400" dirty="0">
                        <a:solidFill>
                          <a:schemeClr val="tx1"/>
                        </a:solidFill>
                        <a:effectLst/>
                        <a:latin typeface="Calibri"/>
                        <a:ea typeface="Calibri"/>
                        <a:cs typeface="Times New Roman"/>
                      </a:endParaRPr>
                    </a:p>
                  </a:txBody>
                  <a:tcPr marL="56314" marR="56314" marT="0" marB="0">
                    <a:solidFill>
                      <a:schemeClr val="bg1"/>
                    </a:solidFill>
                  </a:tcPr>
                </a:tc>
                <a:tc hMerge="1">
                  <a:txBody>
                    <a:bodyPr/>
                    <a:lstStyle/>
                    <a:p>
                      <a:endParaRPr lang="en-GB"/>
                    </a:p>
                  </a:txBody>
                  <a:tcPr/>
                </a:tc>
              </a:tr>
              <a:tr h="1362431">
                <a:tc>
                  <a:txBody>
                    <a:bodyPr/>
                    <a:lstStyle/>
                    <a:p>
                      <a:pPr>
                        <a:lnSpc>
                          <a:spcPct val="100000"/>
                        </a:lnSpc>
                        <a:spcAft>
                          <a:spcPts val="0"/>
                        </a:spcAft>
                      </a:pPr>
                      <a:r>
                        <a:rPr lang="en-GB" sz="2400" dirty="0">
                          <a:solidFill>
                            <a:schemeClr val="tx1"/>
                          </a:solidFill>
                          <a:effectLst/>
                        </a:rPr>
                        <a:t>Methodological Tactics</a:t>
                      </a:r>
                      <a:endParaRPr lang="en-GB" sz="2400" dirty="0">
                        <a:solidFill>
                          <a:schemeClr val="tx1"/>
                        </a:solidFill>
                        <a:effectLst/>
                        <a:latin typeface="Calibri"/>
                        <a:ea typeface="Calibri"/>
                        <a:cs typeface="Times New Roman"/>
                      </a:endParaRPr>
                    </a:p>
                  </a:txBody>
                  <a:tcPr marL="56314" marR="56314" marT="0" marB="0">
                    <a:solidFill>
                      <a:schemeClr val="bg1"/>
                    </a:solidFill>
                  </a:tcPr>
                </a:tc>
                <a:tc>
                  <a:txBody>
                    <a:bodyPr/>
                    <a:lstStyle/>
                    <a:p>
                      <a:pPr>
                        <a:lnSpc>
                          <a:spcPct val="100000"/>
                        </a:lnSpc>
                        <a:spcAft>
                          <a:spcPts val="0"/>
                        </a:spcAft>
                      </a:pPr>
                      <a:r>
                        <a:rPr lang="en-GB" sz="2400" b="1" dirty="0">
                          <a:solidFill>
                            <a:schemeClr val="bg1"/>
                          </a:solidFill>
                          <a:effectLst/>
                        </a:rPr>
                        <a:t>Genetic</a:t>
                      </a:r>
                    </a:p>
                    <a:p>
                      <a:pPr>
                        <a:lnSpc>
                          <a:spcPct val="100000"/>
                        </a:lnSpc>
                        <a:spcAft>
                          <a:spcPts val="0"/>
                        </a:spcAft>
                      </a:pPr>
                      <a:r>
                        <a:rPr lang="en-GB" sz="2400" dirty="0">
                          <a:solidFill>
                            <a:schemeClr val="bg1"/>
                          </a:solidFill>
                          <a:effectLst/>
                        </a:rPr>
                        <a:t>“interconnections”</a:t>
                      </a:r>
                    </a:p>
                    <a:p>
                      <a:pPr>
                        <a:lnSpc>
                          <a:spcPct val="100000"/>
                        </a:lnSpc>
                        <a:spcAft>
                          <a:spcPts val="0"/>
                        </a:spcAft>
                      </a:pPr>
                      <a:r>
                        <a:rPr lang="en-GB" sz="2400" dirty="0">
                          <a:solidFill>
                            <a:schemeClr val="bg1"/>
                          </a:solidFill>
                          <a:effectLst/>
                        </a:rPr>
                        <a:t>“repeated instances”</a:t>
                      </a:r>
                      <a:endParaRPr lang="en-GB" sz="2400" dirty="0">
                        <a:solidFill>
                          <a:schemeClr val="bg1"/>
                        </a:solidFill>
                        <a:effectLst/>
                        <a:latin typeface="Calibri"/>
                        <a:ea typeface="Calibri"/>
                        <a:cs typeface="Times New Roman"/>
                      </a:endParaRPr>
                    </a:p>
                  </a:txBody>
                  <a:tcPr marL="56314" marR="56314" marT="0" marB="0">
                    <a:solidFill>
                      <a:schemeClr val="tx1"/>
                    </a:solidFill>
                  </a:tcPr>
                </a:tc>
                <a:tc>
                  <a:txBody>
                    <a:bodyPr/>
                    <a:lstStyle/>
                    <a:p>
                      <a:pPr>
                        <a:lnSpc>
                          <a:spcPct val="100000"/>
                        </a:lnSpc>
                        <a:spcAft>
                          <a:spcPts val="0"/>
                        </a:spcAft>
                      </a:pPr>
                      <a:r>
                        <a:rPr lang="en-GB" sz="2400" b="1" dirty="0">
                          <a:solidFill>
                            <a:schemeClr val="bg1"/>
                          </a:solidFill>
                          <a:effectLst/>
                        </a:rPr>
                        <a:t>Generative</a:t>
                      </a:r>
                    </a:p>
                    <a:p>
                      <a:pPr>
                        <a:lnSpc>
                          <a:spcPct val="100000"/>
                        </a:lnSpc>
                        <a:spcAft>
                          <a:spcPts val="0"/>
                        </a:spcAft>
                      </a:pPr>
                      <a:r>
                        <a:rPr lang="en-GB" sz="2400" dirty="0">
                          <a:solidFill>
                            <a:schemeClr val="bg1"/>
                          </a:solidFill>
                          <a:effectLst/>
                        </a:rPr>
                        <a:t>“shared features”</a:t>
                      </a:r>
                    </a:p>
                    <a:p>
                      <a:pPr>
                        <a:lnSpc>
                          <a:spcPct val="100000"/>
                        </a:lnSpc>
                        <a:spcAft>
                          <a:spcPts val="0"/>
                        </a:spcAft>
                      </a:pPr>
                      <a:r>
                        <a:rPr lang="en-GB" sz="2400" dirty="0">
                          <a:solidFill>
                            <a:schemeClr val="bg1"/>
                          </a:solidFill>
                          <a:effectLst/>
                        </a:rPr>
                        <a:t>“</a:t>
                      </a:r>
                      <a:r>
                        <a:rPr lang="en-GB" sz="2400" dirty="0" smtClean="0">
                          <a:solidFill>
                            <a:schemeClr val="bg1"/>
                          </a:solidFill>
                          <a:effectLst/>
                        </a:rPr>
                        <a:t>difference/multiplicity”</a:t>
                      </a:r>
                      <a:endParaRPr lang="en-GB" sz="2400" dirty="0">
                        <a:solidFill>
                          <a:schemeClr val="bg1"/>
                        </a:solidFill>
                        <a:effectLst/>
                        <a:latin typeface="Calibri"/>
                        <a:ea typeface="Calibri"/>
                        <a:cs typeface="Times New Roman"/>
                      </a:endParaRPr>
                    </a:p>
                  </a:txBody>
                  <a:tcPr marL="56314" marR="56314" marT="0" marB="0">
                    <a:solidFill>
                      <a:schemeClr val="tx1"/>
                    </a:solidFill>
                  </a:tcPr>
                </a:tc>
              </a:tr>
              <a:tr h="576064">
                <a:tc>
                  <a:txBody>
                    <a:bodyPr/>
                    <a:lstStyle/>
                    <a:p>
                      <a:pPr>
                        <a:lnSpc>
                          <a:spcPct val="100000"/>
                        </a:lnSpc>
                        <a:spcAft>
                          <a:spcPts val="0"/>
                        </a:spcAft>
                      </a:pPr>
                      <a:r>
                        <a:rPr lang="en-GB" sz="2400" dirty="0">
                          <a:solidFill>
                            <a:schemeClr val="bg1"/>
                          </a:solidFill>
                          <a:effectLst/>
                        </a:rPr>
                        <a:t>Tracing</a:t>
                      </a:r>
                      <a:endParaRPr lang="en-GB" sz="2400" dirty="0">
                        <a:solidFill>
                          <a:schemeClr val="bg1"/>
                        </a:solidFill>
                        <a:effectLst/>
                        <a:latin typeface="Calibri"/>
                        <a:ea typeface="Calibri"/>
                        <a:cs typeface="Times New Roman"/>
                      </a:endParaRPr>
                    </a:p>
                  </a:txBody>
                  <a:tcPr marL="56314" marR="56314" marT="0" marB="0"/>
                </a:tc>
                <a:tc>
                  <a:txBody>
                    <a:bodyPr/>
                    <a:lstStyle/>
                    <a:p>
                      <a:pPr>
                        <a:lnSpc>
                          <a:spcPct val="100000"/>
                        </a:lnSpc>
                        <a:spcAft>
                          <a:spcPts val="0"/>
                        </a:spcAft>
                      </a:pPr>
                      <a:r>
                        <a:rPr lang="en-GB" sz="2400" dirty="0" smtClean="0">
                          <a:effectLst/>
                        </a:rPr>
                        <a:t>Following connections.</a:t>
                      </a:r>
                      <a:endParaRPr lang="en-GB" sz="2400" dirty="0">
                        <a:effectLst/>
                        <a:latin typeface="Calibri"/>
                        <a:ea typeface="Calibri"/>
                        <a:cs typeface="Times New Roman"/>
                      </a:endParaRPr>
                    </a:p>
                  </a:txBody>
                  <a:tcPr marL="56314" marR="56314" marT="0" marB="0"/>
                </a:tc>
                <a:tc>
                  <a:txBody>
                    <a:bodyPr/>
                    <a:lstStyle/>
                    <a:p>
                      <a:pPr>
                        <a:lnSpc>
                          <a:spcPct val="100000"/>
                        </a:lnSpc>
                        <a:spcAft>
                          <a:spcPts val="0"/>
                        </a:spcAft>
                      </a:pPr>
                      <a:r>
                        <a:rPr lang="en-GB" sz="2400" dirty="0" smtClean="0">
                          <a:effectLst/>
                        </a:rPr>
                        <a:t>Comparing connections</a:t>
                      </a:r>
                      <a:endParaRPr lang="en-GB" sz="2400" dirty="0">
                        <a:effectLst/>
                        <a:latin typeface="Calibri"/>
                        <a:ea typeface="Calibri"/>
                        <a:cs typeface="Times New Roman"/>
                      </a:endParaRPr>
                    </a:p>
                  </a:txBody>
                  <a:tcPr marL="56314" marR="56314" marT="0" marB="0"/>
                </a:tc>
              </a:tr>
              <a:tr h="1944216">
                <a:tc>
                  <a:txBody>
                    <a:bodyPr/>
                    <a:lstStyle/>
                    <a:p>
                      <a:pPr>
                        <a:lnSpc>
                          <a:spcPct val="100000"/>
                        </a:lnSpc>
                        <a:spcAft>
                          <a:spcPts val="0"/>
                        </a:spcAft>
                      </a:pPr>
                      <a:r>
                        <a:rPr lang="en-GB" sz="2400" dirty="0">
                          <a:solidFill>
                            <a:schemeClr val="bg1"/>
                          </a:solidFill>
                          <a:effectLst/>
                        </a:rPr>
                        <a:t>Composing</a:t>
                      </a:r>
                      <a:endParaRPr lang="en-GB" sz="2400" dirty="0">
                        <a:solidFill>
                          <a:schemeClr val="bg1"/>
                        </a:solidFill>
                        <a:effectLst/>
                        <a:latin typeface="Calibri"/>
                        <a:ea typeface="Calibri"/>
                        <a:cs typeface="Times New Roman"/>
                      </a:endParaRPr>
                    </a:p>
                  </a:txBody>
                  <a:tcPr marL="56314" marR="56314" marT="0" marB="0"/>
                </a:tc>
                <a:tc>
                  <a:txBody>
                    <a:bodyPr/>
                    <a:lstStyle/>
                    <a:p>
                      <a:pPr>
                        <a:lnSpc>
                          <a:spcPct val="100000"/>
                        </a:lnSpc>
                        <a:spcAft>
                          <a:spcPts val="0"/>
                        </a:spcAft>
                      </a:pPr>
                      <a:r>
                        <a:rPr lang="en-GB" sz="2400" dirty="0" smtClean="0">
                          <a:effectLst/>
                        </a:rPr>
                        <a:t>Repeated/differential outcomes,</a:t>
                      </a:r>
                      <a:r>
                        <a:rPr lang="en-GB" sz="2400" baseline="0" dirty="0" smtClean="0">
                          <a:effectLst/>
                        </a:rPr>
                        <a:t> </a:t>
                      </a:r>
                      <a:r>
                        <a:rPr lang="en-GB" sz="2400" dirty="0" smtClean="0">
                          <a:effectLst/>
                        </a:rPr>
                        <a:t>shared </a:t>
                      </a:r>
                      <a:r>
                        <a:rPr lang="en-GB" sz="2400" dirty="0">
                          <a:effectLst/>
                        </a:rPr>
                        <a:t>genetic </a:t>
                      </a:r>
                      <a:r>
                        <a:rPr lang="en-GB" sz="2400" dirty="0" smtClean="0">
                          <a:effectLst/>
                        </a:rPr>
                        <a:t>production,</a:t>
                      </a:r>
                    </a:p>
                    <a:p>
                      <a:pPr>
                        <a:lnSpc>
                          <a:spcPct val="100000"/>
                        </a:lnSpc>
                        <a:spcAft>
                          <a:spcPts val="0"/>
                        </a:spcAft>
                      </a:pPr>
                      <a:r>
                        <a:rPr lang="en-GB" sz="2400" dirty="0" smtClean="0">
                          <a:effectLst/>
                        </a:rPr>
                        <a:t>common/different processes; subtracting</a:t>
                      </a:r>
                      <a:r>
                        <a:rPr lang="en-GB" sz="2400" baseline="0" dirty="0" smtClean="0">
                          <a:effectLst/>
                        </a:rPr>
                        <a:t> from concepts</a:t>
                      </a:r>
                      <a:endParaRPr lang="en-GB" sz="2400" dirty="0" smtClean="0">
                        <a:effectLst/>
                      </a:endParaRPr>
                    </a:p>
                    <a:p>
                      <a:pPr>
                        <a:lnSpc>
                          <a:spcPct val="100000"/>
                        </a:lnSpc>
                        <a:spcAft>
                          <a:spcPts val="0"/>
                        </a:spcAft>
                      </a:pPr>
                      <a:endParaRPr lang="en-GB" sz="2400" dirty="0">
                        <a:effectLst/>
                        <a:latin typeface="Calibri"/>
                        <a:ea typeface="Calibri"/>
                        <a:cs typeface="Times New Roman"/>
                      </a:endParaRPr>
                    </a:p>
                  </a:txBody>
                  <a:tcPr marL="56314" marR="56314" marT="0" marB="0"/>
                </a:tc>
                <a:tc>
                  <a:txBody>
                    <a:bodyPr/>
                    <a:lstStyle/>
                    <a:p>
                      <a:pPr>
                        <a:lnSpc>
                          <a:spcPct val="100000"/>
                        </a:lnSpc>
                        <a:spcAft>
                          <a:spcPts val="0"/>
                        </a:spcAft>
                      </a:pPr>
                      <a:r>
                        <a:rPr lang="en-GB" sz="2400" dirty="0">
                          <a:effectLst/>
                        </a:rPr>
                        <a:t>A </a:t>
                      </a:r>
                      <a:r>
                        <a:rPr lang="en-GB" sz="2400" dirty="0" smtClean="0">
                          <a:effectLst/>
                        </a:rPr>
                        <a:t>looser version of the classic </a:t>
                      </a:r>
                      <a:r>
                        <a:rPr lang="en-GB" sz="2400" dirty="0">
                          <a:effectLst/>
                        </a:rPr>
                        <a:t>comparative </a:t>
                      </a:r>
                      <a:r>
                        <a:rPr lang="en-GB" sz="2400" dirty="0" smtClean="0">
                          <a:effectLst/>
                        </a:rPr>
                        <a:t>study,  to interrogate concepts,</a:t>
                      </a:r>
                      <a:r>
                        <a:rPr lang="en-GB" sz="2400" baseline="0" dirty="0" smtClean="0">
                          <a:effectLst/>
                        </a:rPr>
                        <a:t> </a:t>
                      </a:r>
                      <a:r>
                        <a:rPr lang="en-GB" sz="2400" dirty="0" smtClean="0">
                          <a:effectLst/>
                        </a:rPr>
                        <a:t>based </a:t>
                      </a:r>
                      <a:r>
                        <a:rPr lang="en-GB" sz="2400" dirty="0">
                          <a:effectLst/>
                        </a:rPr>
                        <a:t>on shared </a:t>
                      </a:r>
                      <a:r>
                        <a:rPr lang="en-GB" sz="2400" dirty="0" smtClean="0">
                          <a:effectLst/>
                        </a:rPr>
                        <a:t>features.</a:t>
                      </a:r>
                      <a:endParaRPr lang="en-GB" sz="2400" dirty="0">
                        <a:effectLst/>
                        <a:latin typeface="Calibri"/>
                        <a:ea typeface="Calibri"/>
                        <a:cs typeface="Times New Roman"/>
                      </a:endParaRPr>
                    </a:p>
                  </a:txBody>
                  <a:tcPr marL="56314" marR="56314" marT="0" marB="0"/>
                </a:tc>
              </a:tr>
              <a:tr h="2326615">
                <a:tc>
                  <a:txBody>
                    <a:bodyPr/>
                    <a:lstStyle/>
                    <a:p>
                      <a:pPr>
                        <a:lnSpc>
                          <a:spcPct val="100000"/>
                        </a:lnSpc>
                        <a:spcAft>
                          <a:spcPts val="0"/>
                        </a:spcAft>
                      </a:pPr>
                      <a:r>
                        <a:rPr lang="en-GB" sz="2400" dirty="0">
                          <a:solidFill>
                            <a:schemeClr val="bg1"/>
                          </a:solidFill>
                          <a:effectLst/>
                        </a:rPr>
                        <a:t>Launching</a:t>
                      </a:r>
                      <a:endParaRPr lang="en-GB" sz="2400" dirty="0">
                        <a:solidFill>
                          <a:schemeClr val="bg1"/>
                        </a:solidFill>
                        <a:effectLst/>
                        <a:latin typeface="Calibri"/>
                        <a:ea typeface="Calibri"/>
                        <a:cs typeface="Times New Roman"/>
                      </a:endParaRPr>
                    </a:p>
                  </a:txBody>
                  <a:tcPr marL="56314" marR="56314" marT="0" marB="0"/>
                </a:tc>
                <a:tc>
                  <a:txBody>
                    <a:bodyPr/>
                    <a:lstStyle/>
                    <a:p>
                      <a:pPr>
                        <a:lnSpc>
                          <a:spcPct val="100000"/>
                        </a:lnSpc>
                        <a:spcAft>
                          <a:spcPts val="0"/>
                        </a:spcAft>
                      </a:pPr>
                      <a:r>
                        <a:rPr lang="en-GB" sz="2400" dirty="0" smtClean="0">
                          <a:effectLst/>
                        </a:rPr>
                        <a:t>Starting </a:t>
                      </a:r>
                      <a:r>
                        <a:rPr lang="en-GB" sz="2400" dirty="0">
                          <a:effectLst/>
                        </a:rPr>
                        <a:t>with any singularity, inserting </a:t>
                      </a:r>
                      <a:r>
                        <a:rPr lang="en-GB" sz="2400" dirty="0" smtClean="0">
                          <a:effectLst/>
                        </a:rPr>
                        <a:t>case </a:t>
                      </a:r>
                      <a:r>
                        <a:rPr lang="en-GB" sz="2400" dirty="0">
                          <a:effectLst/>
                        </a:rPr>
                        <a:t>into wider </a:t>
                      </a:r>
                      <a:r>
                        <a:rPr lang="en-GB" sz="2400" dirty="0" smtClean="0">
                          <a:effectLst/>
                        </a:rPr>
                        <a:t>conversations</a:t>
                      </a:r>
                      <a:endParaRPr lang="en-GB" sz="2400" dirty="0">
                        <a:effectLst/>
                        <a:latin typeface="Calibri"/>
                        <a:ea typeface="Calibri"/>
                        <a:cs typeface="Times New Roman"/>
                      </a:endParaRPr>
                    </a:p>
                  </a:txBody>
                  <a:tcPr marL="56314" marR="56314" marT="0" marB="0"/>
                </a:tc>
                <a:tc>
                  <a:txBody>
                    <a:bodyPr/>
                    <a:lstStyle/>
                    <a:p>
                      <a:pPr>
                        <a:lnSpc>
                          <a:spcPct val="100000"/>
                        </a:lnSpc>
                        <a:spcAft>
                          <a:spcPts val="0"/>
                        </a:spcAft>
                      </a:pPr>
                      <a:r>
                        <a:rPr lang="en-GB" sz="2400" dirty="0">
                          <a:effectLst/>
                        </a:rPr>
                        <a:t>Proposing concepts from one context to be put to work elsewhere.</a:t>
                      </a:r>
                      <a:endParaRPr lang="en-GB" sz="2400" dirty="0">
                        <a:effectLst/>
                        <a:latin typeface="Calibri"/>
                        <a:ea typeface="Calibri"/>
                        <a:cs typeface="Times New Roman"/>
                      </a:endParaRPr>
                    </a:p>
                  </a:txBody>
                  <a:tcPr marL="56314" marR="56314" marT="0" marB="0"/>
                </a:tc>
              </a:tr>
            </a:tbl>
          </a:graphicData>
        </a:graphic>
      </p:graphicFrame>
      <p:sp>
        <p:nvSpPr>
          <p:cNvPr id="5" name="Rectangle 2"/>
          <p:cNvSpPr>
            <a:spLocks noChangeArrowheads="1"/>
          </p:cNvSpPr>
          <p:nvPr/>
        </p:nvSpPr>
        <p:spPr bwMode="auto">
          <a:xfrm>
            <a:off x="1797424"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altLang="en-US">
              <a:solidFill>
                <a:srgbClr val="000000"/>
              </a:solidFill>
              <a:cs typeface="Arial" pitchFamily="34" charset="0"/>
            </a:endParaRPr>
          </a:p>
        </p:txBody>
      </p:sp>
    </p:spTree>
    <p:extLst>
      <p:ext uri="{BB962C8B-B14F-4D97-AF65-F5344CB8AC3E}">
        <p14:creationId xmlns:p14="http://schemas.microsoft.com/office/powerpoint/2010/main" val="31769417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2" y="116632"/>
            <a:ext cx="4824536" cy="632340"/>
          </a:xfrm>
        </p:spPr>
        <p:txBody>
          <a:bodyPr/>
          <a:lstStyle/>
          <a:p>
            <a:r>
              <a:rPr lang="en-GB" sz="3600" smtClean="0"/>
              <a:t>Repeated Instances</a:t>
            </a:r>
            <a:endParaRPr lang="en-GB" sz="3600" dirty="0"/>
          </a:p>
        </p:txBody>
      </p:sp>
      <p:sp>
        <p:nvSpPr>
          <p:cNvPr id="3" name="Content Placeholder 2"/>
          <p:cNvSpPr>
            <a:spLocks noGrp="1"/>
          </p:cNvSpPr>
          <p:nvPr>
            <p:ph idx="1"/>
          </p:nvPr>
        </p:nvSpPr>
        <p:spPr>
          <a:xfrm>
            <a:off x="0" y="1007971"/>
            <a:ext cx="4211960" cy="5832648"/>
          </a:xfrm>
        </p:spPr>
        <p:txBody>
          <a:bodyPr/>
          <a:lstStyle/>
          <a:p>
            <a:pPr marL="0" indent="0">
              <a:buNone/>
            </a:pPr>
            <a:r>
              <a:rPr lang="en-GB" sz="2400" dirty="0">
                <a:latin typeface="Comic Sans MS" panose="030F0702030302020204" pitchFamily="66" charset="0"/>
                <a:ea typeface="Calibri"/>
                <a:cs typeface="Times New Roman"/>
              </a:rPr>
              <a:t>T</a:t>
            </a:r>
            <a:r>
              <a:rPr lang="en-GB" sz="2400" dirty="0" smtClean="0">
                <a:latin typeface="Comic Sans MS" panose="030F0702030302020204" pitchFamily="66" charset="0"/>
                <a:ea typeface="Calibri"/>
                <a:cs typeface="Times New Roman"/>
              </a:rPr>
              <a:t>he </a:t>
            </a:r>
            <a:r>
              <a:rPr lang="en-GB" sz="2400" dirty="0">
                <a:latin typeface="Comic Sans MS" panose="030F0702030302020204" pitchFamily="66" charset="0"/>
                <a:ea typeface="Calibri"/>
                <a:cs typeface="Times New Roman"/>
              </a:rPr>
              <a:t>proliferation of </a:t>
            </a:r>
            <a:r>
              <a:rPr lang="en-GB" sz="2400" dirty="0" smtClean="0">
                <a:latin typeface="Comic Sans MS" panose="030F0702030302020204" pitchFamily="66" charset="0"/>
                <a:ea typeface="Calibri"/>
                <a:cs typeface="Times New Roman"/>
              </a:rPr>
              <a:t>repeated </a:t>
            </a:r>
            <a:r>
              <a:rPr lang="en-GB" sz="2400" dirty="0">
                <a:latin typeface="Comic Sans MS" panose="030F0702030302020204" pitchFamily="66" charset="0"/>
                <a:ea typeface="Calibri"/>
                <a:cs typeface="Times New Roman"/>
              </a:rPr>
              <a:t>instances across cities provides a basis for a </a:t>
            </a:r>
            <a:r>
              <a:rPr lang="en-GB" sz="2400" dirty="0" err="1">
                <a:latin typeface="Comic Sans MS" panose="030F0702030302020204" pitchFamily="66" charset="0"/>
                <a:ea typeface="Calibri"/>
                <a:cs typeface="Times New Roman"/>
              </a:rPr>
              <a:t>locationally</a:t>
            </a:r>
            <a:r>
              <a:rPr lang="en-GB" sz="2400" dirty="0">
                <a:latin typeface="Comic Sans MS" panose="030F0702030302020204" pitchFamily="66" charset="0"/>
                <a:ea typeface="Calibri"/>
                <a:cs typeface="Times New Roman"/>
              </a:rPr>
              <a:t> promiscuous comparative research agenda to inform a global conversation about many aspects of contemporary urban life which are genetically </a:t>
            </a:r>
            <a:r>
              <a:rPr lang="en-GB" sz="2400" dirty="0" smtClean="0">
                <a:latin typeface="Comic Sans MS" panose="030F0702030302020204" pitchFamily="66" charset="0"/>
                <a:ea typeface="Calibri"/>
                <a:cs typeface="Times New Roman"/>
              </a:rPr>
              <a:t>(causally) interconnected across </a:t>
            </a:r>
            <a:r>
              <a:rPr lang="en-GB" sz="2400" dirty="0">
                <a:latin typeface="Comic Sans MS" panose="030F0702030302020204" pitchFamily="66" charset="0"/>
                <a:ea typeface="Calibri"/>
                <a:cs typeface="Times New Roman"/>
              </a:rPr>
              <a:t>numerous situations </a:t>
            </a:r>
            <a:r>
              <a:rPr lang="en-GB" sz="2400" dirty="0" smtClean="0">
                <a:latin typeface="Comic Sans MS" panose="030F0702030302020204" pitchFamily="66" charset="0"/>
                <a:ea typeface="Calibri"/>
                <a:cs typeface="Times New Roman"/>
              </a:rPr>
              <a:t>e.g. city strategies; or</a:t>
            </a:r>
            <a:r>
              <a:rPr lang="en-GB" sz="2400" dirty="0" smtClean="0">
                <a:latin typeface="Comic Sans MS" panose="030F0702030302020204" pitchFamily="66" charset="0"/>
              </a:rPr>
              <a:t> neoliberalism, residential high-rise, the suburb, satellite cities etc.</a:t>
            </a:r>
            <a:endParaRPr lang="en-GB" sz="2400" dirty="0">
              <a:latin typeface="Comic Sans MS" panose="030F0702030302020204" pitchFamily="66" charset="0"/>
            </a:endParaRPr>
          </a:p>
        </p:txBody>
      </p:sp>
      <p:sp>
        <p:nvSpPr>
          <p:cNvPr id="4" name="TextBox 3"/>
          <p:cNvSpPr txBox="1"/>
          <p:nvPr/>
        </p:nvSpPr>
        <p:spPr>
          <a:xfrm>
            <a:off x="5278805" y="102641"/>
            <a:ext cx="3851920" cy="646331"/>
          </a:xfrm>
          <a:prstGeom prst="rect">
            <a:avLst/>
          </a:prstGeom>
          <a:noFill/>
        </p:spPr>
        <p:txBody>
          <a:bodyPr wrap="square" rtlCol="0">
            <a:spAutoFit/>
          </a:bodyPr>
          <a:lstStyle/>
          <a:p>
            <a:r>
              <a:rPr lang="en-GB" sz="3600" smtClean="0">
                <a:solidFill>
                  <a:prstClr val="black"/>
                </a:solidFill>
              </a:rPr>
              <a:t>Shared Features</a:t>
            </a:r>
            <a:endParaRPr lang="en-GB" sz="3600" dirty="0">
              <a:solidFill>
                <a:prstClr val="black"/>
              </a:solidFill>
            </a:endParaRPr>
          </a:p>
        </p:txBody>
      </p:sp>
      <p:sp>
        <p:nvSpPr>
          <p:cNvPr id="5" name="TextBox 4"/>
          <p:cNvSpPr txBox="1"/>
          <p:nvPr/>
        </p:nvSpPr>
        <p:spPr>
          <a:xfrm>
            <a:off x="5530325" y="908720"/>
            <a:ext cx="3600400" cy="5632311"/>
          </a:xfrm>
          <a:prstGeom prst="rect">
            <a:avLst/>
          </a:prstGeom>
          <a:noFill/>
        </p:spPr>
        <p:txBody>
          <a:bodyPr wrap="square" rtlCol="0">
            <a:spAutoFit/>
          </a:bodyPr>
          <a:lstStyle/>
          <a:p>
            <a:pPr algn="r"/>
            <a:r>
              <a:rPr lang="en-GB" sz="2400" dirty="0">
                <a:solidFill>
                  <a:prstClr val="black"/>
                </a:solidFill>
                <a:latin typeface="Comic Sans MS" panose="030F0702030302020204" pitchFamily="66" charset="0"/>
              </a:rPr>
              <a:t>Many cities share phenomena or  social  processes which are worth thinking with, but not (necessarily) connected e.g. social movements,  residential segregation. Comparisons might be composed to reflect on the nature and range of processes involved in different cases, to thicken understanding of each situation </a:t>
            </a:r>
          </a:p>
        </p:txBody>
      </p:sp>
    </p:spTree>
    <p:extLst>
      <p:ext uri="{BB962C8B-B14F-4D97-AF65-F5344CB8AC3E}">
        <p14:creationId xmlns:p14="http://schemas.microsoft.com/office/powerpoint/2010/main" val="16159063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5229200"/>
            <a:ext cx="7772400" cy="1362075"/>
          </a:xfrm>
        </p:spPr>
        <p:txBody>
          <a:bodyPr/>
          <a:lstStyle/>
          <a:p>
            <a:r>
              <a:rPr lang="en-US" sz="3600" b="0" dirty="0">
                <a:latin typeface="Cambria" charset="0"/>
                <a:ea typeface="Cambria" charset="0"/>
                <a:cs typeface="Cambria" charset="0"/>
              </a:rPr>
              <a:t>II  learning from vernacular practice</a:t>
            </a:r>
            <a:r>
              <a:rPr lang="en-US" dirty="0"/>
              <a:t/>
            </a:r>
            <a:br>
              <a:rPr lang="en-US" dirty="0"/>
            </a:br>
            <a:endParaRPr lang="en-US" dirty="0"/>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867234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32" y="30469"/>
            <a:ext cx="9156632" cy="562074"/>
          </a:xfrm>
          <a:solidFill>
            <a:schemeClr val="accent2">
              <a:lumMod val="40000"/>
              <a:lumOff val="60000"/>
            </a:schemeClr>
          </a:solidFill>
        </p:spPr>
        <p:txBody>
          <a:bodyPr/>
          <a:lstStyle/>
          <a:p>
            <a:r>
              <a:rPr lang="en-GB" sz="2400" dirty="0" smtClean="0"/>
              <a:t>Rethinking the urban comparative vernacular</a:t>
            </a:r>
            <a:endParaRPr lang="en-GB" sz="2400" dirty="0"/>
          </a:p>
        </p:txBody>
      </p:sp>
      <p:sp>
        <p:nvSpPr>
          <p:cNvPr id="3" name="Content Placeholder 2"/>
          <p:cNvSpPr>
            <a:spLocks noGrp="1"/>
          </p:cNvSpPr>
          <p:nvPr>
            <p:ph idx="1"/>
          </p:nvPr>
        </p:nvSpPr>
        <p:spPr>
          <a:xfrm>
            <a:off x="100626" y="1477961"/>
            <a:ext cx="6408712" cy="3811942"/>
          </a:xfrm>
          <a:ln w="38100">
            <a:solidFill>
              <a:schemeClr val="bg2"/>
            </a:solidFill>
          </a:ln>
        </p:spPr>
        <p:txBody>
          <a:bodyPr>
            <a:normAutofit fontScale="62500" lnSpcReduction="20000"/>
          </a:bodyPr>
          <a:lstStyle/>
          <a:p>
            <a:pPr marL="0" indent="0">
              <a:buNone/>
            </a:pPr>
            <a:r>
              <a:rPr lang="en-GB" dirty="0" smtClean="0">
                <a:cs typeface="+mj-cs"/>
              </a:rPr>
              <a:t>Step 1: Building from theory: </a:t>
            </a:r>
          </a:p>
          <a:p>
            <a:pPr marL="0" indent="0">
              <a:buNone/>
            </a:pPr>
            <a:r>
              <a:rPr lang="en-GB" dirty="0" smtClean="0">
                <a:cs typeface="+mj-cs"/>
              </a:rPr>
              <a:t>[Electoral politics and inclusivity of representation (interest groups, community participation, quasi-corporatism)] </a:t>
            </a:r>
          </a:p>
          <a:p>
            <a:pPr marL="0" indent="0">
              <a:buNone/>
            </a:pPr>
            <a:endParaRPr lang="en-GB" dirty="0" smtClean="0">
              <a:cs typeface="+mj-cs"/>
            </a:endParaRPr>
          </a:p>
          <a:p>
            <a:pPr marL="0" indent="0">
              <a:buNone/>
            </a:pPr>
            <a:r>
              <a:rPr lang="en-GB" dirty="0" smtClean="0">
                <a:cs typeface="+mj-cs"/>
              </a:rPr>
              <a:t>+[institutional dynamics (cf. growing off-budget local development activities)] </a:t>
            </a:r>
          </a:p>
          <a:p>
            <a:pPr marL="0" indent="0">
              <a:buNone/>
            </a:pPr>
            <a:endParaRPr lang="en-GB" dirty="0" smtClean="0">
              <a:cs typeface="+mj-cs"/>
            </a:endParaRPr>
          </a:p>
          <a:p>
            <a:pPr marL="0" indent="0">
              <a:buNone/>
            </a:pPr>
            <a:r>
              <a:rPr lang="en-GB" dirty="0" smtClean="0">
                <a:cs typeface="+mj-cs"/>
              </a:rPr>
              <a:t>+[restructuring – post-</a:t>
            </a:r>
            <a:r>
              <a:rPr lang="en-GB" dirty="0" err="1" smtClean="0">
                <a:cs typeface="+mj-cs"/>
              </a:rPr>
              <a:t>Fordist</a:t>
            </a:r>
            <a:r>
              <a:rPr lang="en-GB" dirty="0" smtClean="0">
                <a:cs typeface="+mj-cs"/>
              </a:rPr>
              <a:t> search for an institutional  fix (Peck and </a:t>
            </a:r>
            <a:r>
              <a:rPr lang="en-GB" dirty="0" err="1" smtClean="0">
                <a:cs typeface="+mj-cs"/>
              </a:rPr>
              <a:t>Tickell</a:t>
            </a:r>
            <a:r>
              <a:rPr lang="en-GB" dirty="0" smtClean="0">
                <a:cs typeface="+mj-cs"/>
              </a:rPr>
              <a:t>)]</a:t>
            </a:r>
          </a:p>
          <a:p>
            <a:pPr marL="0" indent="0">
              <a:buNone/>
            </a:pPr>
            <a:endParaRPr lang="en-GB" dirty="0" smtClean="0">
              <a:cs typeface="+mj-cs"/>
            </a:endParaRPr>
          </a:p>
          <a:p>
            <a:pPr marL="0" indent="0">
              <a:buNone/>
            </a:pPr>
            <a:r>
              <a:rPr lang="en-GB" dirty="0" smtClean="0">
                <a:cs typeface="+mj-cs"/>
              </a:rPr>
              <a:t>=  [theoretical framework: local mediation of </a:t>
            </a:r>
            <a:r>
              <a:rPr lang="en-GB" dirty="0" err="1" smtClean="0">
                <a:cs typeface="+mj-cs"/>
              </a:rPr>
              <a:t>macrosocial</a:t>
            </a:r>
            <a:r>
              <a:rPr lang="en-GB" dirty="0" smtClean="0">
                <a:cs typeface="+mj-cs"/>
              </a:rPr>
              <a:t> change]</a:t>
            </a:r>
            <a:endParaRPr lang="en-GB" dirty="0">
              <a:cs typeface="+mj-cs"/>
            </a:endParaRPr>
          </a:p>
        </p:txBody>
      </p:sp>
      <p:sp>
        <p:nvSpPr>
          <p:cNvPr id="5" name="TextBox 4"/>
          <p:cNvSpPr txBox="1"/>
          <p:nvPr/>
        </p:nvSpPr>
        <p:spPr>
          <a:xfrm>
            <a:off x="1413103" y="692696"/>
            <a:ext cx="7608967" cy="646331"/>
          </a:xfrm>
          <a:prstGeom prst="rect">
            <a:avLst/>
          </a:prstGeom>
          <a:solidFill>
            <a:schemeClr val="bg2"/>
          </a:solidFill>
        </p:spPr>
        <p:txBody>
          <a:bodyPr wrap="square" rtlCol="0">
            <a:spAutoFit/>
          </a:bodyPr>
          <a:lstStyle/>
          <a:p>
            <a:r>
              <a:rPr lang="en-GB" dirty="0">
                <a:solidFill>
                  <a:srgbClr val="FFFFFF"/>
                </a:solidFill>
              </a:rPr>
              <a:t>Susan Clarke (1995, </a:t>
            </a:r>
            <a:r>
              <a:rPr lang="en-GB" i="1" dirty="0">
                <a:solidFill>
                  <a:srgbClr val="FFFFFF"/>
                </a:solidFill>
              </a:rPr>
              <a:t>IJURR)</a:t>
            </a:r>
            <a:r>
              <a:rPr lang="en-GB" dirty="0">
                <a:solidFill>
                  <a:srgbClr val="FFFFFF"/>
                </a:solidFill>
              </a:rPr>
              <a:t>: Institutional Logics and Local Economic Development: A Comparative Analysis of Eight American Cities”</a:t>
            </a:r>
          </a:p>
        </p:txBody>
      </p:sp>
      <p:sp>
        <p:nvSpPr>
          <p:cNvPr id="7" name="TextBox 6"/>
          <p:cNvSpPr txBox="1"/>
          <p:nvPr/>
        </p:nvSpPr>
        <p:spPr>
          <a:xfrm>
            <a:off x="7308304" y="1988840"/>
            <a:ext cx="1713766" cy="2585323"/>
          </a:xfrm>
          <a:prstGeom prst="rect">
            <a:avLst/>
          </a:prstGeom>
          <a:noFill/>
        </p:spPr>
        <p:txBody>
          <a:bodyPr wrap="square" rtlCol="0">
            <a:spAutoFit/>
          </a:bodyPr>
          <a:lstStyle/>
          <a:p>
            <a:pPr marL="180000"/>
            <a:r>
              <a:rPr lang="en-GB" i="1" dirty="0">
                <a:solidFill>
                  <a:srgbClr val="FFFFFF"/>
                </a:solidFill>
                <a:latin typeface="Times New Roman"/>
              </a:rPr>
              <a:t>‘non-trivial differences’ in politics and policies across cities facing similar structural pressures.” p 518)</a:t>
            </a:r>
          </a:p>
        </p:txBody>
      </p:sp>
      <p:sp>
        <p:nvSpPr>
          <p:cNvPr id="8" name="TextBox 7"/>
          <p:cNvSpPr txBox="1"/>
          <p:nvPr/>
        </p:nvSpPr>
        <p:spPr>
          <a:xfrm>
            <a:off x="100626" y="5417641"/>
            <a:ext cx="8921444" cy="1384995"/>
          </a:xfrm>
          <a:prstGeom prst="rect">
            <a:avLst/>
          </a:prstGeom>
          <a:solidFill>
            <a:schemeClr val="bg2"/>
          </a:solidFill>
        </p:spPr>
        <p:txBody>
          <a:bodyPr wrap="square" rtlCol="0">
            <a:spAutoFit/>
          </a:bodyPr>
          <a:lstStyle/>
          <a:p>
            <a:pPr marL="180000" algn="just"/>
            <a:r>
              <a:rPr lang="en-GB" sz="2400" i="1" dirty="0">
                <a:solidFill>
                  <a:srgbClr val="FFFFFF"/>
                </a:solidFill>
                <a:latin typeface="Times New Roman"/>
              </a:rPr>
              <a:t>“</a:t>
            </a:r>
            <a:r>
              <a:rPr lang="en-GB" sz="2000" i="1" dirty="0">
                <a:solidFill>
                  <a:srgbClr val="FFFFFF"/>
                </a:solidFill>
                <a:latin typeface="Times New Roman"/>
              </a:rPr>
              <a:t>Differences in the local institutional terrain will influence how restructuring pressures affect the goals and strategies of different groups, and how and when they are incorporated in governing coalitions and/or designated for representation in local economic development institutions.” (p. 518)</a:t>
            </a:r>
          </a:p>
        </p:txBody>
      </p:sp>
    </p:spTree>
    <p:extLst>
      <p:ext uri="{BB962C8B-B14F-4D97-AF65-F5344CB8AC3E}">
        <p14:creationId xmlns:p14="http://schemas.microsoft.com/office/powerpoint/2010/main" val="15952312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50" y="0"/>
            <a:ext cx="8229600" cy="4525963"/>
          </a:xfrm>
        </p:spPr>
        <p:txBody>
          <a:bodyPr>
            <a:normAutofit fontScale="77500" lnSpcReduction="20000"/>
          </a:bodyPr>
          <a:lstStyle/>
          <a:p>
            <a:r>
              <a:rPr lang="en-GB" sz="3100" b="1" i="0" u="none" strike="noStrike" baseline="0" dirty="0" smtClean="0">
                <a:latin typeface="Times New Roman"/>
              </a:rPr>
              <a:t>Step</a:t>
            </a:r>
            <a:r>
              <a:rPr lang="en-GB" sz="3100" b="1" i="0" u="none" strike="noStrike" dirty="0" smtClean="0">
                <a:latin typeface="Times New Roman"/>
              </a:rPr>
              <a:t> 2: Select Cases</a:t>
            </a:r>
            <a:r>
              <a:rPr lang="en-GB" sz="3100" b="0" i="0" u="none" strike="noStrike" dirty="0" smtClean="0">
                <a:latin typeface="Times New Roman"/>
              </a:rPr>
              <a:t>: </a:t>
            </a:r>
            <a:r>
              <a:rPr lang="en-GB" sz="3100" b="0" i="0" u="none" strike="noStrike" baseline="0" dirty="0" smtClean="0">
                <a:latin typeface="Times New Roman"/>
              </a:rPr>
              <a:t>Tulsa and Oklahoma City, OK; Dayton and </a:t>
            </a:r>
            <a:r>
              <a:rPr lang="en-GB" sz="3100" b="0" i="0" u="none" strike="noStrike" dirty="0" smtClean="0">
                <a:latin typeface="Times New Roman"/>
              </a:rPr>
              <a:t> </a:t>
            </a:r>
            <a:r>
              <a:rPr lang="en-GB" sz="3100" b="0" i="0" u="none" strike="noStrike" baseline="0" dirty="0" smtClean="0">
                <a:latin typeface="Times New Roman"/>
              </a:rPr>
              <a:t>Cleveland, OH; Macon and Columbus, GA; and Tacoma and Seattle, </a:t>
            </a:r>
            <a:r>
              <a:rPr lang="en-GB" sz="3100" b="1" i="0" u="none" strike="noStrike" baseline="0" dirty="0" smtClean="0">
                <a:latin typeface="Times New Roman"/>
              </a:rPr>
              <a:t>WA.</a:t>
            </a:r>
          </a:p>
          <a:p>
            <a:endParaRPr lang="en-GB" sz="3100" b="1" i="0" u="none" strike="noStrike" baseline="0" dirty="0" smtClean="0">
              <a:latin typeface="Times New Roman"/>
            </a:endParaRPr>
          </a:p>
          <a:p>
            <a:r>
              <a:rPr lang="en-GB" sz="3100" b="0" i="0" u="none" strike="noStrike" baseline="0" dirty="0" smtClean="0">
                <a:latin typeface="Times New Roman"/>
              </a:rPr>
              <a:t>Criteria: each pair is located within the same state to minimize comparability problems;. Second, each pair was active in federal redevelopment programmes and suffered comparable cuts</a:t>
            </a:r>
            <a:r>
              <a:rPr lang="en-GB" sz="3100" b="0" i="0" u="none" strike="noStrike" dirty="0" smtClean="0">
                <a:latin typeface="Times New Roman"/>
              </a:rPr>
              <a:t> </a:t>
            </a:r>
            <a:r>
              <a:rPr lang="en-GB" sz="3100" b="0" i="0" u="none" strike="noStrike" baseline="0" dirty="0" smtClean="0">
                <a:latin typeface="Times New Roman"/>
              </a:rPr>
              <a:t>in federal aid during the </a:t>
            </a:r>
            <a:r>
              <a:rPr lang="en-GB" sz="3100" i="0" u="none" strike="noStrike" baseline="0" dirty="0" smtClean="0">
                <a:latin typeface="Times New Roman"/>
              </a:rPr>
              <a:t>1980s.</a:t>
            </a:r>
            <a:r>
              <a:rPr lang="en-GB" sz="3100" b="0" i="0" u="none" strike="noStrike" baseline="0" dirty="0" smtClean="0">
                <a:latin typeface="Times New Roman"/>
              </a:rPr>
              <a:t> Third, previously incorporated minority and neighbourhood interests. </a:t>
            </a:r>
            <a:r>
              <a:rPr lang="en-GB" sz="3100" dirty="0" smtClean="0">
                <a:latin typeface="Times New Roman"/>
              </a:rPr>
              <a:t>Plus: Population size; difficult restructuring (de/re/industrialisation); metro-city governance </a:t>
            </a:r>
            <a:r>
              <a:rPr lang="en-GB" sz="3100" dirty="0" err="1" smtClean="0">
                <a:latin typeface="Times New Roman"/>
              </a:rPr>
              <a:t>disjunctures</a:t>
            </a:r>
            <a:endParaRPr lang="en-GB" sz="3100" dirty="0" smtClean="0">
              <a:latin typeface="Times New Roman"/>
            </a:endParaRPr>
          </a:p>
          <a:p>
            <a:endParaRPr lang="en-GB" dirty="0" smtClean="0">
              <a:latin typeface="Times New Roman"/>
            </a:endParaRPr>
          </a:p>
          <a:p>
            <a:r>
              <a:rPr lang="en-GB" b="1" dirty="0" smtClean="0">
                <a:latin typeface="Times New Roman"/>
              </a:rPr>
              <a:t>Step 3: Build Analysis</a:t>
            </a:r>
            <a:r>
              <a:rPr lang="en-GB" dirty="0" smtClean="0">
                <a:latin typeface="Times New Roman"/>
              </a:rPr>
              <a:t>:</a:t>
            </a:r>
            <a:endParaRPr lang="en-GB"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57" y="4477621"/>
            <a:ext cx="9262145" cy="2351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8506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r>
              <a:rPr lang="en-GB" altLang="x-none" dirty="0" smtClean="0"/>
              <a:t>Thinking with variation: </a:t>
            </a:r>
            <a:r>
              <a:rPr lang="en-GB" altLang="x-none" dirty="0" err="1" smtClean="0"/>
              <a:t>Savitch</a:t>
            </a:r>
            <a:r>
              <a:rPr lang="en-GB" altLang="x-none" dirty="0"/>
              <a:t> </a:t>
            </a:r>
            <a:r>
              <a:rPr lang="en-GB" altLang="x-none" dirty="0" smtClean="0"/>
              <a:t>and</a:t>
            </a:r>
            <a:r>
              <a:rPr lang="en-GB" altLang="x-none" dirty="0" smtClean="0"/>
              <a:t> </a:t>
            </a:r>
            <a:r>
              <a:rPr lang="en-GB" altLang="x-none" dirty="0" smtClean="0"/>
              <a:t>Kantor</a:t>
            </a:r>
            <a:endParaRPr lang="en-GB" altLang="x-none" dirty="0"/>
          </a:p>
        </p:txBody>
      </p:sp>
      <p:sp>
        <p:nvSpPr>
          <p:cNvPr id="106499" name="Rectangle 3"/>
          <p:cNvSpPr>
            <a:spLocks noGrp="1" noChangeArrowheads="1"/>
          </p:cNvSpPr>
          <p:nvPr>
            <p:ph type="body" idx="1"/>
          </p:nvPr>
        </p:nvSpPr>
        <p:spPr>
          <a:xfrm>
            <a:off x="3971924" y="2586038"/>
            <a:ext cx="4714875" cy="3540125"/>
          </a:xfrm>
        </p:spPr>
        <p:txBody>
          <a:bodyPr/>
          <a:lstStyle/>
          <a:p>
            <a:r>
              <a:rPr lang="en-GB" altLang="x-none" sz="2000" dirty="0"/>
              <a:t>Democratic conditions</a:t>
            </a:r>
          </a:p>
          <a:p>
            <a:r>
              <a:rPr lang="en-GB" altLang="x-none" sz="2000" dirty="0"/>
              <a:t>Competitive position</a:t>
            </a:r>
          </a:p>
          <a:p>
            <a:r>
              <a:rPr lang="en-GB" altLang="x-none" sz="2000" dirty="0"/>
              <a:t>Intergovernmental environments</a:t>
            </a:r>
          </a:p>
          <a:p>
            <a:r>
              <a:rPr lang="en-GB" altLang="x-none" sz="2000" dirty="0"/>
              <a:t>They don’t consider:</a:t>
            </a:r>
          </a:p>
          <a:p>
            <a:r>
              <a:rPr lang="en-GB" altLang="x-none" sz="2000" dirty="0"/>
              <a:t>International influences e.g. neoliberalism</a:t>
            </a:r>
          </a:p>
          <a:p>
            <a:r>
              <a:rPr lang="en-GB" altLang="x-none" sz="2000" dirty="0"/>
              <a:t>Diverse political system</a:t>
            </a:r>
          </a:p>
          <a:p>
            <a:r>
              <a:rPr lang="en-GB" altLang="x-none" sz="2000" dirty="0"/>
              <a:t>Informality</a:t>
            </a:r>
          </a:p>
        </p:txBody>
      </p:sp>
      <p:sp>
        <p:nvSpPr>
          <p:cNvPr id="2" name="TextBox 1"/>
          <p:cNvSpPr txBox="1"/>
          <p:nvPr/>
        </p:nvSpPr>
        <p:spPr>
          <a:xfrm>
            <a:off x="200025" y="1678672"/>
            <a:ext cx="3586163" cy="1754326"/>
          </a:xfrm>
          <a:prstGeom prst="rect">
            <a:avLst/>
          </a:prstGeom>
          <a:noFill/>
        </p:spPr>
        <p:txBody>
          <a:bodyPr wrap="square" rtlCol="0">
            <a:spAutoFit/>
          </a:bodyPr>
          <a:lstStyle/>
          <a:p>
            <a:r>
              <a:rPr lang="en-US" dirty="0" smtClean="0">
                <a:solidFill>
                  <a:srgbClr val="FFFFFF"/>
                </a:solidFill>
              </a:rPr>
              <a:t>“Our cities have been chosen because they illustrate a broad range of variation on variables that we believe are critical to urban development politics” (p. 23-24)</a:t>
            </a:r>
            <a:endParaRPr lang="en-US" dirty="0">
              <a:solidFill>
                <a:srgbClr val="FFFFFF"/>
              </a:solidFill>
            </a:endParaRPr>
          </a:p>
        </p:txBody>
      </p:sp>
    </p:spTree>
    <p:extLst>
      <p:ext uri="{BB962C8B-B14F-4D97-AF65-F5344CB8AC3E}">
        <p14:creationId xmlns:p14="http://schemas.microsoft.com/office/powerpoint/2010/main" val="569191941"/>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549275"/>
            <a:ext cx="7200900" cy="547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035933853"/>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III – Experimenting with comparisons</a:t>
            </a:r>
            <a:endParaRPr lang="en-GB" dirty="0"/>
          </a:p>
        </p:txBody>
      </p:sp>
      <p:sp>
        <p:nvSpPr>
          <p:cNvPr id="3" name="Text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4336978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a:t>I – Inventing new grounds for urban comparison</a:t>
            </a:r>
          </a:p>
        </p:txBody>
      </p:sp>
      <p:sp>
        <p:nvSpPr>
          <p:cNvPr id="7" name="Text Placeholder 6"/>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4812263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16632"/>
            <a:ext cx="8219256" cy="1498178"/>
          </a:xfrm>
        </p:spPr>
        <p:txBody>
          <a:bodyPr/>
          <a:lstStyle/>
          <a:p>
            <a:r>
              <a:rPr lang="en-GB" sz="3200" dirty="0" smtClean="0"/>
              <a:t>What are comparisons useful for?</a:t>
            </a:r>
            <a:r>
              <a:rPr lang="en-GB" sz="3200" dirty="0"/>
              <a:t> Has focus on causal explanations obscured other ends (Krause, </a:t>
            </a:r>
            <a:r>
              <a:rPr lang="en-GB" sz="3200" dirty="0" smtClean="0"/>
              <a:t>2015)? Some other uses might be:</a:t>
            </a:r>
            <a:r>
              <a:rPr lang="en-GB" sz="3600" dirty="0" smtClean="0"/>
              <a:t> </a:t>
            </a:r>
            <a:endParaRPr lang="en-GB" sz="3600" dirty="0"/>
          </a:p>
        </p:txBody>
      </p:sp>
      <p:sp>
        <p:nvSpPr>
          <p:cNvPr id="3" name="Content Placeholder 2"/>
          <p:cNvSpPr>
            <a:spLocks noGrp="1"/>
          </p:cNvSpPr>
          <p:nvPr>
            <p:ph idx="1"/>
          </p:nvPr>
        </p:nvSpPr>
        <p:spPr/>
        <p:txBody>
          <a:bodyPr>
            <a:normAutofit lnSpcReduction="10000"/>
          </a:bodyPr>
          <a:lstStyle/>
          <a:p>
            <a:endParaRPr lang="en-GB" sz="2400" dirty="0" smtClean="0">
              <a:latin typeface="Comic Sans MS" panose="030F0702030302020204" pitchFamily="66" charset="0"/>
            </a:endParaRPr>
          </a:p>
          <a:p>
            <a:r>
              <a:rPr lang="en-GB" sz="2400" dirty="0" smtClean="0">
                <a:latin typeface="Comic Sans MS" panose="030F0702030302020204" pitchFamily="66" charset="0"/>
              </a:rPr>
              <a:t>Better description</a:t>
            </a:r>
          </a:p>
          <a:p>
            <a:r>
              <a:rPr lang="en-GB" sz="2400" dirty="0" smtClean="0">
                <a:latin typeface="Comic Sans MS" panose="030F0702030302020204" pitchFamily="66" charset="0"/>
              </a:rPr>
              <a:t>Delineating variety of a phenomenon</a:t>
            </a:r>
          </a:p>
          <a:p>
            <a:r>
              <a:rPr lang="en-GB" sz="2400" dirty="0" smtClean="0">
                <a:latin typeface="Comic Sans MS" panose="030F0702030302020204" pitchFamily="66" charset="0"/>
              </a:rPr>
              <a:t>Sensitizing, critiquing and developing concepts</a:t>
            </a:r>
          </a:p>
          <a:p>
            <a:r>
              <a:rPr lang="en-GB" sz="2400" dirty="0" smtClean="0">
                <a:latin typeface="Comic Sans MS" panose="030F0702030302020204" pitchFamily="66" charset="0"/>
              </a:rPr>
              <a:t>Building new concepts</a:t>
            </a:r>
          </a:p>
          <a:p>
            <a:r>
              <a:rPr lang="en-GB" sz="2400" dirty="0" smtClean="0">
                <a:latin typeface="Comic Sans MS" panose="030F0702030302020204" pitchFamily="66" charset="0"/>
              </a:rPr>
              <a:t>Understanding particular cases is a comparative task</a:t>
            </a:r>
          </a:p>
          <a:p>
            <a:r>
              <a:rPr lang="en-GB" sz="2400" dirty="0" smtClean="0">
                <a:latin typeface="Comic Sans MS" panose="030F0702030302020204" pitchFamily="66" charset="0"/>
              </a:rPr>
              <a:t>Thickening singularity</a:t>
            </a:r>
          </a:p>
          <a:p>
            <a:r>
              <a:rPr lang="en-GB" sz="2400" dirty="0" smtClean="0">
                <a:latin typeface="Comic Sans MS" panose="030F0702030302020204" pitchFamily="66" charset="0"/>
              </a:rPr>
              <a:t>Critique – unsettling established/ethnocentric views of the world – it could be different…</a:t>
            </a:r>
          </a:p>
          <a:p>
            <a:r>
              <a:rPr lang="en-GB" sz="2400" dirty="0" smtClean="0">
                <a:latin typeface="Comic Sans MS" panose="030F0702030302020204" pitchFamily="66" charset="0"/>
              </a:rPr>
              <a:t>Historicizing phenomena – conditions of possibility  </a:t>
            </a:r>
          </a:p>
          <a:p>
            <a:endParaRPr lang="en-GB" dirty="0" smtClean="0"/>
          </a:p>
          <a:p>
            <a:endParaRPr lang="en-GB" dirty="0"/>
          </a:p>
        </p:txBody>
      </p:sp>
    </p:spTree>
    <p:extLst>
      <p:ext uri="{BB962C8B-B14F-4D97-AF65-F5344CB8AC3E}">
        <p14:creationId xmlns:p14="http://schemas.microsoft.com/office/powerpoint/2010/main" val="11082566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0"/>
            <a:ext cx="8316416" cy="648072"/>
          </a:xfrm>
        </p:spPr>
        <p:txBody>
          <a:bodyPr/>
          <a:lstStyle/>
          <a:p>
            <a:r>
              <a:rPr lang="en-GB" sz="3200" dirty="0" smtClean="0"/>
              <a:t>Some (STS) ways to imagine comparative practice</a:t>
            </a:r>
            <a:endParaRPr lang="en-GB" sz="3200" dirty="0"/>
          </a:p>
        </p:txBody>
      </p:sp>
      <p:sp>
        <p:nvSpPr>
          <p:cNvPr id="3" name="Content Placeholder 2"/>
          <p:cNvSpPr>
            <a:spLocks noGrp="1"/>
          </p:cNvSpPr>
          <p:nvPr>
            <p:ph idx="1"/>
          </p:nvPr>
        </p:nvSpPr>
        <p:spPr>
          <a:xfrm>
            <a:off x="554847" y="806137"/>
            <a:ext cx="7620000" cy="5616624"/>
          </a:xfrm>
          <a:solidFill>
            <a:schemeClr val="accent1">
              <a:lumMod val="40000"/>
              <a:lumOff val="60000"/>
            </a:schemeClr>
          </a:solidFill>
        </p:spPr>
        <p:txBody>
          <a:bodyPr>
            <a:normAutofit fontScale="92500" lnSpcReduction="10000"/>
          </a:bodyPr>
          <a:lstStyle/>
          <a:p>
            <a:r>
              <a:rPr lang="en-GB" b="1" dirty="0">
                <a:latin typeface="Comic Sans MS" panose="030F0702030302020204" pitchFamily="66" charset="0"/>
              </a:rPr>
              <a:t>Clinical trials </a:t>
            </a:r>
            <a:r>
              <a:rPr lang="en-GB" dirty="0">
                <a:latin typeface="Comic Sans MS" panose="030F0702030302020204" pitchFamily="66" charset="0"/>
              </a:rPr>
              <a:t>– comparison as a race between two horses; method as devising the “race track” (</a:t>
            </a:r>
            <a:r>
              <a:rPr lang="en-GB" dirty="0" smtClean="0">
                <a:latin typeface="Comic Sans MS" panose="030F0702030302020204" pitchFamily="66" charset="0"/>
              </a:rPr>
              <a:t>Krause, 2015)</a:t>
            </a:r>
            <a:endParaRPr lang="en-GB" dirty="0">
              <a:latin typeface="Comic Sans MS" panose="030F0702030302020204" pitchFamily="66" charset="0"/>
            </a:endParaRPr>
          </a:p>
          <a:p>
            <a:r>
              <a:rPr lang="en-GB" b="1" dirty="0" smtClean="0">
                <a:latin typeface="Comic Sans MS" panose="030F0702030302020204" pitchFamily="66" charset="0"/>
              </a:rPr>
              <a:t>Method </a:t>
            </a:r>
            <a:r>
              <a:rPr lang="en-GB" b="1" dirty="0">
                <a:latin typeface="Comic Sans MS" panose="030F0702030302020204" pitchFamily="66" charset="0"/>
              </a:rPr>
              <a:t>as “event</a:t>
            </a:r>
            <a:r>
              <a:rPr lang="en-GB" b="1" dirty="0" smtClean="0">
                <a:latin typeface="Comic Sans MS" panose="030F0702030302020204" pitchFamily="66" charset="0"/>
              </a:rPr>
              <a:t>”</a:t>
            </a:r>
            <a:r>
              <a:rPr lang="en-GB" dirty="0" smtClean="0">
                <a:latin typeface="Comic Sans MS" panose="030F0702030302020204" pitchFamily="66" charset="0"/>
              </a:rPr>
              <a:t>: </a:t>
            </a:r>
            <a:r>
              <a:rPr lang="en-GB" dirty="0">
                <a:latin typeface="Comic Sans MS" panose="030F0702030302020204" pitchFamily="66" charset="0"/>
              </a:rPr>
              <a:t>Isabelle </a:t>
            </a:r>
            <a:r>
              <a:rPr lang="en-GB" dirty="0" err="1">
                <a:latin typeface="Comic Sans MS" panose="030F0702030302020204" pitchFamily="66" charset="0"/>
              </a:rPr>
              <a:t>Stengers</a:t>
            </a:r>
            <a:r>
              <a:rPr lang="en-GB" dirty="0">
                <a:latin typeface="Comic Sans MS" panose="030F0702030302020204" pitchFamily="66" charset="0"/>
              </a:rPr>
              <a:t> (</a:t>
            </a:r>
            <a:r>
              <a:rPr lang="en-GB" dirty="0" smtClean="0">
                <a:latin typeface="Comic Sans MS" panose="030F0702030302020204" pitchFamily="66" charset="0"/>
              </a:rPr>
              <a:t>2011, 49-50) </a:t>
            </a:r>
            <a:r>
              <a:rPr lang="en-GB" dirty="0">
                <a:latin typeface="Comic Sans MS" panose="030F0702030302020204" pitchFamily="66" charset="0"/>
              </a:rPr>
              <a:t>insists that the achievement of “rapport” across different entities is singular, and “has the character of an “event rather than of a methodological enterprise</a:t>
            </a:r>
            <a:r>
              <a:rPr lang="en-GB" dirty="0" smtClean="0">
                <a:latin typeface="Comic Sans MS" panose="030F0702030302020204" pitchFamily="66" charset="0"/>
              </a:rPr>
              <a:t>”.</a:t>
            </a:r>
            <a:endParaRPr lang="en-GB" dirty="0">
              <a:latin typeface="Comic Sans MS" panose="030F0702030302020204" pitchFamily="66" charset="0"/>
            </a:endParaRPr>
          </a:p>
          <a:p>
            <a:r>
              <a:rPr lang="en-GB" b="1" dirty="0" smtClean="0">
                <a:latin typeface="Comic Sans MS" panose="030F0702030302020204" pitchFamily="66" charset="0"/>
              </a:rPr>
              <a:t>Assembling the comparator</a:t>
            </a:r>
            <a:r>
              <a:rPr lang="en-GB" dirty="0" smtClean="0">
                <a:latin typeface="Comic Sans MS" panose="030F0702030302020204" pitchFamily="66" charset="0"/>
              </a:rPr>
              <a:t>: “</a:t>
            </a:r>
            <a:r>
              <a:rPr lang="en-GB" dirty="0">
                <a:latin typeface="Comic Sans MS" panose="030F0702030302020204" pitchFamily="66" charset="0"/>
              </a:rPr>
              <a:t>an assemblage that undertakes comparative </a:t>
            </a:r>
            <a:r>
              <a:rPr lang="en-GB" i="1" dirty="0">
                <a:latin typeface="Comic Sans MS" panose="030F0702030302020204" pitchFamily="66" charset="0"/>
              </a:rPr>
              <a:t>work</a:t>
            </a:r>
            <a:r>
              <a:rPr lang="en-GB" dirty="0">
                <a:latin typeface="Comic Sans MS" panose="030F0702030302020204" pitchFamily="66" charset="0"/>
              </a:rPr>
              <a:t>” (p. 2), including the individuals, technologies, institutions, settings, and comparative practices of </a:t>
            </a:r>
            <a:r>
              <a:rPr lang="en-GB" dirty="0" smtClean="0">
                <a:latin typeface="Comic Sans MS" panose="030F0702030302020204" pitchFamily="66" charset="0"/>
              </a:rPr>
              <a:t>others; </a:t>
            </a:r>
            <a:r>
              <a:rPr lang="en-GB" dirty="0">
                <a:latin typeface="Comic Sans MS" panose="030F0702030302020204" pitchFamily="66" charset="0"/>
              </a:rPr>
              <a:t>authors “bounce around” their cases, “feeding the comparator” (p. 21). </a:t>
            </a:r>
            <a:r>
              <a:rPr lang="en-GB" dirty="0" smtClean="0">
                <a:latin typeface="Comic Sans MS" panose="030F0702030302020204" pitchFamily="66" charset="0"/>
              </a:rPr>
              <a:t>Comparison is not </a:t>
            </a:r>
            <a:r>
              <a:rPr lang="en-GB" dirty="0">
                <a:latin typeface="Comic Sans MS" panose="030F0702030302020204" pitchFamily="66" charset="0"/>
              </a:rPr>
              <a:t>given in methods, or </a:t>
            </a:r>
            <a:r>
              <a:rPr lang="en-GB" dirty="0" smtClean="0">
                <a:latin typeface="Comic Sans MS" panose="030F0702030302020204" pitchFamily="66" charset="0"/>
              </a:rPr>
              <a:t>defined </a:t>
            </a:r>
            <a:r>
              <a:rPr lang="en-GB" i="1" dirty="0">
                <a:latin typeface="Comic Sans MS" panose="030F0702030302020204" pitchFamily="66" charset="0"/>
              </a:rPr>
              <a:t>a priori</a:t>
            </a:r>
            <a:r>
              <a:rPr lang="en-GB" dirty="0">
                <a:latin typeface="Comic Sans MS" panose="030F0702030302020204" pitchFamily="66" charset="0"/>
              </a:rPr>
              <a:t>, but </a:t>
            </a:r>
            <a:r>
              <a:rPr lang="en-GB" dirty="0" smtClean="0">
                <a:latin typeface="Comic Sans MS" panose="030F0702030302020204" pitchFamily="66" charset="0"/>
              </a:rPr>
              <a:t>is </a:t>
            </a:r>
            <a:r>
              <a:rPr lang="en-GB" dirty="0">
                <a:latin typeface="Comic Sans MS" panose="030F0702030302020204" pitchFamily="66" charset="0"/>
              </a:rPr>
              <a:t>generated in the practices of working across different </a:t>
            </a:r>
            <a:r>
              <a:rPr lang="en-GB" dirty="0" smtClean="0">
                <a:latin typeface="Comic Sans MS" panose="030F0702030302020204" pitchFamily="66" charset="0"/>
              </a:rPr>
              <a:t>cases (</a:t>
            </a:r>
            <a:r>
              <a:rPr lang="en-GB" dirty="0">
                <a:latin typeface="Comic Sans MS" panose="030F0702030302020204" pitchFamily="66" charset="0"/>
              </a:rPr>
              <a:t>Deville, Guggenheim and  </a:t>
            </a:r>
            <a:r>
              <a:rPr lang="en-GB" dirty="0" err="1" smtClean="0">
                <a:latin typeface="Comic Sans MS" panose="030F0702030302020204" pitchFamily="66" charset="0"/>
              </a:rPr>
              <a:t>Hrdličková</a:t>
            </a:r>
            <a:r>
              <a:rPr lang="en-GB" dirty="0" smtClean="0">
                <a:latin typeface="Comic Sans MS" panose="030F0702030302020204" pitchFamily="66" charset="0"/>
              </a:rPr>
              <a:t>, 2015). </a:t>
            </a:r>
          </a:p>
          <a:p>
            <a:r>
              <a:rPr lang="en-GB" b="1" dirty="0" smtClean="0">
                <a:latin typeface="Comic Sans MS" panose="030F0702030302020204" pitchFamily="66" charset="0"/>
              </a:rPr>
              <a:t>Thickening singularity</a:t>
            </a:r>
            <a:r>
              <a:rPr lang="en-GB" dirty="0" smtClean="0">
                <a:latin typeface="Comic Sans MS" panose="030F0702030302020204" pitchFamily="66" charset="0"/>
              </a:rPr>
              <a:t>:</a:t>
            </a:r>
            <a:r>
              <a:rPr lang="en-GB" b="1" dirty="0" smtClean="0">
                <a:latin typeface="Comic Sans MS" panose="030F0702030302020204" pitchFamily="66" charset="0"/>
              </a:rPr>
              <a:t> </a:t>
            </a:r>
            <a:r>
              <a:rPr lang="en-GB" dirty="0" smtClean="0">
                <a:latin typeface="Comic Sans MS" panose="030F0702030302020204" pitchFamily="66" charset="0"/>
              </a:rPr>
              <a:t>“Making comparators did </a:t>
            </a:r>
            <a:r>
              <a:rPr lang="en-GB" dirty="0">
                <a:latin typeface="Comic Sans MS" panose="030F0702030302020204" pitchFamily="66" charset="0"/>
              </a:rPr>
              <a:t>not consist of extracting a few dimensions out of the singularity of each case but rather thickening its singularity in light of the other cases</a:t>
            </a:r>
            <a:r>
              <a:rPr lang="en-GB" dirty="0" smtClean="0">
                <a:latin typeface="Comic Sans MS" panose="030F0702030302020204" pitchFamily="66" charset="0"/>
              </a:rPr>
              <a:t>” (</a:t>
            </a:r>
            <a:r>
              <a:rPr lang="en-GB" dirty="0" err="1" smtClean="0">
                <a:latin typeface="Comic Sans MS" panose="030F0702030302020204" pitchFamily="66" charset="0"/>
              </a:rPr>
              <a:t>Akrich</a:t>
            </a:r>
            <a:r>
              <a:rPr lang="en-GB" dirty="0" smtClean="0">
                <a:latin typeface="Comic Sans MS" panose="030F0702030302020204" pitchFamily="66" charset="0"/>
              </a:rPr>
              <a:t> </a:t>
            </a:r>
            <a:r>
              <a:rPr lang="en-GB" dirty="0">
                <a:latin typeface="Comic Sans MS" panose="030F0702030302020204" pitchFamily="66" charset="0"/>
              </a:rPr>
              <a:t>and </a:t>
            </a:r>
            <a:r>
              <a:rPr lang="en-GB" dirty="0" err="1" smtClean="0">
                <a:latin typeface="Comic Sans MS" panose="030F0702030302020204" pitchFamily="66" charset="0"/>
              </a:rPr>
              <a:t>Rabeharisoa</a:t>
            </a:r>
            <a:r>
              <a:rPr lang="en-GB" dirty="0" smtClean="0">
                <a:latin typeface="Comic Sans MS" panose="030F0702030302020204" pitchFamily="66" charset="0"/>
              </a:rPr>
              <a:t>, 2015) </a:t>
            </a:r>
          </a:p>
          <a:p>
            <a:endParaRPr lang="en-GB" dirty="0">
              <a:latin typeface="Comic Sans MS" panose="030F0702030302020204" pitchFamily="66" charset="0"/>
            </a:endParaRPr>
          </a:p>
          <a:p>
            <a:endParaRPr lang="en-GB" dirty="0">
              <a:latin typeface="Comic Sans MS" panose="030F0702030302020204" pitchFamily="66" charset="0"/>
            </a:endParaRPr>
          </a:p>
        </p:txBody>
      </p:sp>
      <p:sp>
        <p:nvSpPr>
          <p:cNvPr id="4" name="TextBox 3"/>
          <p:cNvSpPr txBox="1"/>
          <p:nvPr/>
        </p:nvSpPr>
        <p:spPr>
          <a:xfrm>
            <a:off x="539552" y="6432694"/>
            <a:ext cx="7635295" cy="338554"/>
          </a:xfrm>
          <a:prstGeom prst="rect">
            <a:avLst/>
          </a:prstGeom>
          <a:noFill/>
        </p:spPr>
        <p:txBody>
          <a:bodyPr wrap="none" rtlCol="0">
            <a:spAutoFit/>
          </a:bodyPr>
          <a:lstStyle/>
          <a:p>
            <a:pPr marL="114300"/>
            <a:r>
              <a:rPr lang="en-GB" sz="1600" dirty="0">
                <a:solidFill>
                  <a:prstClr val="black"/>
                </a:solidFill>
              </a:rPr>
              <a:t>Deville, Guggenheim and  </a:t>
            </a:r>
            <a:r>
              <a:rPr lang="en-GB" sz="1600" dirty="0" err="1">
                <a:solidFill>
                  <a:prstClr val="black"/>
                </a:solidFill>
              </a:rPr>
              <a:t>Hrdličková</a:t>
            </a:r>
            <a:r>
              <a:rPr lang="en-GB" sz="1600" dirty="0">
                <a:solidFill>
                  <a:prstClr val="black"/>
                </a:solidFill>
              </a:rPr>
              <a:t> (</a:t>
            </a:r>
            <a:r>
              <a:rPr lang="en-GB" sz="1600" dirty="0" err="1">
                <a:solidFill>
                  <a:prstClr val="black"/>
                </a:solidFill>
              </a:rPr>
              <a:t>eds</a:t>
            </a:r>
            <a:r>
              <a:rPr lang="en-GB" sz="1600" dirty="0">
                <a:solidFill>
                  <a:prstClr val="black"/>
                </a:solidFill>
              </a:rPr>
              <a:t>) 2015. </a:t>
            </a:r>
            <a:r>
              <a:rPr lang="en-GB" sz="1600" i="1" dirty="0">
                <a:solidFill>
                  <a:prstClr val="black"/>
                </a:solidFill>
              </a:rPr>
              <a:t>Practising </a:t>
            </a:r>
            <a:r>
              <a:rPr lang="en-GB" sz="1600" i="1" dirty="0" smtClean="0">
                <a:solidFill>
                  <a:prstClr val="black"/>
                </a:solidFill>
              </a:rPr>
              <a:t>Comparison</a:t>
            </a:r>
            <a:r>
              <a:rPr lang="en-GB" sz="1600" dirty="0" smtClean="0">
                <a:solidFill>
                  <a:prstClr val="black"/>
                </a:solidFill>
              </a:rPr>
              <a:t>, </a:t>
            </a:r>
            <a:r>
              <a:rPr lang="en-GB" sz="1600" dirty="0">
                <a:solidFill>
                  <a:prstClr val="black"/>
                </a:solidFill>
              </a:rPr>
              <a:t>Mattering </a:t>
            </a:r>
            <a:r>
              <a:rPr lang="en-GB" sz="1600" dirty="0" smtClean="0">
                <a:solidFill>
                  <a:prstClr val="black"/>
                </a:solidFill>
              </a:rPr>
              <a:t>Press</a:t>
            </a:r>
            <a:endParaRPr lang="en-GB" sz="1600" dirty="0">
              <a:solidFill>
                <a:prstClr val="black"/>
              </a:solidFill>
            </a:endParaRPr>
          </a:p>
        </p:txBody>
      </p:sp>
    </p:spTree>
    <p:extLst>
      <p:ext uri="{BB962C8B-B14F-4D97-AF65-F5344CB8AC3E}">
        <p14:creationId xmlns:p14="http://schemas.microsoft.com/office/powerpoint/2010/main" val="13440478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457200" y="5815"/>
            <a:ext cx="8229600" cy="1143000"/>
          </a:xfrm>
        </p:spPr>
        <p:txBody>
          <a:bodyPr/>
          <a:lstStyle/>
          <a:p>
            <a:r>
              <a:rPr lang="en-GB" altLang="x-none"/>
              <a:t>Composing comparators</a:t>
            </a:r>
          </a:p>
        </p:txBody>
      </p:sp>
      <p:sp>
        <p:nvSpPr>
          <p:cNvPr id="30723" name="Content Placeholder 2"/>
          <p:cNvSpPr>
            <a:spLocks noGrp="1"/>
          </p:cNvSpPr>
          <p:nvPr>
            <p:ph idx="1"/>
          </p:nvPr>
        </p:nvSpPr>
        <p:spPr>
          <a:xfrm>
            <a:off x="457200" y="1417638"/>
            <a:ext cx="8229600" cy="4525963"/>
          </a:xfrm>
        </p:spPr>
        <p:txBody>
          <a:bodyPr/>
          <a:lstStyle/>
          <a:p>
            <a:r>
              <a:rPr lang="en-GB" altLang="x-none" dirty="0"/>
              <a:t>The politics of the “third term”</a:t>
            </a:r>
          </a:p>
          <a:p>
            <a:r>
              <a:rPr lang="en-GB" altLang="x-none" dirty="0"/>
              <a:t>Beyond territorial and developmental assumptions</a:t>
            </a:r>
          </a:p>
          <a:p>
            <a:r>
              <a:rPr lang="en-GB" altLang="x-none" dirty="0"/>
              <a:t>In practice, urban </a:t>
            </a:r>
            <a:r>
              <a:rPr lang="en-GB" altLang="x-none" dirty="0" err="1"/>
              <a:t>comparativists</a:t>
            </a:r>
            <a:r>
              <a:rPr lang="en-GB" altLang="x-none" dirty="0"/>
              <a:t> have: - identified shared features as basis for comparison</a:t>
            </a:r>
          </a:p>
          <a:p>
            <a:r>
              <a:rPr lang="en-GB" altLang="x-none" dirty="0"/>
              <a:t>- developed new concepts by thinking with difference (not identified as basis for comparison</a:t>
            </a:r>
            <a:r>
              <a:rPr lang="en-GB" altLang="x-none" dirty="0" smtClean="0"/>
              <a:t>!)</a:t>
            </a:r>
            <a:endParaRPr lang="en-GB" altLang="x-none" dirty="0"/>
          </a:p>
          <a:p>
            <a:r>
              <a:rPr lang="en-GB" altLang="x-none" dirty="0" smtClean="0"/>
              <a:t>Devising the comparator over time</a:t>
            </a:r>
          </a:p>
        </p:txBody>
      </p:sp>
    </p:spTree>
    <p:extLst>
      <p:ext uri="{BB962C8B-B14F-4D97-AF65-F5344CB8AC3E}">
        <p14:creationId xmlns:p14="http://schemas.microsoft.com/office/powerpoint/2010/main" val="8949067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a:solidFill>
                  <a:schemeClr val="tx1"/>
                </a:solidFill>
                <a:latin typeface="Comic Sans MS" charset="0"/>
                <a:ea typeface="Arial" charset="0"/>
                <a:cs typeface="Arial" charset="0"/>
              </a:defRPr>
            </a:lvl1pPr>
            <a:lvl2pPr marL="742950" indent="-285750" eaLnBrk="0" hangingPunct="0">
              <a:defRPr>
                <a:solidFill>
                  <a:schemeClr val="tx1"/>
                </a:solidFill>
                <a:latin typeface="Comic Sans MS" charset="0"/>
                <a:ea typeface="Arial" charset="0"/>
                <a:cs typeface="Arial" charset="0"/>
              </a:defRPr>
            </a:lvl2pPr>
            <a:lvl3pPr marL="1143000" indent="-228600" eaLnBrk="0" hangingPunct="0">
              <a:defRPr>
                <a:solidFill>
                  <a:schemeClr val="tx1"/>
                </a:solidFill>
                <a:latin typeface="Comic Sans MS" charset="0"/>
                <a:ea typeface="Arial" charset="0"/>
                <a:cs typeface="Arial" charset="0"/>
              </a:defRPr>
            </a:lvl3pPr>
            <a:lvl4pPr marL="1600200" indent="-228600" eaLnBrk="0" hangingPunct="0">
              <a:defRPr>
                <a:solidFill>
                  <a:schemeClr val="tx1"/>
                </a:solidFill>
                <a:latin typeface="Comic Sans MS" charset="0"/>
                <a:ea typeface="Arial" charset="0"/>
                <a:cs typeface="Arial" charset="0"/>
              </a:defRPr>
            </a:lvl4pPr>
            <a:lvl5pPr marL="2057400" indent="-228600" eaLnBrk="0" hangingPunct="0">
              <a:defRPr>
                <a:solidFill>
                  <a:schemeClr val="tx1"/>
                </a:solidFill>
                <a:latin typeface="Comic Sans MS" charset="0"/>
                <a:ea typeface="Arial" charset="0"/>
                <a:cs typeface="Arial" charset="0"/>
              </a:defRPr>
            </a:lvl5pPr>
            <a:lvl6pPr marL="2514600" indent="-228600" eaLnBrk="0" fontAlgn="base" hangingPunct="0">
              <a:spcBef>
                <a:spcPct val="0"/>
              </a:spcBef>
              <a:spcAft>
                <a:spcPct val="0"/>
              </a:spcAft>
              <a:defRPr>
                <a:solidFill>
                  <a:schemeClr val="tx1"/>
                </a:solidFill>
                <a:latin typeface="Comic Sans MS" charset="0"/>
                <a:ea typeface="Arial" charset="0"/>
                <a:cs typeface="Arial" charset="0"/>
              </a:defRPr>
            </a:lvl6pPr>
            <a:lvl7pPr marL="2971800" indent="-228600" eaLnBrk="0" fontAlgn="base" hangingPunct="0">
              <a:spcBef>
                <a:spcPct val="0"/>
              </a:spcBef>
              <a:spcAft>
                <a:spcPct val="0"/>
              </a:spcAft>
              <a:defRPr>
                <a:solidFill>
                  <a:schemeClr val="tx1"/>
                </a:solidFill>
                <a:latin typeface="Comic Sans MS" charset="0"/>
                <a:ea typeface="Arial" charset="0"/>
                <a:cs typeface="Arial" charset="0"/>
              </a:defRPr>
            </a:lvl7pPr>
            <a:lvl8pPr marL="3429000" indent="-228600" eaLnBrk="0" fontAlgn="base" hangingPunct="0">
              <a:spcBef>
                <a:spcPct val="0"/>
              </a:spcBef>
              <a:spcAft>
                <a:spcPct val="0"/>
              </a:spcAft>
              <a:defRPr>
                <a:solidFill>
                  <a:schemeClr val="tx1"/>
                </a:solidFill>
                <a:latin typeface="Comic Sans MS" charset="0"/>
                <a:ea typeface="Arial" charset="0"/>
                <a:cs typeface="Arial" charset="0"/>
              </a:defRPr>
            </a:lvl8pPr>
            <a:lvl9pPr marL="3886200" indent="-228600" eaLnBrk="0" fontAlgn="base" hangingPunct="0">
              <a:spcBef>
                <a:spcPct val="0"/>
              </a:spcBef>
              <a:spcAft>
                <a:spcPct val="0"/>
              </a:spcAft>
              <a:defRPr>
                <a:solidFill>
                  <a:schemeClr val="tx1"/>
                </a:solidFill>
                <a:latin typeface="Comic Sans MS" charset="0"/>
                <a:ea typeface="Arial" charset="0"/>
                <a:cs typeface="Arial" charset="0"/>
              </a:defRPr>
            </a:lvl9pPr>
          </a:lstStyle>
          <a:p>
            <a:pPr fontAlgn="base">
              <a:spcBef>
                <a:spcPct val="0"/>
              </a:spcBef>
              <a:spcAft>
                <a:spcPct val="0"/>
              </a:spcAft>
            </a:pPr>
            <a:endParaRPr lang="en-US" altLang="en-US" smtClean="0">
              <a:solidFill>
                <a:srgbClr val="FFFFFF"/>
              </a:solidFill>
            </a:endParaRPr>
          </a:p>
        </p:txBody>
      </p:sp>
      <p:pic>
        <p:nvPicPr>
          <p:cNvPr id="28676" name="comparator_Team.jpg" descr="/Users/ethno/esz_Dokumente/michis daten/Organizing Disaster/Papers/comparison/comparator_Team.jp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957388" y="1844675"/>
            <a:ext cx="5229225" cy="367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Rectangle 3"/>
          <p:cNvSpPr>
            <a:spLocks noChangeArrowheads="1"/>
          </p:cNvSpPr>
          <p:nvPr/>
        </p:nvSpPr>
        <p:spPr bwMode="auto">
          <a:xfrm>
            <a:off x="0" y="41338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a:solidFill>
                  <a:schemeClr val="tx1"/>
                </a:solidFill>
                <a:latin typeface="Comic Sans MS" charset="0"/>
                <a:ea typeface="Arial" charset="0"/>
                <a:cs typeface="Arial" charset="0"/>
              </a:defRPr>
            </a:lvl1pPr>
            <a:lvl2pPr marL="742950" indent="-285750" eaLnBrk="0" hangingPunct="0">
              <a:defRPr>
                <a:solidFill>
                  <a:schemeClr val="tx1"/>
                </a:solidFill>
                <a:latin typeface="Comic Sans MS" charset="0"/>
                <a:ea typeface="Arial" charset="0"/>
                <a:cs typeface="Arial" charset="0"/>
              </a:defRPr>
            </a:lvl2pPr>
            <a:lvl3pPr marL="1143000" indent="-228600" eaLnBrk="0" hangingPunct="0">
              <a:defRPr>
                <a:solidFill>
                  <a:schemeClr val="tx1"/>
                </a:solidFill>
                <a:latin typeface="Comic Sans MS" charset="0"/>
                <a:ea typeface="Arial" charset="0"/>
                <a:cs typeface="Arial" charset="0"/>
              </a:defRPr>
            </a:lvl3pPr>
            <a:lvl4pPr marL="1600200" indent="-228600" eaLnBrk="0" hangingPunct="0">
              <a:defRPr>
                <a:solidFill>
                  <a:schemeClr val="tx1"/>
                </a:solidFill>
                <a:latin typeface="Comic Sans MS" charset="0"/>
                <a:ea typeface="Arial" charset="0"/>
                <a:cs typeface="Arial" charset="0"/>
              </a:defRPr>
            </a:lvl4pPr>
            <a:lvl5pPr marL="2057400" indent="-228600" eaLnBrk="0" hangingPunct="0">
              <a:defRPr>
                <a:solidFill>
                  <a:schemeClr val="tx1"/>
                </a:solidFill>
                <a:latin typeface="Comic Sans MS" charset="0"/>
                <a:ea typeface="Arial" charset="0"/>
                <a:cs typeface="Arial" charset="0"/>
              </a:defRPr>
            </a:lvl5pPr>
            <a:lvl6pPr marL="2514600" indent="-228600" eaLnBrk="0" fontAlgn="base" hangingPunct="0">
              <a:spcBef>
                <a:spcPct val="0"/>
              </a:spcBef>
              <a:spcAft>
                <a:spcPct val="0"/>
              </a:spcAft>
              <a:defRPr>
                <a:solidFill>
                  <a:schemeClr val="tx1"/>
                </a:solidFill>
                <a:latin typeface="Comic Sans MS" charset="0"/>
                <a:ea typeface="Arial" charset="0"/>
                <a:cs typeface="Arial" charset="0"/>
              </a:defRPr>
            </a:lvl6pPr>
            <a:lvl7pPr marL="2971800" indent="-228600" eaLnBrk="0" fontAlgn="base" hangingPunct="0">
              <a:spcBef>
                <a:spcPct val="0"/>
              </a:spcBef>
              <a:spcAft>
                <a:spcPct val="0"/>
              </a:spcAft>
              <a:defRPr>
                <a:solidFill>
                  <a:schemeClr val="tx1"/>
                </a:solidFill>
                <a:latin typeface="Comic Sans MS" charset="0"/>
                <a:ea typeface="Arial" charset="0"/>
                <a:cs typeface="Arial" charset="0"/>
              </a:defRPr>
            </a:lvl7pPr>
            <a:lvl8pPr marL="3429000" indent="-228600" eaLnBrk="0" fontAlgn="base" hangingPunct="0">
              <a:spcBef>
                <a:spcPct val="0"/>
              </a:spcBef>
              <a:spcAft>
                <a:spcPct val="0"/>
              </a:spcAft>
              <a:defRPr>
                <a:solidFill>
                  <a:schemeClr val="tx1"/>
                </a:solidFill>
                <a:latin typeface="Comic Sans MS" charset="0"/>
                <a:ea typeface="Arial" charset="0"/>
                <a:cs typeface="Arial" charset="0"/>
              </a:defRPr>
            </a:lvl8pPr>
            <a:lvl9pPr marL="3886200" indent="-228600" eaLnBrk="0" fontAlgn="base" hangingPunct="0">
              <a:spcBef>
                <a:spcPct val="0"/>
              </a:spcBef>
              <a:spcAft>
                <a:spcPct val="0"/>
              </a:spcAft>
              <a:defRPr>
                <a:solidFill>
                  <a:schemeClr val="tx1"/>
                </a:solidFill>
                <a:latin typeface="Comic Sans MS" charset="0"/>
                <a:ea typeface="Arial" charset="0"/>
                <a:cs typeface="Arial" charset="0"/>
              </a:defRPr>
            </a:lvl9pPr>
          </a:lstStyle>
          <a:p>
            <a:pPr fontAlgn="base">
              <a:spcBef>
                <a:spcPct val="0"/>
              </a:spcBef>
              <a:spcAft>
                <a:spcPct val="0"/>
              </a:spcAft>
            </a:pPr>
            <a:endParaRPr lang="en-US" altLang="en-US" smtClean="0">
              <a:solidFill>
                <a:srgbClr val="FFFFFF"/>
              </a:solidFill>
            </a:endParaRPr>
          </a:p>
        </p:txBody>
      </p:sp>
      <p:sp>
        <p:nvSpPr>
          <p:cNvPr id="28678" name="TextBox 5"/>
          <p:cNvSpPr txBox="1">
            <a:spLocks noChangeArrowheads="1"/>
          </p:cNvSpPr>
          <p:nvPr/>
        </p:nvSpPr>
        <p:spPr bwMode="auto">
          <a:xfrm>
            <a:off x="1835150" y="6011863"/>
            <a:ext cx="5810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omic Sans MS" charset="0"/>
                <a:ea typeface="Arial" charset="0"/>
                <a:cs typeface="Arial" charset="0"/>
              </a:defRPr>
            </a:lvl1pPr>
            <a:lvl2pPr marL="742950" indent="-285750" eaLnBrk="0" hangingPunct="0">
              <a:defRPr>
                <a:solidFill>
                  <a:schemeClr val="tx1"/>
                </a:solidFill>
                <a:latin typeface="Comic Sans MS" charset="0"/>
                <a:ea typeface="Arial" charset="0"/>
                <a:cs typeface="Arial" charset="0"/>
              </a:defRPr>
            </a:lvl2pPr>
            <a:lvl3pPr marL="1143000" indent="-228600" eaLnBrk="0" hangingPunct="0">
              <a:defRPr>
                <a:solidFill>
                  <a:schemeClr val="tx1"/>
                </a:solidFill>
                <a:latin typeface="Comic Sans MS" charset="0"/>
                <a:ea typeface="Arial" charset="0"/>
                <a:cs typeface="Arial" charset="0"/>
              </a:defRPr>
            </a:lvl3pPr>
            <a:lvl4pPr marL="1600200" indent="-228600" eaLnBrk="0" hangingPunct="0">
              <a:defRPr>
                <a:solidFill>
                  <a:schemeClr val="tx1"/>
                </a:solidFill>
                <a:latin typeface="Comic Sans MS" charset="0"/>
                <a:ea typeface="Arial" charset="0"/>
                <a:cs typeface="Arial" charset="0"/>
              </a:defRPr>
            </a:lvl4pPr>
            <a:lvl5pPr marL="2057400" indent="-228600" eaLnBrk="0" hangingPunct="0">
              <a:defRPr>
                <a:solidFill>
                  <a:schemeClr val="tx1"/>
                </a:solidFill>
                <a:latin typeface="Comic Sans MS" charset="0"/>
                <a:ea typeface="Arial" charset="0"/>
                <a:cs typeface="Arial" charset="0"/>
              </a:defRPr>
            </a:lvl5pPr>
            <a:lvl6pPr marL="2514600" indent="-228600" eaLnBrk="0" fontAlgn="base" hangingPunct="0">
              <a:spcBef>
                <a:spcPct val="0"/>
              </a:spcBef>
              <a:spcAft>
                <a:spcPct val="0"/>
              </a:spcAft>
              <a:defRPr>
                <a:solidFill>
                  <a:schemeClr val="tx1"/>
                </a:solidFill>
                <a:latin typeface="Comic Sans MS" charset="0"/>
                <a:ea typeface="Arial" charset="0"/>
                <a:cs typeface="Arial" charset="0"/>
              </a:defRPr>
            </a:lvl6pPr>
            <a:lvl7pPr marL="2971800" indent="-228600" eaLnBrk="0" fontAlgn="base" hangingPunct="0">
              <a:spcBef>
                <a:spcPct val="0"/>
              </a:spcBef>
              <a:spcAft>
                <a:spcPct val="0"/>
              </a:spcAft>
              <a:defRPr>
                <a:solidFill>
                  <a:schemeClr val="tx1"/>
                </a:solidFill>
                <a:latin typeface="Comic Sans MS" charset="0"/>
                <a:ea typeface="Arial" charset="0"/>
                <a:cs typeface="Arial" charset="0"/>
              </a:defRPr>
            </a:lvl7pPr>
            <a:lvl8pPr marL="3429000" indent="-228600" eaLnBrk="0" fontAlgn="base" hangingPunct="0">
              <a:spcBef>
                <a:spcPct val="0"/>
              </a:spcBef>
              <a:spcAft>
                <a:spcPct val="0"/>
              </a:spcAft>
              <a:defRPr>
                <a:solidFill>
                  <a:schemeClr val="tx1"/>
                </a:solidFill>
                <a:latin typeface="Comic Sans MS" charset="0"/>
                <a:ea typeface="Arial" charset="0"/>
                <a:cs typeface="Arial" charset="0"/>
              </a:defRPr>
            </a:lvl8pPr>
            <a:lvl9pPr marL="3886200" indent="-228600" eaLnBrk="0" fontAlgn="base" hangingPunct="0">
              <a:spcBef>
                <a:spcPct val="0"/>
              </a:spcBef>
              <a:spcAft>
                <a:spcPct val="0"/>
              </a:spcAft>
              <a:defRPr>
                <a:solidFill>
                  <a:schemeClr val="tx1"/>
                </a:solidFill>
                <a:latin typeface="Comic Sans MS" charset="0"/>
                <a:ea typeface="Arial" charset="0"/>
                <a:cs typeface="Arial" charset="0"/>
              </a:defRPr>
            </a:lvl9pPr>
          </a:lstStyle>
          <a:p>
            <a:pPr eaLnBrk="1" fontAlgn="base" hangingPunct="1">
              <a:spcBef>
                <a:spcPct val="0"/>
              </a:spcBef>
              <a:spcAft>
                <a:spcPct val="0"/>
              </a:spcAft>
            </a:pPr>
            <a:r>
              <a:rPr lang="en-GB" altLang="x-none" smtClean="0">
                <a:solidFill>
                  <a:srgbClr val="FFFFFF"/>
                </a:solidFill>
              </a:rPr>
              <a:t>Joe Deville, Michael Guggenheim, Zuzana Hrdličková</a:t>
            </a:r>
          </a:p>
        </p:txBody>
      </p:sp>
      <p:sp>
        <p:nvSpPr>
          <p:cNvPr id="8" name="Title 7"/>
          <p:cNvSpPr txBox="1">
            <a:spLocks noGrp="1"/>
          </p:cNvSpPr>
          <p:nvPr>
            <p:ph type="title" idx="4294967295"/>
          </p:nvPr>
        </p:nvSpPr>
        <p:spPr>
          <a:xfrm>
            <a:off x="0" y="274638"/>
            <a:ext cx="9144000" cy="1143000"/>
          </a:xfrm>
          <a:prstGeom prst="rect">
            <a:avLst/>
          </a:prstGeom>
          <a:solidFill>
            <a:schemeClr val="accent6">
              <a:lumMod val="50000"/>
            </a:schemeClr>
          </a:solidFill>
        </p:spPr>
        <p:txBody>
          <a:bodyPr wrap="none">
            <a:spAutoFit/>
          </a:bodyPr>
          <a:lstStyle/>
          <a:p>
            <a:pPr fontAlgn="base">
              <a:spcBef>
                <a:spcPct val="0"/>
              </a:spcBef>
              <a:spcAft>
                <a:spcPct val="0"/>
              </a:spcAft>
              <a:defRPr/>
            </a:pPr>
            <a:r>
              <a:rPr lang="en-GB" dirty="0">
                <a:solidFill>
                  <a:srgbClr val="FFFFFF"/>
                </a:solidFill>
              </a:rPr>
              <a:t>Assembling a comparator</a:t>
            </a:r>
          </a:p>
        </p:txBody>
      </p:sp>
    </p:spTree>
    <p:extLst>
      <p:ext uri="{BB962C8B-B14F-4D97-AF65-F5344CB8AC3E}">
        <p14:creationId xmlns:p14="http://schemas.microsoft.com/office/powerpoint/2010/main" val="186980092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08635309"/>
              </p:ext>
            </p:extLst>
          </p:nvPr>
        </p:nvGraphicFramePr>
        <p:xfrm>
          <a:off x="0" y="-13966"/>
          <a:ext cx="9165490" cy="6929928"/>
        </p:xfrm>
        <a:graphic>
          <a:graphicData uri="http://schemas.openxmlformats.org/drawingml/2006/table">
            <a:tbl>
              <a:tblPr firstRow="1" firstCol="1" bandRow="1">
                <a:tableStyleId>{5C22544A-7EE6-4342-B048-85BDC9FD1C3A}</a:tableStyleId>
              </a:tblPr>
              <a:tblGrid>
                <a:gridCol w="2793290"/>
                <a:gridCol w="6372200"/>
              </a:tblGrid>
              <a:tr h="0">
                <a:tc>
                  <a:txBody>
                    <a:bodyPr/>
                    <a:lstStyle/>
                    <a:p>
                      <a:pPr>
                        <a:lnSpc>
                          <a:spcPct val="100000"/>
                        </a:lnSpc>
                        <a:spcAft>
                          <a:spcPts val="0"/>
                        </a:spcAft>
                      </a:pPr>
                      <a:r>
                        <a:rPr lang="en-GB" sz="2400" dirty="0">
                          <a:effectLst/>
                          <a:latin typeface="Garamond" panose="02020404030301010803" pitchFamily="18" charset="0"/>
                        </a:rPr>
                        <a:t>Type of Comparison</a:t>
                      </a:r>
                      <a:endParaRPr lang="en-GB" sz="2400" dirty="0">
                        <a:effectLst/>
                        <a:latin typeface="Garamond" panose="02020404030301010803" pitchFamily="18" charset="0"/>
                        <a:ea typeface="Calibri"/>
                        <a:cs typeface="Times New Roman"/>
                      </a:endParaRPr>
                    </a:p>
                  </a:txBody>
                  <a:tcPr marL="47501" marR="47501" marT="0" marB="0">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pPr>
                        <a:lnSpc>
                          <a:spcPct val="100000"/>
                        </a:lnSpc>
                        <a:spcAft>
                          <a:spcPts val="0"/>
                        </a:spcAft>
                      </a:pPr>
                      <a:r>
                        <a:rPr lang="en-GB" sz="2400" dirty="0">
                          <a:effectLst/>
                          <a:latin typeface="Garamond" panose="02020404030301010803" pitchFamily="18" charset="0"/>
                        </a:rPr>
                        <a:t>Features</a:t>
                      </a:r>
                      <a:endParaRPr lang="en-GB" sz="2400" dirty="0">
                        <a:effectLst/>
                        <a:latin typeface="Garamond" panose="02020404030301010803" pitchFamily="18" charset="0"/>
                        <a:ea typeface="Calibri"/>
                        <a:cs typeface="Times New Roman"/>
                      </a:endParaRPr>
                    </a:p>
                  </a:txBody>
                  <a:tcPr marL="47501" marR="47501" marT="0" marB="0">
                    <a:lnL w="28575" cap="flat" cmpd="sng" algn="ctr">
                      <a:solidFill>
                        <a:schemeClr val="tx1"/>
                      </a:solidFill>
                      <a:prstDash val="solid"/>
                      <a:round/>
                      <a:headEnd type="none" w="med" len="med"/>
                      <a:tailEnd type="none" w="med" len="med"/>
                    </a:lnL>
                    <a:lnR w="12700" cmpd="sng">
                      <a:noFill/>
                    </a:lnR>
                  </a:tcPr>
                </a:tc>
              </a:tr>
              <a:tr h="720080">
                <a:tc>
                  <a:txBody>
                    <a:bodyPr/>
                    <a:lstStyle/>
                    <a:p>
                      <a:pPr>
                        <a:lnSpc>
                          <a:spcPct val="100000"/>
                        </a:lnSpc>
                        <a:spcAft>
                          <a:spcPts val="0"/>
                        </a:spcAft>
                      </a:pPr>
                      <a:r>
                        <a:rPr lang="en-GB" sz="2400" dirty="0">
                          <a:effectLst/>
                          <a:latin typeface="Garamond" panose="02020404030301010803" pitchFamily="18" charset="0"/>
                        </a:rPr>
                        <a:t>The comparative gesture</a:t>
                      </a:r>
                      <a:endParaRPr lang="en-GB" sz="2400" dirty="0">
                        <a:effectLst/>
                        <a:latin typeface="Garamond" panose="02020404030301010803" pitchFamily="18" charset="0"/>
                        <a:ea typeface="Calibri"/>
                        <a:cs typeface="Times New Roman"/>
                      </a:endParaRPr>
                    </a:p>
                  </a:txBody>
                  <a:tcPr marL="47501" marR="47501"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nSpc>
                          <a:spcPct val="100000"/>
                        </a:lnSpc>
                        <a:spcAft>
                          <a:spcPts val="0"/>
                        </a:spcAft>
                      </a:pPr>
                      <a:r>
                        <a:rPr lang="en-GB" sz="2400" dirty="0">
                          <a:effectLst/>
                          <a:latin typeface="Garamond" panose="02020404030301010803" pitchFamily="18" charset="0"/>
                        </a:rPr>
                        <a:t>Light touch referencing to different urban contexts </a:t>
                      </a:r>
                      <a:endParaRPr lang="en-GB" sz="2400" dirty="0">
                        <a:effectLst/>
                        <a:latin typeface="Garamond" panose="02020404030301010803" pitchFamily="18" charset="0"/>
                        <a:ea typeface="Calibri"/>
                        <a:cs typeface="Times New Roman"/>
                      </a:endParaRPr>
                    </a:p>
                  </a:txBody>
                  <a:tcPr marL="47501" marR="47501" marT="0" marB="0">
                    <a:lnL w="28575" cap="flat" cmpd="sng" algn="ctr">
                      <a:solidFill>
                        <a:schemeClr val="tx1"/>
                      </a:solidFill>
                      <a:prstDash val="solid"/>
                      <a:round/>
                      <a:headEnd type="none" w="med" len="med"/>
                      <a:tailEnd type="none" w="med" len="med"/>
                    </a:lnL>
                    <a:lnR w="12700" cmpd="sng">
                      <a:noFill/>
                    </a:lnR>
                  </a:tcPr>
                </a:tc>
              </a:tr>
              <a:tr h="761216">
                <a:tc>
                  <a:txBody>
                    <a:bodyPr/>
                    <a:lstStyle/>
                    <a:p>
                      <a:pPr>
                        <a:lnSpc>
                          <a:spcPct val="100000"/>
                        </a:lnSpc>
                        <a:spcAft>
                          <a:spcPts val="0"/>
                        </a:spcAft>
                      </a:pPr>
                      <a:r>
                        <a:rPr lang="en-GB" sz="2400" dirty="0">
                          <a:effectLst/>
                          <a:latin typeface="Garamond" panose="02020404030301010803" pitchFamily="18" charset="0"/>
                        </a:rPr>
                        <a:t>Cases in wider conversations</a:t>
                      </a:r>
                      <a:endParaRPr lang="en-GB" sz="2400" dirty="0">
                        <a:effectLst/>
                        <a:latin typeface="Garamond" panose="02020404030301010803" pitchFamily="18" charset="0"/>
                        <a:ea typeface="Calibri"/>
                        <a:cs typeface="Times New Roman"/>
                      </a:endParaRPr>
                    </a:p>
                  </a:txBody>
                  <a:tcPr marL="47501" marR="47501"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nSpc>
                          <a:spcPct val="100000"/>
                        </a:lnSpc>
                        <a:spcAft>
                          <a:spcPts val="0"/>
                        </a:spcAft>
                      </a:pPr>
                      <a:r>
                        <a:rPr lang="en-GB" sz="2400" dirty="0">
                          <a:effectLst/>
                          <a:latin typeface="Garamond" panose="02020404030301010803" pitchFamily="18" charset="0"/>
                        </a:rPr>
                        <a:t>Detailed case studies with theoretical implications</a:t>
                      </a:r>
                      <a:endParaRPr lang="en-GB" sz="2400" dirty="0">
                        <a:effectLst/>
                        <a:latin typeface="Garamond" panose="02020404030301010803" pitchFamily="18" charset="0"/>
                        <a:ea typeface="Calibri"/>
                        <a:cs typeface="Times New Roman"/>
                      </a:endParaRPr>
                    </a:p>
                  </a:txBody>
                  <a:tcPr marL="47501" marR="47501" marT="0" marB="0">
                    <a:lnL w="28575" cap="flat" cmpd="sng" algn="ctr">
                      <a:solidFill>
                        <a:schemeClr val="tx1"/>
                      </a:solidFill>
                      <a:prstDash val="solid"/>
                      <a:round/>
                      <a:headEnd type="none" w="med" len="med"/>
                      <a:tailEnd type="none" w="med" len="med"/>
                    </a:lnL>
                    <a:lnR w="12700" cmpd="sng">
                      <a:noFill/>
                    </a:lnR>
                  </a:tcPr>
                </a:tc>
              </a:tr>
              <a:tr h="1162392">
                <a:tc>
                  <a:txBody>
                    <a:bodyPr/>
                    <a:lstStyle/>
                    <a:p>
                      <a:pPr>
                        <a:lnSpc>
                          <a:spcPct val="100000"/>
                        </a:lnSpc>
                        <a:spcAft>
                          <a:spcPts val="0"/>
                        </a:spcAft>
                      </a:pPr>
                      <a:r>
                        <a:rPr lang="en-GB" sz="2400" dirty="0">
                          <a:effectLst/>
                          <a:latin typeface="Garamond" panose="02020404030301010803" pitchFamily="18" charset="0"/>
                        </a:rPr>
                        <a:t>Composing </a:t>
                      </a:r>
                      <a:r>
                        <a:rPr lang="en-GB" sz="2400" dirty="0" smtClean="0">
                          <a:effectLst/>
                          <a:latin typeface="Garamond" panose="02020404030301010803" pitchFamily="18" charset="0"/>
                        </a:rPr>
                        <a:t>comparisons</a:t>
                      </a:r>
                      <a:endParaRPr lang="en-GB" sz="2400" dirty="0">
                        <a:effectLst/>
                        <a:latin typeface="Garamond" panose="02020404030301010803" pitchFamily="18" charset="0"/>
                        <a:ea typeface="Calibri"/>
                        <a:cs typeface="Times New Roman"/>
                      </a:endParaRPr>
                    </a:p>
                  </a:txBody>
                  <a:tcPr marL="47501" marR="47501"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0000"/>
                        </a:lnSpc>
                        <a:spcAft>
                          <a:spcPts val="0"/>
                        </a:spcAft>
                      </a:pPr>
                      <a:r>
                        <a:rPr lang="en-GB" sz="2400" dirty="0">
                          <a:effectLst/>
                          <a:latin typeface="Garamond" panose="02020404030301010803" pitchFamily="18" charset="0"/>
                        </a:rPr>
                        <a:t>Designing bespoke projects grounded in </a:t>
                      </a:r>
                      <a:r>
                        <a:rPr lang="en-GB" sz="2400" dirty="0">
                          <a:latin typeface="Garamond" panose="02020404030301010803" pitchFamily="18" charset="0"/>
                        </a:rPr>
                        <a:t>shared features</a:t>
                      </a:r>
                      <a:r>
                        <a:rPr lang="en-GB" sz="2400" dirty="0">
                          <a:effectLst/>
                          <a:latin typeface="Garamond" panose="02020404030301010803" pitchFamily="18" charset="0"/>
                        </a:rPr>
                        <a:t>, most similar/most different distinction not pertinent.</a:t>
                      </a:r>
                      <a:endParaRPr lang="en-GB" sz="2400" dirty="0">
                        <a:effectLst/>
                        <a:latin typeface="Garamond" panose="02020404030301010803" pitchFamily="18" charset="0"/>
                        <a:ea typeface="Calibri"/>
                        <a:cs typeface="Times New Roman"/>
                      </a:endParaRPr>
                    </a:p>
                  </a:txBody>
                  <a:tcPr marL="47501" marR="47501" marT="0" marB="0">
                    <a:lnL w="28575" cap="flat" cmpd="sng" algn="ctr">
                      <a:solidFill>
                        <a:schemeClr val="tx1"/>
                      </a:solidFill>
                      <a:prstDash val="solid"/>
                      <a:round/>
                      <a:headEnd type="none" w="med" len="med"/>
                      <a:tailEnd type="none" w="med" len="med"/>
                    </a:lnL>
                    <a:lnR w="12700" cmpd="sng">
                      <a:noFill/>
                    </a:lnR>
                  </a:tcPr>
                </a:tc>
              </a:tr>
              <a:tr h="720080">
                <a:tc>
                  <a:txBody>
                    <a:bodyPr/>
                    <a:lstStyle/>
                    <a:p>
                      <a:pPr>
                        <a:lnSpc>
                          <a:spcPct val="100000"/>
                        </a:lnSpc>
                      </a:pPr>
                      <a:endParaRPr lang="en-GB" sz="2400" dirty="0"/>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0000"/>
                        </a:lnSpc>
                        <a:spcAft>
                          <a:spcPts val="0"/>
                        </a:spcAft>
                      </a:pPr>
                      <a:r>
                        <a:rPr lang="en-GB" sz="2400" dirty="0">
                          <a:effectLst/>
                          <a:latin typeface="Garamond" panose="02020404030301010803" pitchFamily="18" charset="0"/>
                        </a:rPr>
                        <a:t>Repeated instances: urban phenomena with shared conditions of production</a:t>
                      </a:r>
                      <a:endParaRPr lang="en-GB" sz="2400" dirty="0">
                        <a:effectLst/>
                        <a:latin typeface="Garamond" panose="02020404030301010803" pitchFamily="18" charset="0"/>
                        <a:ea typeface="Calibri"/>
                        <a:cs typeface="Times New Roman"/>
                      </a:endParaRPr>
                    </a:p>
                  </a:txBody>
                  <a:tcPr marL="47501" marR="47501" marT="0" marB="0">
                    <a:lnL w="28575" cap="flat" cmpd="sng" algn="ctr">
                      <a:solidFill>
                        <a:schemeClr val="tx1"/>
                      </a:solidFill>
                      <a:prstDash val="solid"/>
                      <a:round/>
                      <a:headEnd type="none" w="med" len="med"/>
                      <a:tailEnd type="none" w="med" len="med"/>
                    </a:lnL>
                    <a:lnR w="12700" cmpd="sng">
                      <a:noFill/>
                    </a:lnR>
                  </a:tcPr>
                </a:tc>
              </a:tr>
              <a:tr h="429776">
                <a:tc>
                  <a:txBody>
                    <a:bodyPr/>
                    <a:lstStyle/>
                    <a:p>
                      <a:pPr>
                        <a:lnSpc>
                          <a:spcPct val="100000"/>
                        </a:lnSpc>
                      </a:pPr>
                      <a:endParaRPr lang="en-GB" sz="2400" dirty="0"/>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0"/>
                        </a:spcAft>
                      </a:pPr>
                      <a:r>
                        <a:rPr lang="en-GB" sz="2400" dirty="0">
                          <a:effectLst/>
                          <a:latin typeface="Garamond" panose="02020404030301010803" pitchFamily="18" charset="0"/>
                        </a:rPr>
                        <a:t>Unexpected comparisons</a:t>
                      </a:r>
                      <a:endParaRPr lang="en-GB" sz="2400" dirty="0">
                        <a:effectLst/>
                        <a:latin typeface="Garamond" panose="02020404030301010803" pitchFamily="18" charset="0"/>
                        <a:ea typeface="Calibri"/>
                        <a:cs typeface="Times New Roman"/>
                      </a:endParaRPr>
                    </a:p>
                  </a:txBody>
                  <a:tcPr marL="47501" marR="47501" marT="0" marB="0">
                    <a:lnL w="28575" cap="flat" cmpd="sng" algn="ctr">
                      <a:solidFill>
                        <a:schemeClr val="tx1"/>
                      </a:solidFill>
                      <a:prstDash val="solid"/>
                      <a:round/>
                      <a:headEnd type="none" w="med" len="med"/>
                      <a:tailEnd type="none" w="med" len="med"/>
                    </a:lnL>
                    <a:lnR w="12700" cmpd="sng">
                      <a:noFill/>
                    </a:lnR>
                  </a:tcPr>
                </a:tc>
              </a:tr>
              <a:tr h="764664">
                <a:tc>
                  <a:txBody>
                    <a:bodyPr/>
                    <a:lstStyle/>
                    <a:p>
                      <a:pPr>
                        <a:lnSpc>
                          <a:spcPct val="100000"/>
                        </a:lnSpc>
                        <a:spcAft>
                          <a:spcPts val="0"/>
                        </a:spcAft>
                      </a:pPr>
                      <a:r>
                        <a:rPr lang="en-GB" sz="2400" dirty="0">
                          <a:effectLst/>
                          <a:latin typeface="Garamond" panose="02020404030301010803" pitchFamily="18" charset="0"/>
                        </a:rPr>
                        <a:t>Tracing connections</a:t>
                      </a:r>
                      <a:endParaRPr lang="en-GB" sz="2400" dirty="0">
                        <a:effectLst/>
                        <a:latin typeface="Garamond" panose="02020404030301010803" pitchFamily="18" charset="0"/>
                        <a:ea typeface="Calibri"/>
                        <a:cs typeface="Times New Roman"/>
                      </a:endParaRPr>
                    </a:p>
                  </a:txBody>
                  <a:tcPr marL="47501" marR="47501"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0000"/>
                        </a:lnSpc>
                        <a:spcAft>
                          <a:spcPts val="0"/>
                        </a:spcAft>
                      </a:pPr>
                      <a:r>
                        <a:rPr lang="en-GB" sz="2400" dirty="0">
                          <a:effectLst/>
                          <a:latin typeface="Garamond" panose="02020404030301010803" pitchFamily="18" charset="0"/>
                        </a:rPr>
                        <a:t>Circulating practices leading to direct comparative reflections</a:t>
                      </a:r>
                      <a:endParaRPr lang="en-GB" sz="2400" dirty="0">
                        <a:effectLst/>
                        <a:latin typeface="Garamond" panose="02020404030301010803" pitchFamily="18" charset="0"/>
                        <a:ea typeface="Calibri"/>
                        <a:cs typeface="Times New Roman"/>
                      </a:endParaRPr>
                    </a:p>
                  </a:txBody>
                  <a:tcPr marL="47501" marR="47501" marT="0" marB="0">
                    <a:lnL w="28575" cap="flat" cmpd="sng" algn="ctr">
                      <a:solidFill>
                        <a:schemeClr val="tx1"/>
                      </a:solidFill>
                      <a:prstDash val="solid"/>
                      <a:round/>
                      <a:headEnd type="none" w="med" len="med"/>
                      <a:tailEnd type="none" w="med" len="med"/>
                    </a:lnL>
                    <a:lnR w="12700" cmpd="sng">
                      <a:noFill/>
                    </a:lnR>
                  </a:tcPr>
                </a:tc>
              </a:tr>
              <a:tr h="432048">
                <a:tc>
                  <a:txBody>
                    <a:bodyPr/>
                    <a:lstStyle/>
                    <a:p>
                      <a:pPr>
                        <a:lnSpc>
                          <a:spcPct val="100000"/>
                        </a:lnSpc>
                      </a:pPr>
                      <a:endParaRPr lang="en-GB" sz="2400" dirty="0"/>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nSpc>
                          <a:spcPct val="100000"/>
                        </a:lnSpc>
                        <a:spcAft>
                          <a:spcPts val="0"/>
                        </a:spcAft>
                      </a:pPr>
                      <a:r>
                        <a:rPr lang="en-GB" sz="2400" dirty="0">
                          <a:effectLst/>
                          <a:latin typeface="Garamond" panose="02020404030301010803" pitchFamily="18" charset="0"/>
                        </a:rPr>
                        <a:t>Comparing connections</a:t>
                      </a:r>
                      <a:endParaRPr lang="en-GB" sz="2400" dirty="0">
                        <a:effectLst/>
                        <a:latin typeface="Garamond" panose="02020404030301010803" pitchFamily="18" charset="0"/>
                        <a:ea typeface="Calibri"/>
                        <a:cs typeface="Times New Roman"/>
                      </a:endParaRPr>
                    </a:p>
                  </a:txBody>
                  <a:tcPr marL="47501" marR="47501" marT="0" marB="0">
                    <a:lnL w="28575" cap="flat" cmpd="sng" algn="ctr">
                      <a:solidFill>
                        <a:schemeClr val="tx1"/>
                      </a:solidFill>
                      <a:prstDash val="solid"/>
                      <a:round/>
                      <a:headEnd type="none" w="med" len="med"/>
                      <a:tailEnd type="none" w="med" len="med"/>
                    </a:lnL>
                    <a:lnR w="12700" cmpd="sng">
                      <a:noFill/>
                    </a:lnR>
                  </a:tcPr>
                </a:tc>
              </a:tr>
              <a:tr h="766936">
                <a:tc>
                  <a:txBody>
                    <a:bodyPr/>
                    <a:lstStyle/>
                    <a:p>
                      <a:pPr>
                        <a:lnSpc>
                          <a:spcPct val="100000"/>
                        </a:lnSpc>
                        <a:spcAft>
                          <a:spcPts val="0"/>
                        </a:spcAft>
                      </a:pPr>
                      <a:r>
                        <a:rPr lang="en-GB" sz="2400" dirty="0">
                          <a:effectLst/>
                          <a:latin typeface="Garamond" panose="02020404030301010803" pitchFamily="18" charset="0"/>
                        </a:rPr>
                        <a:t>Launching analyses</a:t>
                      </a:r>
                      <a:endParaRPr lang="en-GB" sz="2400" dirty="0">
                        <a:effectLst/>
                        <a:latin typeface="Garamond" panose="02020404030301010803" pitchFamily="18" charset="0"/>
                        <a:ea typeface="Calibri"/>
                        <a:cs typeface="Times New Roman"/>
                      </a:endParaRPr>
                    </a:p>
                  </a:txBody>
                  <a:tcPr marL="47501" marR="47501"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nSpc>
                          <a:spcPct val="100000"/>
                        </a:lnSpc>
                        <a:spcAft>
                          <a:spcPts val="0"/>
                        </a:spcAft>
                      </a:pPr>
                      <a:r>
                        <a:rPr lang="en-GB" sz="2400" dirty="0">
                          <a:effectLst/>
                          <a:latin typeface="Garamond" panose="02020404030301010803" pitchFamily="18" charset="0"/>
                        </a:rPr>
                        <a:t>Generating concepts in specific contexts, with possible wider applications</a:t>
                      </a:r>
                      <a:endParaRPr lang="en-GB" sz="2400" dirty="0">
                        <a:effectLst/>
                        <a:latin typeface="Garamond" panose="02020404030301010803" pitchFamily="18" charset="0"/>
                        <a:ea typeface="Calibri"/>
                        <a:cs typeface="Times New Roman"/>
                      </a:endParaRPr>
                    </a:p>
                  </a:txBody>
                  <a:tcPr marL="47501" marR="47501" marT="0" marB="0">
                    <a:lnL w="28575" cap="flat" cmpd="sng" algn="ctr">
                      <a:solidFill>
                        <a:schemeClr val="tx1"/>
                      </a:solidFill>
                      <a:prstDash val="solid"/>
                      <a:round/>
                      <a:headEnd type="none" w="med" len="med"/>
                      <a:tailEnd type="none" w="med" len="med"/>
                    </a:lnL>
                    <a:lnR w="12700" cmpd="sng">
                      <a:noFill/>
                    </a:lnR>
                  </a:tcPr>
                </a:tc>
              </a:tr>
              <a:tr h="576064">
                <a:tc>
                  <a:txBody>
                    <a:bodyPr/>
                    <a:lstStyle/>
                    <a:p>
                      <a:pPr>
                        <a:lnSpc>
                          <a:spcPct val="100000"/>
                        </a:lnSpc>
                        <a:spcAft>
                          <a:spcPts val="0"/>
                        </a:spcAft>
                      </a:pPr>
                      <a:r>
                        <a:rPr lang="en-GB" sz="2400" dirty="0">
                          <a:effectLst/>
                          <a:latin typeface="Garamond" panose="02020404030301010803" pitchFamily="18" charset="0"/>
                        </a:rPr>
                        <a:t>The limits of translation</a:t>
                      </a:r>
                      <a:endParaRPr lang="en-GB" sz="2400" dirty="0">
                        <a:effectLst/>
                        <a:latin typeface="Garamond" panose="02020404030301010803" pitchFamily="18" charset="0"/>
                        <a:ea typeface="Calibri"/>
                        <a:cs typeface="Times New Roman"/>
                      </a:endParaRPr>
                    </a:p>
                  </a:txBody>
                  <a:tcPr marL="47501" marR="47501"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nSpc>
                          <a:spcPct val="100000"/>
                        </a:lnSpc>
                        <a:spcAft>
                          <a:spcPts val="0"/>
                        </a:spcAft>
                      </a:pPr>
                      <a:r>
                        <a:rPr lang="en-GB" sz="2400" dirty="0">
                          <a:effectLst/>
                          <a:latin typeface="Garamond" panose="02020404030301010803" pitchFamily="18" charset="0"/>
                        </a:rPr>
                        <a:t>Sui generis outcomes; distinctive meanings </a:t>
                      </a:r>
                      <a:endParaRPr lang="en-GB" sz="2400" dirty="0">
                        <a:effectLst/>
                        <a:latin typeface="Garamond" panose="02020404030301010803" pitchFamily="18" charset="0"/>
                        <a:ea typeface="Calibri"/>
                        <a:cs typeface="Times New Roman"/>
                      </a:endParaRPr>
                    </a:p>
                  </a:txBody>
                  <a:tcPr marL="47501" marR="47501" marT="0" marB="0">
                    <a:lnL w="28575" cap="flat" cmpd="sng" algn="ctr">
                      <a:solidFill>
                        <a:schemeClr val="tx1"/>
                      </a:solidFill>
                      <a:prstDash val="solid"/>
                      <a:round/>
                      <a:headEnd type="none" w="med" len="med"/>
                      <a:tailEnd type="none" w="med" len="med"/>
                    </a:lnL>
                    <a:lnR w="12700" cmpd="sng">
                      <a:noFill/>
                    </a:lnR>
                  </a:tcPr>
                </a:tc>
              </a:tr>
            </a:tbl>
          </a:graphicData>
        </a:graphic>
      </p:graphicFrame>
      <p:sp>
        <p:nvSpPr>
          <p:cNvPr id="5" name="Rectangle 3"/>
          <p:cNvSpPr>
            <a:spLocks noChangeArrowheads="1"/>
          </p:cNvSpPr>
          <p:nvPr/>
        </p:nvSpPr>
        <p:spPr bwMode="auto">
          <a:xfrm>
            <a:off x="457203" y="18044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altLang="en-US">
              <a:solidFill>
                <a:srgbClr val="FFFFFF"/>
              </a:solidFill>
              <a:latin typeface="Arial" pitchFamily="34" charset="0"/>
            </a:endParaRPr>
          </a:p>
        </p:txBody>
      </p:sp>
    </p:spTree>
    <p:extLst>
      <p:ext uri="{BB962C8B-B14F-4D97-AF65-F5344CB8AC3E}">
        <p14:creationId xmlns:p14="http://schemas.microsoft.com/office/powerpoint/2010/main" val="21908014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5" descr="4-7-2007-03-450px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2492375"/>
            <a:ext cx="4286250"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6"/>
          <p:cNvSpPr>
            <a:spLocks noGrp="1" noChangeArrowheads="1"/>
          </p:cNvSpPr>
          <p:nvPr>
            <p:ph type="title"/>
          </p:nvPr>
        </p:nvSpPr>
        <p:spPr/>
        <p:txBody>
          <a:bodyPr>
            <a:normAutofit fontScale="90000"/>
          </a:bodyPr>
          <a:lstStyle/>
          <a:p>
            <a:r>
              <a:rPr lang="en-GB" altLang="en-US" sz="3600" dirty="0" smtClean="0"/>
              <a:t>Unexpected comparisons (e.g. Roy, 2003; Myers, 2014)</a:t>
            </a:r>
          </a:p>
        </p:txBody>
      </p:sp>
      <p:sp>
        <p:nvSpPr>
          <p:cNvPr id="23556" name="Rectangle 7"/>
          <p:cNvSpPr>
            <a:spLocks noGrp="1" noChangeArrowheads="1"/>
          </p:cNvSpPr>
          <p:nvPr>
            <p:ph sz="half" idx="1"/>
          </p:nvPr>
        </p:nvSpPr>
        <p:spPr>
          <a:xfrm>
            <a:off x="539750" y="1773238"/>
            <a:ext cx="4038600" cy="4525962"/>
          </a:xfrm>
        </p:spPr>
        <p:txBody>
          <a:bodyPr/>
          <a:lstStyle/>
          <a:p>
            <a:pPr>
              <a:lnSpc>
                <a:spcPct val="90000"/>
              </a:lnSpc>
            </a:pPr>
            <a:endParaRPr lang="en-US" altLang="en-US" sz="2000" smtClean="0"/>
          </a:p>
        </p:txBody>
      </p:sp>
      <p:sp>
        <p:nvSpPr>
          <p:cNvPr id="23557" name="Rectangle 8"/>
          <p:cNvSpPr>
            <a:spLocks noGrp="1" noChangeArrowheads="1"/>
          </p:cNvSpPr>
          <p:nvPr>
            <p:ph type="body" sz="half" idx="2"/>
          </p:nvPr>
        </p:nvSpPr>
        <p:spPr/>
        <p:txBody>
          <a:bodyPr/>
          <a:lstStyle/>
          <a:p>
            <a:pPr>
              <a:lnSpc>
                <a:spcPct val="90000"/>
              </a:lnSpc>
            </a:pPr>
            <a:r>
              <a:rPr lang="en-GB" altLang="en-US" sz="2000" smtClean="0"/>
              <a:t>“The American paradigm of propertied citizenship makes few concessions for the poor, turning the propertyless into the shelterless. In contrast, the Third World paradigm reflects the marginality of the poor, giving legitimacy to the shelter claims of the propertyless. Visiting the geopolitical context of American homelessness with this Third World paradigm in hand is thus immensely useful” (Roy, 2003, p. 473).</a:t>
            </a:r>
          </a:p>
        </p:txBody>
      </p:sp>
    </p:spTree>
    <p:extLst>
      <p:ext uri="{BB962C8B-B14F-4D97-AF65-F5344CB8AC3E}">
        <p14:creationId xmlns:p14="http://schemas.microsoft.com/office/powerpoint/2010/main" val="79681243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altLang="x-none" dirty="0" smtClean="0"/>
              <a:t>Relational Comparisons</a:t>
            </a:r>
            <a:endParaRPr lang="en-US" altLang="x-none" dirty="0"/>
          </a:p>
        </p:txBody>
      </p:sp>
      <p:sp>
        <p:nvSpPr>
          <p:cNvPr id="16387" name="Rectangle 3"/>
          <p:cNvSpPr>
            <a:spLocks noGrp="1" noChangeArrowheads="1"/>
          </p:cNvSpPr>
          <p:nvPr>
            <p:ph idx="1"/>
          </p:nvPr>
        </p:nvSpPr>
        <p:spPr/>
        <p:txBody>
          <a:bodyPr>
            <a:normAutofit fontScale="70000" lnSpcReduction="20000"/>
          </a:bodyPr>
          <a:lstStyle/>
          <a:p>
            <a:r>
              <a:rPr lang="en-GB" altLang="x-none" sz="2800" dirty="0"/>
              <a:t>Relational comparisons: ““away from searching for similarities and differences between two mutually exclusive contexts and instead towards relational comparisons that use different cities to pose questions of one another” (Ward, 2009, p. 10). </a:t>
            </a:r>
            <a:endParaRPr lang="en-GB" altLang="x-none" sz="2800" dirty="0" smtClean="0"/>
          </a:p>
          <a:p>
            <a:r>
              <a:rPr lang="en-GB" altLang="x-none" dirty="0" smtClean="0"/>
              <a:t>Relational comparisons: Gill Hart: </a:t>
            </a:r>
            <a:r>
              <a:rPr lang="en-GB" altLang="x-none" i="1" dirty="0" smtClean="0"/>
              <a:t>Disabling Globalisation</a:t>
            </a:r>
            <a:r>
              <a:rPr lang="en-GB" altLang="x-none" dirty="0" smtClean="0"/>
              <a:t> (2001): Taiwan to KwaZulu-Natal</a:t>
            </a:r>
          </a:p>
          <a:p>
            <a:r>
              <a:rPr lang="en-GB" altLang="en-US" i="1" dirty="0"/>
              <a:t>Incorporating</a:t>
            </a:r>
            <a:r>
              <a:rPr lang="en-GB" altLang="en-US" dirty="0"/>
              <a:t> comparison (McMichael, 1990) “time and space are not uniform and cannot be abstracted from the construction of units and categories” (p. 395) i.e. Units (cities, parts of cities) exist in relation to wider social processes (connections, structures, systems) and they mutually shape each </a:t>
            </a:r>
            <a:r>
              <a:rPr lang="en-GB" altLang="en-US" dirty="0" smtClean="0"/>
              <a:t>other</a:t>
            </a:r>
            <a:endParaRPr lang="en-GB" altLang="x-none" sz="2800" dirty="0"/>
          </a:p>
          <a:p>
            <a:r>
              <a:rPr lang="en-GB" altLang="x-none" sz="2800" dirty="0" smtClean="0"/>
              <a:t>Topological Relationalities (John Allen, 2016): Attend </a:t>
            </a:r>
            <a:r>
              <a:rPr lang="en-GB" altLang="x-none" sz="2800" dirty="0"/>
              <a:t>to repetitions, imaginations, presences, proximities: Cities already inhabit one another, different elements of cities are already drawn into relationships with other </a:t>
            </a:r>
            <a:r>
              <a:rPr lang="en-GB" altLang="x-none" sz="2800" dirty="0" smtClean="0"/>
              <a:t>cities (</a:t>
            </a:r>
            <a:r>
              <a:rPr lang="en-GB" altLang="x-none" sz="2800" dirty="0" err="1" smtClean="0"/>
              <a:t>Malaquais</a:t>
            </a:r>
            <a:r>
              <a:rPr lang="en-GB" altLang="x-none" sz="2800" dirty="0" smtClean="0"/>
              <a:t>, 2007)</a:t>
            </a:r>
            <a:endParaRPr lang="en-GB" altLang="x-none" sz="2800" dirty="0"/>
          </a:p>
          <a:p>
            <a:endParaRPr lang="en-GB" altLang="x-none" sz="2800" dirty="0"/>
          </a:p>
        </p:txBody>
      </p:sp>
    </p:spTree>
    <p:extLst>
      <p:ext uri="{BB962C8B-B14F-4D97-AF65-F5344CB8AC3E}">
        <p14:creationId xmlns:p14="http://schemas.microsoft.com/office/powerpoint/2010/main" val="927538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67544" y="77916"/>
            <a:ext cx="8229600" cy="974820"/>
          </a:xfrm>
        </p:spPr>
        <p:txBody>
          <a:bodyPr/>
          <a:lstStyle/>
          <a:p>
            <a:r>
              <a:rPr lang="en-GB" dirty="0" smtClean="0"/>
              <a:t>Relational Comparisons</a:t>
            </a:r>
            <a:endParaRPr lang="en-GB" dirty="0"/>
          </a:p>
        </p:txBody>
      </p:sp>
      <p:sp>
        <p:nvSpPr>
          <p:cNvPr id="6" name="Content Placeholder 5"/>
          <p:cNvSpPr>
            <a:spLocks noGrp="1"/>
          </p:cNvSpPr>
          <p:nvPr>
            <p:ph idx="1"/>
          </p:nvPr>
        </p:nvSpPr>
        <p:spPr>
          <a:xfrm>
            <a:off x="445323" y="1600201"/>
            <a:ext cx="4888735" cy="5225463"/>
          </a:xfrm>
        </p:spPr>
        <p:txBody>
          <a:bodyPr/>
          <a:lstStyle/>
          <a:p>
            <a:pPr marL="0" indent="0" algn="r">
              <a:buNone/>
            </a:pPr>
            <a:r>
              <a:rPr lang="en-GB" sz="1800" dirty="0"/>
              <a:t>We might draw analytical insights by considering cities through the specific shared connections which shape each, highlighting the impact of different histories and contexts. Gillian Hart (2003) pioneered this approach in her consideration of the effects of rural dispossession on small industrializing towns in northern KwaZulu-Natal, South Africa, through tracing the largely Taiwanese industrialists who chose to locate there in response to a late-apartheid industrial incentive scheme. Nik Theodore’s (2007) discussion of casual day labourers in the US, whose organising tactics are inspired by political experiences in various South American countries, provides another suggestive example of thinking comparatively with connections. </a:t>
            </a:r>
          </a:p>
          <a:p>
            <a:endParaRPr lang="en-GB" sz="1800" dirty="0"/>
          </a:p>
        </p:txBody>
      </p:sp>
      <p:pic>
        <p:nvPicPr>
          <p:cNvPr id="2050" name="Picture 2" descr="http://www.ucpress.edu/img/covers/isbn13/978052023756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5935" y="1196751"/>
            <a:ext cx="3769982" cy="5628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09305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7" descr="20060901_day_laborers_71616344_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1500" y="188913"/>
            <a:ext cx="2879725" cy="295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8"/>
          <p:cNvSpPr>
            <a:spLocks noChangeArrowheads="1"/>
          </p:cNvSpPr>
          <p:nvPr/>
        </p:nvSpPr>
        <p:spPr bwMode="auto">
          <a:xfrm>
            <a:off x="0" y="196850"/>
            <a:ext cx="4824413" cy="2563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a:solidFill>
                  <a:srgbClr val="FFFFFF"/>
                </a:solidFill>
              </a:rPr>
              <a:t>Pablo Alvarado, executive director of the National Day Laborer Organizing Network (and former popular educator in El Salvador) addresses the media on Aug. 9, 2006 in Chicago. The labor group NDLON signed an agreement to partner with the AFL-CIO in seeking improved working conditions and wages for illegal immigrants working in the U.S. (Tim Boyle (c) Getty Images)</a:t>
            </a:r>
          </a:p>
        </p:txBody>
      </p:sp>
      <p:pic>
        <p:nvPicPr>
          <p:cNvPr id="25604" name="Picture 10" descr="Suzanna-talks-with-Laborers-75596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194175"/>
            <a:ext cx="4248150"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5" descr="reward_hard_work_legalize_day_labore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2138" y="2852738"/>
            <a:ext cx="3673475" cy="275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23555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endParaRPr lang="en-US" altLang="en-US" smtClean="0"/>
          </a:p>
        </p:txBody>
      </p:sp>
      <p:sp>
        <p:nvSpPr>
          <p:cNvPr id="26627" name="Rectangle 3"/>
          <p:cNvSpPr>
            <a:spLocks noGrp="1" noChangeArrowheads="1"/>
          </p:cNvSpPr>
          <p:nvPr>
            <p:ph idx="1"/>
          </p:nvPr>
        </p:nvSpPr>
        <p:spPr/>
        <p:txBody>
          <a:bodyPr/>
          <a:lstStyle/>
          <a:p>
            <a:r>
              <a:rPr lang="en-GB" altLang="en-US" sz="2800" smtClean="0"/>
              <a:t>“One of the things we respect most, and that’s why we’ve been successful organizing Latin American workers from different countries, are the workers’ ideological beliefs, their religion, their culture… we respect that… That is the interesting thing here – to put all the pieces together to create something different” (Oscar Paredes, founder and executive director of the Latin-American Workers Project in Brooklyn, NY, in Theodore, 2010, p. 14)</a:t>
            </a:r>
          </a:p>
        </p:txBody>
      </p:sp>
    </p:spTree>
    <p:extLst>
      <p:ext uri="{BB962C8B-B14F-4D97-AF65-F5344CB8AC3E}">
        <p14:creationId xmlns:p14="http://schemas.microsoft.com/office/powerpoint/2010/main" val="6426410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548680"/>
            <a:ext cx="7115175" cy="4705350"/>
          </a:xfrm>
          <a:prstGeom prst="rect">
            <a:avLst/>
          </a:prstGeom>
          <a:solidFill>
            <a:schemeClr val="accent2">
              <a:lumMod val="40000"/>
              <a:lumOff val="60000"/>
            </a:schemeClr>
          </a:solidFill>
          <a:ln w="38100">
            <a:solidFill>
              <a:schemeClr val="accent1"/>
            </a:solidFill>
          </a:ln>
          <a:extLst/>
        </p:spPr>
      </p:pic>
      <p:sp>
        <p:nvSpPr>
          <p:cNvPr id="2" name="TextBox 1"/>
          <p:cNvSpPr txBox="1"/>
          <p:nvPr/>
        </p:nvSpPr>
        <p:spPr>
          <a:xfrm>
            <a:off x="212504" y="5501648"/>
            <a:ext cx="8513869" cy="646331"/>
          </a:xfrm>
          <a:prstGeom prst="rect">
            <a:avLst/>
          </a:prstGeom>
          <a:solidFill>
            <a:schemeClr val="accent1"/>
          </a:solidFill>
        </p:spPr>
        <p:txBody>
          <a:bodyPr wrap="none" rtlCol="0">
            <a:spAutoFit/>
          </a:bodyPr>
          <a:lstStyle/>
          <a:p>
            <a:r>
              <a:rPr lang="en-GB" dirty="0">
                <a:solidFill>
                  <a:prstClr val="black"/>
                </a:solidFill>
              </a:rPr>
              <a:t>Changing proportion of the world’s urban population by region, 2011 estimates </a:t>
            </a:r>
          </a:p>
          <a:p>
            <a:r>
              <a:rPr lang="en-GB" dirty="0">
                <a:solidFill>
                  <a:prstClr val="black"/>
                </a:solidFill>
              </a:rPr>
              <a:t>(source: UN World Urbanisation Prospects, 2011, Highlights)</a:t>
            </a:r>
          </a:p>
        </p:txBody>
      </p:sp>
    </p:spTree>
    <p:extLst>
      <p:ext uri="{BB962C8B-B14F-4D97-AF65-F5344CB8AC3E}">
        <p14:creationId xmlns:p14="http://schemas.microsoft.com/office/powerpoint/2010/main" val="38589759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4"/>
          <p:cNvSpPr>
            <a:spLocks noGrp="1" noChangeArrowheads="1"/>
          </p:cNvSpPr>
          <p:nvPr>
            <p:ph type="title"/>
          </p:nvPr>
        </p:nvSpPr>
        <p:spPr/>
        <p:txBody>
          <a:bodyPr rtlCol="0">
            <a:normAutofit fontScale="90000"/>
          </a:bodyPr>
          <a:lstStyle/>
          <a:p>
            <a:pPr fontAlgn="auto">
              <a:spcAft>
                <a:spcPts val="0"/>
              </a:spcAft>
              <a:defRPr/>
            </a:pPr>
            <a:r>
              <a:rPr lang="en-GB" sz="4000" smtClean="0"/>
              <a:t> Home is where the heart abides (Sinatti): transnational connections</a:t>
            </a:r>
          </a:p>
        </p:txBody>
      </p:sp>
      <p:pic>
        <p:nvPicPr>
          <p:cNvPr id="2457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557338"/>
            <a:ext cx="4394200" cy="329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4663" y="3068638"/>
            <a:ext cx="4322762" cy="323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182993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Comparing Connections</a:t>
            </a:r>
            <a:endParaRPr lang="en-GB" dirty="0"/>
          </a:p>
        </p:txBody>
      </p:sp>
      <p:pic>
        <p:nvPicPr>
          <p:cNvPr id="2050" name="Picture 2" descr="http://media.wiley.com/product_data/coverImage300/0X/11186328/111863280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484784"/>
            <a:ext cx="3312368" cy="472372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779912" y="2420888"/>
            <a:ext cx="5378395" cy="2585323"/>
          </a:xfrm>
          <a:prstGeom prst="rect">
            <a:avLst/>
          </a:prstGeom>
          <a:noFill/>
        </p:spPr>
        <p:txBody>
          <a:bodyPr wrap="none" rtlCol="0">
            <a:spAutoFit/>
          </a:bodyPr>
          <a:lstStyle/>
          <a:p>
            <a:r>
              <a:rPr lang="en-GB" dirty="0" smtClean="0">
                <a:solidFill>
                  <a:srgbClr val="FFFFFF"/>
                </a:solidFill>
              </a:rPr>
              <a:t>Trajectories of urban change:</a:t>
            </a:r>
          </a:p>
          <a:p>
            <a:endParaRPr lang="en-GB" dirty="0">
              <a:solidFill>
                <a:srgbClr val="FFFFFF"/>
              </a:solidFill>
            </a:endParaRPr>
          </a:p>
          <a:p>
            <a:r>
              <a:rPr lang="en-GB" dirty="0" smtClean="0">
                <a:solidFill>
                  <a:srgbClr val="FFFFFF"/>
                </a:solidFill>
              </a:rPr>
              <a:t>Shared transition from Socialism to a </a:t>
            </a:r>
          </a:p>
          <a:p>
            <a:r>
              <a:rPr lang="en-GB" dirty="0" smtClean="0">
                <a:solidFill>
                  <a:srgbClr val="FFFFFF"/>
                </a:solidFill>
              </a:rPr>
              <a:t>Liberal Economy</a:t>
            </a:r>
          </a:p>
          <a:p>
            <a:endParaRPr lang="en-GB" dirty="0">
              <a:solidFill>
                <a:srgbClr val="FFFFFF"/>
              </a:solidFill>
            </a:endParaRPr>
          </a:p>
          <a:p>
            <a:r>
              <a:rPr lang="en-GB" dirty="0" smtClean="0">
                <a:solidFill>
                  <a:srgbClr val="FFFFFF"/>
                </a:solidFill>
              </a:rPr>
              <a:t>Hanoi: reinserted into Asian economic processes</a:t>
            </a:r>
          </a:p>
          <a:p>
            <a:endParaRPr lang="en-GB" dirty="0" smtClean="0">
              <a:solidFill>
                <a:srgbClr val="FFFFFF"/>
              </a:solidFill>
            </a:endParaRPr>
          </a:p>
          <a:p>
            <a:r>
              <a:rPr lang="en-GB" dirty="0" err="1" smtClean="0">
                <a:solidFill>
                  <a:srgbClr val="FFFFFF"/>
                </a:solidFill>
              </a:rPr>
              <a:t>Ougadougou</a:t>
            </a:r>
            <a:r>
              <a:rPr lang="en-GB" dirty="0" smtClean="0">
                <a:solidFill>
                  <a:srgbClr val="FFFFFF"/>
                </a:solidFill>
              </a:rPr>
              <a:t>: transnational political relatedness</a:t>
            </a:r>
          </a:p>
          <a:p>
            <a:r>
              <a:rPr lang="en-GB" dirty="0">
                <a:solidFill>
                  <a:srgbClr val="FFFFFF"/>
                </a:solidFill>
              </a:rPr>
              <a:t>o</a:t>
            </a:r>
            <a:r>
              <a:rPr lang="en-GB" dirty="0" smtClean="0">
                <a:solidFill>
                  <a:srgbClr val="FFFFFF"/>
                </a:solidFill>
              </a:rPr>
              <a:t>riented to Europe and North Africa</a:t>
            </a:r>
            <a:endParaRPr lang="en-GB" dirty="0">
              <a:solidFill>
                <a:srgbClr val="FFFFFF"/>
              </a:solidFill>
            </a:endParaRPr>
          </a:p>
        </p:txBody>
      </p:sp>
    </p:spTree>
    <p:extLst>
      <p:ext uri="{BB962C8B-B14F-4D97-AF65-F5344CB8AC3E}">
        <p14:creationId xmlns:p14="http://schemas.microsoft.com/office/powerpoint/2010/main" val="9452295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Peck and Theodore: Distended Case</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dirty="0">
                <a:latin typeface="Helvetica" charset="0"/>
              </a:rPr>
              <a:t>The challenge here is one of traveling within cosmopolitan policy networks </a:t>
            </a:r>
            <a:r>
              <a:rPr lang="en-US" dirty="0" smtClean="0">
                <a:latin typeface="Helvetica" charset="0"/>
              </a:rPr>
              <a:t>without becoming </a:t>
            </a:r>
            <a:r>
              <a:rPr lang="en-US" dirty="0">
                <a:latin typeface="Helvetica" charset="0"/>
              </a:rPr>
              <a:t>another creature of those networks; of making sense of fast-moving `</a:t>
            </a:r>
            <a:r>
              <a:rPr lang="en-US" dirty="0" smtClean="0">
                <a:latin typeface="Helvetica" charset="0"/>
              </a:rPr>
              <a:t>best practices</a:t>
            </a:r>
            <a:r>
              <a:rPr lang="en-US" dirty="0">
                <a:latin typeface="Helvetica" charset="0"/>
              </a:rPr>
              <a:t>' without losing sight of prosaic practice; of taking account of phenomena </a:t>
            </a:r>
            <a:r>
              <a:rPr lang="en-US" dirty="0" smtClean="0">
                <a:latin typeface="Helvetica" charset="0"/>
              </a:rPr>
              <a:t>like policy </a:t>
            </a:r>
            <a:r>
              <a:rPr lang="en-US" dirty="0">
                <a:latin typeface="Helvetica" charset="0"/>
              </a:rPr>
              <a:t>tourism and policy tradeshows without succumbing to explanatory </a:t>
            </a:r>
            <a:r>
              <a:rPr lang="en-US" dirty="0" smtClean="0">
                <a:latin typeface="Helvetica" charset="0"/>
              </a:rPr>
              <a:t>dilettantism, or </a:t>
            </a:r>
            <a:r>
              <a:rPr lang="en-US" dirty="0">
                <a:latin typeface="Helvetica" charset="0"/>
              </a:rPr>
              <a:t>some kind of methodological ``tourism, [just] tripping around from site to site''</a:t>
            </a:r>
          </a:p>
          <a:p>
            <a:endParaRPr lang="en-US" dirty="0"/>
          </a:p>
        </p:txBody>
      </p:sp>
    </p:spTree>
    <p:extLst>
      <p:ext uri="{BB962C8B-B14F-4D97-AF65-F5344CB8AC3E}">
        <p14:creationId xmlns:p14="http://schemas.microsoft.com/office/powerpoint/2010/main" val="11276453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84" name="Picture 12" descr="IMG_68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4800" y="3573463"/>
            <a:ext cx="3759200" cy="3319462"/>
          </a:xfrm>
          <a:prstGeom prst="rect">
            <a:avLst/>
          </a:prstGeom>
          <a:noFill/>
          <a:extLst>
            <a:ext uri="{909E8E84-426E-40DD-AFC4-6F175D3DCCD1}">
              <a14:hiddenFill xmlns:a14="http://schemas.microsoft.com/office/drawing/2010/main">
                <a:solidFill>
                  <a:srgbClr val="FFFFFF"/>
                </a:solidFill>
              </a14:hiddenFill>
            </a:ext>
          </a:extLst>
        </p:spPr>
      </p:pic>
      <p:pic>
        <p:nvPicPr>
          <p:cNvPr id="233476" name="Picture 4" descr="IMG_68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403725" cy="3302000"/>
          </a:xfrm>
          <a:prstGeom prst="rect">
            <a:avLst/>
          </a:prstGeom>
          <a:noFill/>
          <a:extLst>
            <a:ext uri="{909E8E84-426E-40DD-AFC4-6F175D3DCCD1}">
              <a14:hiddenFill xmlns:a14="http://schemas.microsoft.com/office/drawing/2010/main">
                <a:solidFill>
                  <a:srgbClr val="FFFFFF"/>
                </a:solidFill>
              </a14:hiddenFill>
            </a:ext>
          </a:extLst>
        </p:spPr>
      </p:pic>
      <p:pic>
        <p:nvPicPr>
          <p:cNvPr id="233479" name="Picture 7" descr="IMG_689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060575"/>
            <a:ext cx="3597275" cy="4797425"/>
          </a:xfrm>
          <a:prstGeom prst="rect">
            <a:avLst/>
          </a:prstGeom>
          <a:noFill/>
          <a:extLst>
            <a:ext uri="{909E8E84-426E-40DD-AFC4-6F175D3DCCD1}">
              <a14:hiddenFill xmlns:a14="http://schemas.microsoft.com/office/drawing/2010/main">
                <a:solidFill>
                  <a:srgbClr val="FFFFFF"/>
                </a:solidFill>
              </a14:hiddenFill>
            </a:ext>
          </a:extLst>
        </p:spPr>
      </p:pic>
      <p:pic>
        <p:nvPicPr>
          <p:cNvPr id="233482" name="Picture 10" descr="IMG_69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7538" y="0"/>
            <a:ext cx="3141662" cy="3141663"/>
          </a:xfrm>
          <a:prstGeom prst="rect">
            <a:avLst/>
          </a:prstGeom>
          <a:noFill/>
          <a:extLst>
            <a:ext uri="{909E8E84-426E-40DD-AFC4-6F175D3DCCD1}">
              <a14:hiddenFill xmlns:a14="http://schemas.microsoft.com/office/drawing/2010/main">
                <a:solidFill>
                  <a:srgbClr val="FFFFFF"/>
                </a:solidFill>
              </a14:hiddenFill>
            </a:ext>
          </a:extLst>
        </p:spPr>
      </p:pic>
      <p:pic>
        <p:nvPicPr>
          <p:cNvPr id="233477" name="Picture 5" descr="IMG_68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24638" y="0"/>
            <a:ext cx="2519362" cy="3357563"/>
          </a:xfrm>
          <a:prstGeom prst="rect">
            <a:avLst/>
          </a:prstGeom>
          <a:noFill/>
          <a:extLst>
            <a:ext uri="{909E8E84-426E-40DD-AFC4-6F175D3DCCD1}">
              <a14:hiddenFill xmlns:a14="http://schemas.microsoft.com/office/drawing/2010/main">
                <a:solidFill>
                  <a:srgbClr val="FFFFFF"/>
                </a:solidFill>
              </a14:hiddenFill>
            </a:ext>
          </a:extLst>
        </p:spPr>
      </p:pic>
      <p:sp>
        <p:nvSpPr>
          <p:cNvPr id="233483" name="Rectangle 11"/>
          <p:cNvSpPr>
            <a:spLocks noChangeArrowheads="1"/>
          </p:cNvSpPr>
          <p:nvPr/>
        </p:nvSpPr>
        <p:spPr bwMode="auto">
          <a:xfrm>
            <a:off x="919163" y="3246438"/>
            <a:ext cx="7391400"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GB">
                <a:solidFill>
                  <a:prstClr val="black"/>
                </a:solidFill>
              </a:rPr>
              <a:t>“embeddedness in multiple elsewheres” (Mbembe and Nutall, 2004) </a:t>
            </a:r>
          </a:p>
        </p:txBody>
      </p:sp>
      <p:pic>
        <p:nvPicPr>
          <p:cNvPr id="233478" name="Picture 6" descr="IMG_686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8175" y="3573463"/>
            <a:ext cx="3671888" cy="3284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516425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4"/>
          <p:cNvSpPr>
            <a:spLocks noGrp="1" noChangeArrowheads="1"/>
          </p:cNvSpPr>
          <p:nvPr>
            <p:ph type="title" sz="quarter" idx="4294967295"/>
          </p:nvPr>
        </p:nvSpPr>
        <p:spPr>
          <a:xfrm>
            <a:off x="0" y="274638"/>
            <a:ext cx="8229600" cy="1143000"/>
          </a:xfrm>
        </p:spPr>
        <p:txBody>
          <a:bodyPr/>
          <a:lstStyle/>
          <a:p>
            <a:r>
              <a:rPr lang="en-GB" altLang="en-US" dirty="0" smtClean="0"/>
              <a:t>Thinking with elsewhere….Miami compared with:</a:t>
            </a:r>
          </a:p>
        </p:txBody>
      </p:sp>
      <p:sp>
        <p:nvSpPr>
          <p:cNvPr id="27651" name="Rectangle 11"/>
          <p:cNvSpPr>
            <a:spLocks noChangeArrowheads="1"/>
          </p:cNvSpPr>
          <p:nvPr/>
        </p:nvSpPr>
        <p:spPr bwMode="auto">
          <a:xfrm>
            <a:off x="0" y="5392738"/>
            <a:ext cx="8655050" cy="146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GB" altLang="en-US">
                <a:solidFill>
                  <a:srgbClr val="FFFFFF"/>
                </a:solidFill>
              </a:rPr>
              <a:t>Amsterdam: stable and peaceful business environment</a:t>
            </a:r>
          </a:p>
          <a:p>
            <a:pPr algn="ctr" eaLnBrk="1" hangingPunct="1"/>
            <a:r>
              <a:rPr lang="en-GB" altLang="en-US">
                <a:solidFill>
                  <a:srgbClr val="FFFFFF"/>
                </a:solidFill>
              </a:rPr>
              <a:t>Hong Kong: political refuge and hybrid cultural space</a:t>
            </a:r>
          </a:p>
          <a:p>
            <a:pPr algn="ctr" eaLnBrk="1" hangingPunct="1"/>
            <a:r>
              <a:rPr lang="en-GB" altLang="en-US">
                <a:solidFill>
                  <a:srgbClr val="FFFFFF"/>
                </a:solidFill>
              </a:rPr>
              <a:t>Shanghai: unruly city of foreigners and illegal activities as base for economic growth</a:t>
            </a:r>
          </a:p>
          <a:p>
            <a:pPr algn="ctr" eaLnBrk="1" hangingPunct="1"/>
            <a:r>
              <a:rPr lang="en-GB" altLang="en-US">
                <a:solidFill>
                  <a:srgbClr val="FFFFFF"/>
                </a:solidFill>
              </a:rPr>
              <a:t>Dublin: both vulnerable but unlike Dublin Miami is not a world city by design </a:t>
            </a:r>
          </a:p>
          <a:p>
            <a:pPr algn="ctr"/>
            <a:endParaRPr lang="en-GB" altLang="en-US">
              <a:solidFill>
                <a:srgbClr val="FFFFFF"/>
              </a:solidFill>
            </a:endParaRPr>
          </a:p>
        </p:txBody>
      </p:sp>
      <p:pic>
        <p:nvPicPr>
          <p:cNvPr id="27652" name="Picture 13" descr="beautiful_dubl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625" y="2636838"/>
            <a:ext cx="3635375" cy="271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10" descr="shanghai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48038" y="1916113"/>
            <a:ext cx="3527425" cy="253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17" descr="laser-show-on-hong-ko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2852738"/>
            <a:ext cx="3419475"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15" descr="amsterdam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825" y="1268413"/>
            <a:ext cx="2520950" cy="189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822241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0" dirty="0" smtClean="0">
                <a:latin typeface="Cambria" charset="0"/>
                <a:ea typeface="Cambria" charset="0"/>
                <a:cs typeface="Cambria" charset="0"/>
              </a:rPr>
              <a:t>IV Examples</a:t>
            </a:r>
            <a:endParaRPr lang="en-US" sz="3600" b="0" dirty="0">
              <a:latin typeface="Cambria" charset="0"/>
              <a:ea typeface="Cambria" charset="0"/>
              <a:cs typeface="Cambria" charset="0"/>
            </a:endParaRP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98872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Two demonstrations</a:t>
            </a:r>
            <a:endParaRPr lang="en-GB" dirty="0"/>
          </a:p>
        </p:txBody>
      </p:sp>
      <p:sp>
        <p:nvSpPr>
          <p:cNvPr id="3" name="Content Placeholder 2"/>
          <p:cNvSpPr>
            <a:spLocks noGrp="1"/>
          </p:cNvSpPr>
          <p:nvPr>
            <p:ph sz="half" idx="1"/>
          </p:nvPr>
        </p:nvSpPr>
        <p:spPr>
          <a:xfrm>
            <a:off x="457200" y="1340768"/>
            <a:ext cx="4038600" cy="4785395"/>
          </a:xfrm>
          <a:solidFill>
            <a:schemeClr val="tx2"/>
          </a:solidFill>
        </p:spPr>
        <p:txBody>
          <a:bodyPr/>
          <a:lstStyle/>
          <a:p>
            <a:pPr marL="0" indent="0">
              <a:buNone/>
            </a:pPr>
            <a:r>
              <a:rPr lang="en-GB" dirty="0" smtClean="0">
                <a:solidFill>
                  <a:schemeClr val="bg2"/>
                </a:solidFill>
              </a:rPr>
              <a:t>Genetic: City Strategies</a:t>
            </a:r>
          </a:p>
          <a:p>
            <a:pPr>
              <a:buFontTx/>
              <a:buChar char="-"/>
            </a:pPr>
            <a:endParaRPr lang="en-GB" dirty="0" smtClean="0">
              <a:solidFill>
                <a:schemeClr val="bg2"/>
              </a:solidFill>
            </a:endParaRPr>
          </a:p>
          <a:p>
            <a:pPr marL="0" indent="0">
              <a:buNone/>
            </a:pPr>
            <a:endParaRPr lang="en-GB" dirty="0" smtClean="0">
              <a:solidFill>
                <a:schemeClr val="bg2"/>
              </a:solidFill>
            </a:endParaRPr>
          </a:p>
          <a:p>
            <a:pPr marL="0" indent="0">
              <a:buNone/>
            </a:pPr>
            <a:r>
              <a:rPr lang="en-GB" dirty="0" smtClean="0">
                <a:solidFill>
                  <a:schemeClr val="bg2"/>
                </a:solidFill>
              </a:rPr>
              <a:t>- Policy transfer (slow)</a:t>
            </a:r>
          </a:p>
          <a:p>
            <a:pPr marL="0" indent="0">
              <a:buNone/>
            </a:pPr>
            <a:r>
              <a:rPr lang="en-GB" dirty="0" smtClean="0">
                <a:solidFill>
                  <a:schemeClr val="bg2"/>
                </a:solidFill>
              </a:rPr>
              <a:t>- Beyond neoliberalism</a:t>
            </a:r>
          </a:p>
          <a:p>
            <a:pPr marL="0" indent="0">
              <a:buNone/>
            </a:pPr>
            <a:r>
              <a:rPr lang="en-GB" dirty="0" smtClean="0">
                <a:solidFill>
                  <a:schemeClr val="bg2"/>
                </a:solidFill>
              </a:rPr>
              <a:t>- Internationalising urban regime theory</a:t>
            </a:r>
            <a:endParaRPr lang="en-GB" dirty="0">
              <a:solidFill>
                <a:schemeClr val="bg2"/>
              </a:solidFill>
            </a:endParaRPr>
          </a:p>
        </p:txBody>
      </p:sp>
      <p:sp>
        <p:nvSpPr>
          <p:cNvPr id="4" name="Content Placeholder 3"/>
          <p:cNvSpPr>
            <a:spLocks noGrp="1"/>
          </p:cNvSpPr>
          <p:nvPr>
            <p:ph sz="half" idx="2"/>
          </p:nvPr>
        </p:nvSpPr>
        <p:spPr>
          <a:xfrm>
            <a:off x="4860032" y="1268760"/>
            <a:ext cx="4038600" cy="5257800"/>
          </a:xfrm>
          <a:solidFill>
            <a:schemeClr val="bg2">
              <a:lumMod val="75000"/>
            </a:schemeClr>
          </a:solidFill>
        </p:spPr>
        <p:txBody>
          <a:bodyPr/>
          <a:lstStyle/>
          <a:p>
            <a:pPr marL="0" indent="0">
              <a:buNone/>
            </a:pPr>
            <a:r>
              <a:rPr lang="en-GB" dirty="0" smtClean="0"/>
              <a:t>Generative: Governing Large scale developments</a:t>
            </a:r>
          </a:p>
          <a:p>
            <a:pPr marL="0" indent="0">
              <a:buNone/>
            </a:pPr>
            <a:endParaRPr lang="en-GB" dirty="0" smtClean="0"/>
          </a:p>
          <a:p>
            <a:pPr>
              <a:buFontTx/>
              <a:buChar char="-"/>
            </a:pPr>
            <a:r>
              <a:rPr lang="en-GB" dirty="0" smtClean="0"/>
              <a:t>Varieties of governance</a:t>
            </a:r>
          </a:p>
          <a:p>
            <a:pPr>
              <a:buFontTx/>
              <a:buChar char="-"/>
            </a:pPr>
            <a:r>
              <a:rPr lang="en-GB" dirty="0" smtClean="0"/>
              <a:t>Interspersed forms of power relations</a:t>
            </a:r>
          </a:p>
          <a:p>
            <a:pPr>
              <a:buFontTx/>
              <a:buChar char="-"/>
            </a:pPr>
            <a:r>
              <a:rPr lang="en-GB" dirty="0" smtClean="0"/>
              <a:t>Learning across difference</a:t>
            </a:r>
            <a:endParaRPr lang="en-GB" dirty="0"/>
          </a:p>
        </p:txBody>
      </p:sp>
    </p:spTree>
    <p:extLst>
      <p:ext uri="{BB962C8B-B14F-4D97-AF65-F5344CB8AC3E}">
        <p14:creationId xmlns:p14="http://schemas.microsoft.com/office/powerpoint/2010/main" val="97243953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22473" y="3452193"/>
            <a:ext cx="4824338" cy="3405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87"/>
            <a:ext cx="4432300" cy="3948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944469"/>
            <a:ext cx="4432300" cy="295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837643" y="730283"/>
            <a:ext cx="3771737" cy="954107"/>
          </a:xfrm>
          <a:prstGeom prst="rect">
            <a:avLst/>
          </a:prstGeom>
          <a:solidFill>
            <a:schemeClr val="bg2">
              <a:lumMod val="75000"/>
            </a:schemeClr>
          </a:solidFill>
        </p:spPr>
        <p:txBody>
          <a:bodyPr wrap="square" rtlCol="0">
            <a:spAutoFit/>
          </a:bodyPr>
          <a:lstStyle/>
          <a:p>
            <a:r>
              <a:rPr lang="en-GB" sz="2800" dirty="0">
                <a:solidFill>
                  <a:srgbClr val="2F2B20"/>
                </a:solidFill>
                <a:latin typeface="Comic Sans MS" pitchFamily="66" charset="0"/>
              </a:rPr>
              <a:t>London as a Theory </a:t>
            </a:r>
            <a:r>
              <a:rPr lang="en-GB" sz="2800" dirty="0" smtClean="0">
                <a:solidFill>
                  <a:srgbClr val="2F2B20"/>
                </a:solidFill>
                <a:latin typeface="Comic Sans MS" pitchFamily="66" charset="0"/>
              </a:rPr>
              <a:t>Destination</a:t>
            </a:r>
            <a:endParaRPr lang="en-GB" sz="2800" dirty="0">
              <a:solidFill>
                <a:srgbClr val="2F2B20"/>
              </a:solidFill>
              <a:latin typeface="Comic Sans MS" pitchFamily="66" charset="0"/>
            </a:endParaRPr>
          </a:p>
        </p:txBody>
      </p:sp>
      <p:sp>
        <p:nvSpPr>
          <p:cNvPr id="3" name="TextBox 2"/>
          <p:cNvSpPr txBox="1"/>
          <p:nvPr/>
        </p:nvSpPr>
        <p:spPr>
          <a:xfrm>
            <a:off x="-1" y="6526300"/>
            <a:ext cx="9246811" cy="369332"/>
          </a:xfrm>
          <a:prstGeom prst="rect">
            <a:avLst/>
          </a:prstGeom>
          <a:solidFill>
            <a:schemeClr val="accent3">
              <a:lumMod val="50000"/>
            </a:schemeClr>
          </a:solidFill>
        </p:spPr>
        <p:txBody>
          <a:bodyPr wrap="square" rtlCol="0">
            <a:spAutoFit/>
          </a:bodyPr>
          <a:lstStyle/>
          <a:p>
            <a:r>
              <a:rPr lang="en-GB" dirty="0">
                <a:solidFill>
                  <a:srgbClr val="ACCBF9">
                    <a:lumMod val="75000"/>
                  </a:srgbClr>
                </a:solidFill>
              </a:rPr>
              <a:t>Development pressure and urban imaginaries: what future for vernacular urbanisms?</a:t>
            </a:r>
          </a:p>
        </p:txBody>
      </p:sp>
      <p:sp>
        <p:nvSpPr>
          <p:cNvPr id="4" name="TextBox 3"/>
          <p:cNvSpPr txBox="1"/>
          <p:nvPr/>
        </p:nvSpPr>
        <p:spPr>
          <a:xfrm>
            <a:off x="5113134" y="2636912"/>
            <a:ext cx="3220753" cy="461665"/>
          </a:xfrm>
          <a:prstGeom prst="rect">
            <a:avLst/>
          </a:prstGeom>
          <a:solidFill>
            <a:schemeClr val="bg2">
              <a:lumMod val="75000"/>
            </a:schemeClr>
          </a:solidFill>
        </p:spPr>
        <p:txBody>
          <a:bodyPr wrap="none" rtlCol="0">
            <a:spAutoFit/>
          </a:bodyPr>
          <a:lstStyle/>
          <a:p>
            <a:r>
              <a:rPr lang="en-US" sz="2400" dirty="0" smtClean="0">
                <a:solidFill>
                  <a:prstClr val="black"/>
                </a:solidFill>
                <a:latin typeface="Comic Sans MS" charset="0"/>
                <a:ea typeface="Comic Sans MS" charset="0"/>
                <a:cs typeface="Comic Sans MS" charset="0"/>
              </a:rPr>
              <a:t>Learning </a:t>
            </a:r>
            <a:r>
              <a:rPr lang="en-US" sz="2400" smtClean="0">
                <a:solidFill>
                  <a:prstClr val="black"/>
                </a:solidFill>
                <a:latin typeface="Comic Sans MS" charset="0"/>
                <a:ea typeface="Comic Sans MS" charset="0"/>
                <a:cs typeface="Comic Sans MS" charset="0"/>
              </a:rPr>
              <a:t>from China?</a:t>
            </a:r>
            <a:endParaRPr lang="en-US" sz="2400" dirty="0">
              <a:solidFill>
                <a:prstClr val="black"/>
              </a:solidFill>
              <a:latin typeface="Comic Sans MS" charset="0"/>
              <a:ea typeface="Comic Sans MS" charset="0"/>
              <a:cs typeface="Comic Sans MS" charset="0"/>
            </a:endParaRPr>
          </a:p>
        </p:txBody>
      </p:sp>
    </p:spTree>
    <p:extLst>
      <p:ext uri="{BB962C8B-B14F-4D97-AF65-F5344CB8AC3E}">
        <p14:creationId xmlns:p14="http://schemas.microsoft.com/office/powerpoint/2010/main" val="151276537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3" y="63519"/>
          <a:ext cx="9144002" cy="6821865"/>
        </p:xfrm>
        <a:graphic>
          <a:graphicData uri="http://schemas.openxmlformats.org/drawingml/2006/table">
            <a:tbl>
              <a:tblPr firstRow="1" firstCol="1" bandRow="1">
                <a:tableStyleId>{5C22544A-7EE6-4342-B048-85BDC9FD1C3A}</a:tableStyleId>
              </a:tblPr>
              <a:tblGrid>
                <a:gridCol w="2285493"/>
                <a:gridCol w="2285493"/>
                <a:gridCol w="2286508"/>
                <a:gridCol w="2286508"/>
              </a:tblGrid>
              <a:tr h="701185">
                <a:tc>
                  <a:txBody>
                    <a:bodyPr/>
                    <a:lstStyle/>
                    <a:p>
                      <a:pPr>
                        <a:spcAft>
                          <a:spcPts val="0"/>
                        </a:spcAft>
                      </a:pPr>
                      <a:r>
                        <a:rPr lang="en-US" sz="600">
                          <a:effectLst/>
                        </a:rPr>
                        <a:t> </a:t>
                      </a:r>
                      <a:endParaRPr lang="en-US" sz="600">
                        <a:effectLst/>
                        <a:latin typeface="Times New Roman" charset="0"/>
                        <a:ea typeface="Calibri" charset="0"/>
                      </a:endParaRPr>
                    </a:p>
                  </a:txBody>
                  <a:tcPr marL="34020" marR="34020" marT="0" marB="0"/>
                </a:tc>
                <a:tc>
                  <a:txBody>
                    <a:bodyPr/>
                    <a:lstStyle/>
                    <a:p>
                      <a:pPr>
                        <a:spcAft>
                          <a:spcPts val="0"/>
                        </a:spcAft>
                      </a:pPr>
                      <a:r>
                        <a:rPr lang="en-US" sz="1800" dirty="0">
                          <a:effectLst/>
                        </a:rPr>
                        <a:t>Shanghai</a:t>
                      </a:r>
                      <a:endParaRPr lang="en-US" sz="1800" dirty="0">
                        <a:effectLst/>
                        <a:latin typeface="Times New Roman" charset="0"/>
                        <a:ea typeface="Calibri" charset="0"/>
                      </a:endParaRPr>
                    </a:p>
                  </a:txBody>
                  <a:tcPr marL="34020" marR="34020" marT="0" marB="0"/>
                </a:tc>
                <a:tc>
                  <a:txBody>
                    <a:bodyPr/>
                    <a:lstStyle/>
                    <a:p>
                      <a:pPr>
                        <a:spcAft>
                          <a:spcPts val="0"/>
                        </a:spcAft>
                      </a:pPr>
                      <a:r>
                        <a:rPr lang="en-US" sz="1800" dirty="0">
                          <a:effectLst/>
                        </a:rPr>
                        <a:t>Johannesburg</a:t>
                      </a:r>
                      <a:endParaRPr lang="en-US" sz="1800" dirty="0">
                        <a:effectLst/>
                        <a:latin typeface="Times New Roman" charset="0"/>
                        <a:ea typeface="Calibri" charset="0"/>
                      </a:endParaRPr>
                    </a:p>
                  </a:txBody>
                  <a:tcPr marL="34020" marR="34020" marT="0" marB="0"/>
                </a:tc>
                <a:tc>
                  <a:txBody>
                    <a:bodyPr/>
                    <a:lstStyle/>
                    <a:p>
                      <a:pPr>
                        <a:spcAft>
                          <a:spcPts val="0"/>
                        </a:spcAft>
                      </a:pPr>
                      <a:r>
                        <a:rPr lang="en-US" sz="1800" dirty="0">
                          <a:effectLst/>
                        </a:rPr>
                        <a:t>London</a:t>
                      </a:r>
                      <a:endParaRPr lang="en-US" sz="1800" dirty="0">
                        <a:effectLst/>
                        <a:latin typeface="Times New Roman" charset="0"/>
                        <a:ea typeface="Calibri" charset="0"/>
                      </a:endParaRPr>
                    </a:p>
                  </a:txBody>
                  <a:tcPr marL="34020" marR="34020" marT="0" marB="0"/>
                </a:tc>
              </a:tr>
              <a:tr h="1440160">
                <a:tc>
                  <a:txBody>
                    <a:bodyPr/>
                    <a:lstStyle/>
                    <a:p>
                      <a:pPr>
                        <a:spcAft>
                          <a:spcPts val="0"/>
                        </a:spcAft>
                      </a:pPr>
                      <a:r>
                        <a:rPr lang="en-US" sz="1600" dirty="0">
                          <a:effectLst/>
                        </a:rPr>
                        <a:t>Creating developable land</a:t>
                      </a:r>
                      <a:endParaRPr lang="en-US" sz="1600" dirty="0">
                        <a:effectLst/>
                        <a:latin typeface="Times New Roman" charset="0"/>
                        <a:ea typeface="Calibri" charset="0"/>
                      </a:endParaRPr>
                    </a:p>
                  </a:txBody>
                  <a:tcPr marL="34020" marR="34020" marT="0" marB="0"/>
                </a:tc>
                <a:tc>
                  <a:txBody>
                    <a:bodyPr/>
                    <a:lstStyle/>
                    <a:p>
                      <a:pPr>
                        <a:spcAft>
                          <a:spcPts val="0"/>
                        </a:spcAft>
                      </a:pPr>
                      <a:r>
                        <a:rPr lang="en-US" sz="1600" dirty="0">
                          <a:effectLst/>
                        </a:rPr>
                        <a:t>Reclaiming land (low cost); relocation of residents; </a:t>
                      </a:r>
                      <a:endParaRPr lang="en-US" sz="1600" dirty="0">
                        <a:effectLst/>
                        <a:latin typeface="Times New Roman" charset="0"/>
                        <a:ea typeface="Calibri" charset="0"/>
                      </a:endParaRPr>
                    </a:p>
                  </a:txBody>
                  <a:tcPr marL="34020" marR="34020" marT="0" marB="0"/>
                </a:tc>
                <a:tc>
                  <a:txBody>
                    <a:bodyPr/>
                    <a:lstStyle/>
                    <a:p>
                      <a:pPr>
                        <a:spcAft>
                          <a:spcPts val="0"/>
                        </a:spcAft>
                      </a:pPr>
                      <a:r>
                        <a:rPr lang="en-US" sz="1600" dirty="0">
                          <a:effectLst/>
                        </a:rPr>
                        <a:t>Buying land parcels; investing in bulk </a:t>
                      </a:r>
                      <a:r>
                        <a:rPr lang="en-US" sz="1600" dirty="0" smtClean="0">
                          <a:effectLst/>
                        </a:rPr>
                        <a:t>infrastructure</a:t>
                      </a:r>
                      <a:endParaRPr lang="en-US" sz="1600" dirty="0">
                        <a:effectLst/>
                        <a:latin typeface="Times New Roman" charset="0"/>
                        <a:ea typeface="Calibri" charset="0"/>
                      </a:endParaRPr>
                    </a:p>
                  </a:txBody>
                  <a:tcPr marL="34020" marR="34020" marT="0" marB="0"/>
                </a:tc>
                <a:tc>
                  <a:txBody>
                    <a:bodyPr/>
                    <a:lstStyle/>
                    <a:p>
                      <a:pPr>
                        <a:spcAft>
                          <a:spcPts val="0"/>
                        </a:spcAft>
                      </a:pPr>
                      <a:r>
                        <a:rPr lang="en-US" sz="1600" dirty="0" smtClean="0">
                          <a:effectLst/>
                        </a:rPr>
                        <a:t>Change land use; demarcate opportunity area</a:t>
                      </a:r>
                      <a:endParaRPr lang="en-US" sz="1600" dirty="0">
                        <a:effectLst/>
                        <a:latin typeface="Times New Roman" charset="0"/>
                        <a:ea typeface="Calibri" charset="0"/>
                      </a:endParaRPr>
                    </a:p>
                  </a:txBody>
                  <a:tcPr marL="34020" marR="34020" marT="0" marB="0"/>
                </a:tc>
              </a:tr>
              <a:tr h="1277590">
                <a:tc>
                  <a:txBody>
                    <a:bodyPr/>
                    <a:lstStyle/>
                    <a:p>
                      <a:pPr>
                        <a:spcAft>
                          <a:spcPts val="0"/>
                        </a:spcAft>
                      </a:pPr>
                      <a:r>
                        <a:rPr lang="en-US" sz="1600" dirty="0">
                          <a:effectLst/>
                        </a:rPr>
                        <a:t>State actors</a:t>
                      </a:r>
                      <a:endParaRPr lang="en-US" sz="1600" dirty="0">
                        <a:effectLst/>
                        <a:latin typeface="Times New Roman" charset="0"/>
                        <a:ea typeface="Calibri" charset="0"/>
                      </a:endParaRPr>
                    </a:p>
                  </a:txBody>
                  <a:tcPr marL="34020" marR="34020" marT="0" marB="0"/>
                </a:tc>
                <a:tc>
                  <a:txBody>
                    <a:bodyPr/>
                    <a:lstStyle/>
                    <a:p>
                      <a:pPr>
                        <a:spcAft>
                          <a:spcPts val="0"/>
                        </a:spcAft>
                      </a:pPr>
                      <a:r>
                        <a:rPr lang="en-US" sz="1600" dirty="0">
                          <a:effectLst/>
                        </a:rPr>
                        <a:t>Multiple state agencies, with </a:t>
                      </a:r>
                      <a:r>
                        <a:rPr lang="en-US" sz="1600" dirty="0">
                          <a:solidFill>
                            <a:srgbClr val="FF0000"/>
                          </a:solidFill>
                          <a:effectLst/>
                        </a:rPr>
                        <a:t>multiple roles</a:t>
                      </a:r>
                      <a:r>
                        <a:rPr lang="en-US" sz="1600" dirty="0">
                          <a:effectLst/>
                        </a:rPr>
                        <a:t>, development corporations, different levels of government</a:t>
                      </a:r>
                      <a:endParaRPr lang="en-US" sz="1600" dirty="0">
                        <a:effectLst/>
                        <a:latin typeface="Times New Roman" charset="0"/>
                        <a:ea typeface="Calibri" charset="0"/>
                      </a:endParaRPr>
                    </a:p>
                  </a:txBody>
                  <a:tcPr marL="34020" marR="34020" marT="0" marB="0"/>
                </a:tc>
                <a:tc>
                  <a:txBody>
                    <a:bodyPr/>
                    <a:lstStyle/>
                    <a:p>
                      <a:pPr>
                        <a:spcAft>
                          <a:spcPts val="0"/>
                        </a:spcAft>
                      </a:pPr>
                      <a:r>
                        <a:rPr lang="en-US" sz="1600" dirty="0">
                          <a:effectLst/>
                        </a:rPr>
                        <a:t>Agile bureaucrats, planners, political support, integrated </a:t>
                      </a:r>
                      <a:r>
                        <a:rPr lang="en-US" sz="1600" dirty="0" smtClean="0">
                          <a:effectLst/>
                        </a:rPr>
                        <a:t>planning;</a:t>
                      </a:r>
                      <a:r>
                        <a:rPr lang="en-US" sz="1600" baseline="0" dirty="0" smtClean="0">
                          <a:effectLst/>
                        </a:rPr>
                        <a:t> building collective power</a:t>
                      </a:r>
                      <a:endParaRPr lang="en-US" sz="1600" dirty="0">
                        <a:effectLst/>
                        <a:latin typeface="Times New Roman" charset="0"/>
                        <a:ea typeface="Calibri" charset="0"/>
                      </a:endParaRPr>
                    </a:p>
                  </a:txBody>
                  <a:tcPr marL="34020" marR="34020" marT="0" marB="0"/>
                </a:tc>
                <a:tc>
                  <a:txBody>
                    <a:bodyPr/>
                    <a:lstStyle/>
                    <a:p>
                      <a:pPr>
                        <a:spcAft>
                          <a:spcPts val="0"/>
                        </a:spcAft>
                      </a:pPr>
                      <a:r>
                        <a:rPr lang="en-US" sz="1600" dirty="0">
                          <a:effectLst/>
                        </a:rPr>
                        <a:t>Local planners, central state and HS2, Mayoral Development </a:t>
                      </a:r>
                      <a:r>
                        <a:rPr lang="en-US" sz="1600" dirty="0" smtClean="0">
                          <a:effectLst/>
                        </a:rPr>
                        <a:t>Corporation, </a:t>
                      </a:r>
                      <a:r>
                        <a:rPr lang="en-US" sz="1600" dirty="0" smtClean="0">
                          <a:solidFill>
                            <a:srgbClr val="FF0000"/>
                          </a:solidFill>
                          <a:effectLst/>
                        </a:rPr>
                        <a:t>multiple state roles</a:t>
                      </a:r>
                      <a:endParaRPr lang="en-US" sz="1600" dirty="0">
                        <a:solidFill>
                          <a:srgbClr val="FF0000"/>
                        </a:solidFill>
                        <a:effectLst/>
                        <a:latin typeface="Times New Roman" charset="0"/>
                        <a:ea typeface="Calibri" charset="0"/>
                      </a:endParaRPr>
                    </a:p>
                  </a:txBody>
                  <a:tcPr marL="34020" marR="34020" marT="0" marB="0"/>
                </a:tc>
              </a:tr>
              <a:tr h="785060">
                <a:tc>
                  <a:txBody>
                    <a:bodyPr/>
                    <a:lstStyle/>
                    <a:p>
                      <a:pPr>
                        <a:spcAft>
                          <a:spcPts val="0"/>
                        </a:spcAft>
                      </a:pPr>
                      <a:r>
                        <a:rPr lang="en-US" sz="1600">
                          <a:effectLst/>
                        </a:rPr>
                        <a:t>State interests in development</a:t>
                      </a:r>
                      <a:endParaRPr lang="en-US" sz="1600">
                        <a:effectLst/>
                        <a:latin typeface="Times New Roman" charset="0"/>
                        <a:ea typeface="Calibri" charset="0"/>
                      </a:endParaRPr>
                    </a:p>
                  </a:txBody>
                  <a:tcPr marL="34020" marR="34020" marT="0" marB="0"/>
                </a:tc>
                <a:tc>
                  <a:txBody>
                    <a:bodyPr/>
                    <a:lstStyle/>
                    <a:p>
                      <a:pPr>
                        <a:spcAft>
                          <a:spcPts val="0"/>
                        </a:spcAft>
                      </a:pPr>
                      <a:r>
                        <a:rPr lang="en-US" sz="1600" dirty="0">
                          <a:effectLst/>
                        </a:rPr>
                        <a:t>Launch specific economic policy; recoup </a:t>
                      </a:r>
                      <a:r>
                        <a:rPr lang="en-US" sz="1600" dirty="0" smtClean="0">
                          <a:effectLst/>
                        </a:rPr>
                        <a:t>costs </a:t>
                      </a:r>
                      <a:r>
                        <a:rPr lang="en-US" sz="1600" dirty="0">
                          <a:effectLst/>
                        </a:rPr>
                        <a:t>from land sales</a:t>
                      </a:r>
                      <a:endParaRPr lang="en-US" sz="1600" dirty="0">
                        <a:effectLst/>
                        <a:latin typeface="Times New Roman" charset="0"/>
                        <a:ea typeface="Calibri" charset="0"/>
                      </a:endParaRPr>
                    </a:p>
                  </a:txBody>
                  <a:tcPr marL="34020" marR="34020" marT="0" marB="0"/>
                </a:tc>
                <a:tc>
                  <a:txBody>
                    <a:bodyPr/>
                    <a:lstStyle/>
                    <a:p>
                      <a:pPr>
                        <a:spcAft>
                          <a:spcPts val="0"/>
                        </a:spcAft>
                      </a:pPr>
                      <a:r>
                        <a:rPr lang="en-US" sz="1600" dirty="0">
                          <a:effectLst/>
                        </a:rPr>
                        <a:t>Low income housing (gap market)/remaking urban form/leveraging BRT</a:t>
                      </a:r>
                      <a:endParaRPr lang="en-US" sz="1600" dirty="0">
                        <a:effectLst/>
                        <a:latin typeface="Times New Roman" charset="0"/>
                        <a:ea typeface="Calibri" charset="0"/>
                      </a:endParaRPr>
                    </a:p>
                  </a:txBody>
                  <a:tcPr marL="34020" marR="34020" marT="0" marB="0"/>
                </a:tc>
                <a:tc>
                  <a:txBody>
                    <a:bodyPr/>
                    <a:lstStyle/>
                    <a:p>
                      <a:pPr>
                        <a:spcAft>
                          <a:spcPts val="0"/>
                        </a:spcAft>
                      </a:pPr>
                      <a:r>
                        <a:rPr lang="en-US" sz="1600" dirty="0">
                          <a:effectLst/>
                        </a:rPr>
                        <a:t>Housing/growth/self-financing infrastructure</a:t>
                      </a:r>
                      <a:endParaRPr lang="en-US" sz="1600" dirty="0">
                        <a:effectLst/>
                        <a:latin typeface="Times New Roman" charset="0"/>
                        <a:ea typeface="Calibri" charset="0"/>
                      </a:endParaRPr>
                    </a:p>
                  </a:txBody>
                  <a:tcPr marL="34020" marR="34020" marT="0" marB="0"/>
                </a:tc>
              </a:tr>
              <a:tr h="1022072">
                <a:tc>
                  <a:txBody>
                    <a:bodyPr/>
                    <a:lstStyle/>
                    <a:p>
                      <a:pPr>
                        <a:spcAft>
                          <a:spcPts val="0"/>
                        </a:spcAft>
                      </a:pPr>
                      <a:r>
                        <a:rPr lang="en-US" sz="1600">
                          <a:effectLst/>
                        </a:rPr>
                        <a:t>Financing model</a:t>
                      </a:r>
                      <a:endParaRPr lang="en-US" sz="1600">
                        <a:effectLst/>
                        <a:latin typeface="Times New Roman" charset="0"/>
                        <a:ea typeface="Calibri" charset="0"/>
                      </a:endParaRPr>
                    </a:p>
                  </a:txBody>
                  <a:tcPr marL="34020" marR="34020" marT="0" marB="0"/>
                </a:tc>
                <a:tc>
                  <a:txBody>
                    <a:bodyPr/>
                    <a:lstStyle/>
                    <a:p>
                      <a:pPr>
                        <a:spcAft>
                          <a:spcPts val="0"/>
                        </a:spcAft>
                      </a:pPr>
                      <a:r>
                        <a:rPr lang="en-US" sz="1600" dirty="0">
                          <a:effectLst/>
                        </a:rPr>
                        <a:t>State and DC investment; private sector land </a:t>
                      </a:r>
                      <a:r>
                        <a:rPr lang="en-US" sz="1600" dirty="0" smtClean="0">
                          <a:effectLst/>
                        </a:rPr>
                        <a:t>sales. Rent</a:t>
                      </a:r>
                      <a:r>
                        <a:rPr lang="en-US" sz="1600" baseline="0" dirty="0" smtClean="0">
                          <a:effectLst/>
                        </a:rPr>
                        <a:t> gap not needed?</a:t>
                      </a:r>
                      <a:endParaRPr lang="en-US" sz="1600" dirty="0">
                        <a:effectLst/>
                        <a:latin typeface="Times New Roman" charset="0"/>
                        <a:ea typeface="Calibri" charset="0"/>
                      </a:endParaRPr>
                    </a:p>
                  </a:txBody>
                  <a:tcPr marL="34020" marR="34020" marT="0" marB="0"/>
                </a:tc>
                <a:tc>
                  <a:txBody>
                    <a:bodyPr/>
                    <a:lstStyle/>
                    <a:p>
                      <a:pPr>
                        <a:spcAft>
                          <a:spcPts val="0"/>
                        </a:spcAft>
                      </a:pPr>
                      <a:r>
                        <a:rPr lang="en-US" sz="1600" dirty="0">
                          <a:effectLst/>
                        </a:rPr>
                        <a:t>BRT – some state support; metro property taxes; Development loan financing (France</a:t>
                      </a:r>
                      <a:r>
                        <a:rPr lang="en-US" sz="1600" dirty="0" smtClean="0">
                          <a:effectLst/>
                        </a:rPr>
                        <a:t>); private developers - minimize rent gap</a:t>
                      </a:r>
                      <a:endParaRPr lang="en-US" sz="1600" dirty="0">
                        <a:effectLst/>
                        <a:latin typeface="Times New Roman" charset="0"/>
                        <a:ea typeface="Calibri" charset="0"/>
                      </a:endParaRPr>
                    </a:p>
                  </a:txBody>
                  <a:tcPr marL="34020" marR="34020" marT="0" marB="0"/>
                </a:tc>
                <a:tc>
                  <a:txBody>
                    <a:bodyPr/>
                    <a:lstStyle/>
                    <a:p>
                      <a:pPr>
                        <a:spcAft>
                          <a:spcPts val="0"/>
                        </a:spcAft>
                      </a:pPr>
                      <a:r>
                        <a:rPr lang="en-US" sz="1600" dirty="0">
                          <a:effectLst/>
                        </a:rPr>
                        <a:t>Central state major infrastructure; Planning gain; TIFS? Land transfer</a:t>
                      </a:r>
                      <a:r>
                        <a:rPr lang="en-US" sz="1600" dirty="0" smtClean="0">
                          <a:effectLst/>
                        </a:rPr>
                        <a:t>? </a:t>
                      </a:r>
                      <a:r>
                        <a:rPr lang="en-US" sz="1600" dirty="0" err="1" smtClean="0">
                          <a:effectLst/>
                        </a:rPr>
                        <a:t>Maximise</a:t>
                      </a:r>
                      <a:r>
                        <a:rPr lang="en-US" sz="1600" dirty="0" smtClean="0">
                          <a:effectLst/>
                        </a:rPr>
                        <a:t> rent gap.</a:t>
                      </a:r>
                      <a:endParaRPr lang="en-US" sz="1600" dirty="0">
                        <a:effectLst/>
                        <a:latin typeface="Times New Roman" charset="0"/>
                        <a:ea typeface="Calibri" charset="0"/>
                      </a:endParaRPr>
                    </a:p>
                  </a:txBody>
                  <a:tcPr marL="34020" marR="34020" marT="0" marB="0"/>
                </a:tc>
              </a:tr>
              <a:tr h="1154830">
                <a:tc>
                  <a:txBody>
                    <a:bodyPr/>
                    <a:lstStyle/>
                    <a:p>
                      <a:pPr>
                        <a:spcAft>
                          <a:spcPts val="0"/>
                        </a:spcAft>
                      </a:pPr>
                      <a:r>
                        <a:rPr lang="en-US" sz="1600">
                          <a:effectLst/>
                        </a:rPr>
                        <a:t>Wider agendas</a:t>
                      </a:r>
                      <a:endParaRPr lang="en-US" sz="1600">
                        <a:effectLst/>
                        <a:latin typeface="Times New Roman" charset="0"/>
                        <a:ea typeface="Calibri" charset="0"/>
                      </a:endParaRPr>
                    </a:p>
                  </a:txBody>
                  <a:tcPr marL="34020" marR="34020" marT="0" marB="0"/>
                </a:tc>
                <a:tc>
                  <a:txBody>
                    <a:bodyPr/>
                    <a:lstStyle/>
                    <a:p>
                      <a:pPr>
                        <a:spcAft>
                          <a:spcPts val="0"/>
                        </a:spcAft>
                      </a:pPr>
                      <a:r>
                        <a:rPr lang="en-US" sz="1600">
                          <a:effectLst/>
                        </a:rPr>
                        <a:t>Strategic economic planning</a:t>
                      </a:r>
                      <a:endParaRPr lang="en-US" sz="1600">
                        <a:effectLst/>
                        <a:latin typeface="Times New Roman" charset="0"/>
                        <a:ea typeface="Calibri" charset="0"/>
                      </a:endParaRPr>
                    </a:p>
                  </a:txBody>
                  <a:tcPr marL="34020" marR="34020" marT="0" marB="0"/>
                </a:tc>
                <a:tc>
                  <a:txBody>
                    <a:bodyPr/>
                    <a:lstStyle/>
                    <a:p>
                      <a:pPr>
                        <a:spcAft>
                          <a:spcPts val="0"/>
                        </a:spcAft>
                      </a:pPr>
                      <a:r>
                        <a:rPr lang="en-US" sz="1600">
                          <a:effectLst/>
                        </a:rPr>
                        <a:t>Developmentalism; policy speculation</a:t>
                      </a:r>
                      <a:endParaRPr lang="en-US" sz="1600">
                        <a:effectLst/>
                        <a:latin typeface="Times New Roman" charset="0"/>
                        <a:ea typeface="Calibri" charset="0"/>
                      </a:endParaRPr>
                    </a:p>
                  </a:txBody>
                  <a:tcPr marL="34020" marR="34020" marT="0" marB="0"/>
                </a:tc>
                <a:tc>
                  <a:txBody>
                    <a:bodyPr/>
                    <a:lstStyle/>
                    <a:p>
                      <a:pPr>
                        <a:spcAft>
                          <a:spcPts val="0"/>
                        </a:spcAft>
                      </a:pPr>
                      <a:r>
                        <a:rPr lang="en-US" sz="1600" dirty="0">
                          <a:effectLst/>
                        </a:rPr>
                        <a:t>Housing delivery; competitive world city status; infrastructure led growth model</a:t>
                      </a:r>
                      <a:endParaRPr lang="en-US" sz="1600" dirty="0">
                        <a:effectLst/>
                        <a:latin typeface="Times New Roman" charset="0"/>
                        <a:ea typeface="Calibri" charset="0"/>
                      </a:endParaRPr>
                    </a:p>
                  </a:txBody>
                  <a:tcPr marL="34020" marR="34020" marT="0" marB="0"/>
                </a:tc>
              </a:tr>
            </a:tbl>
          </a:graphicData>
        </a:graphic>
      </p:graphicFrame>
      <p:sp>
        <p:nvSpPr>
          <p:cNvPr id="3" name="Rectangle 1"/>
          <p:cNvSpPr>
            <a:spLocks noChangeArrowheads="1"/>
          </p:cNvSpPr>
          <p:nvPr/>
        </p:nvSpPr>
        <p:spPr bwMode="auto">
          <a:xfrm>
            <a:off x="-7586839" y="1397519"/>
            <a:ext cx="29695264" cy="640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a:solidFill>
                <a:prstClr val="black"/>
              </a:solidFill>
            </a:endParaRPr>
          </a:p>
        </p:txBody>
      </p:sp>
    </p:spTree>
    <p:extLst>
      <p:ext uri="{BB962C8B-B14F-4D97-AF65-F5344CB8AC3E}">
        <p14:creationId xmlns:p14="http://schemas.microsoft.com/office/powerpoint/2010/main" val="30922016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a:solidFill>
            <a:schemeClr val="tx2">
              <a:lumMod val="40000"/>
              <a:lumOff val="60000"/>
            </a:schemeClr>
          </a:solidFill>
        </p:spPr>
        <p:txBody>
          <a:bodyPr>
            <a:noAutofit/>
          </a:bodyPr>
          <a:lstStyle/>
          <a:p>
            <a:r>
              <a:rPr lang="en-US" sz="3200" dirty="0" smtClean="0"/>
              <a:t>1. Theoretical insights from China:</a:t>
            </a:r>
            <a:br>
              <a:rPr lang="en-US" sz="3200" dirty="0" smtClean="0"/>
            </a:br>
            <a:r>
              <a:rPr lang="en-US" sz="3200" dirty="0" smtClean="0"/>
              <a:t>Growth coalitions, or, The Urbanization of the State</a:t>
            </a:r>
            <a:endParaRPr lang="en-US" sz="3200" dirty="0"/>
          </a:p>
        </p:txBody>
      </p:sp>
      <p:sp>
        <p:nvSpPr>
          <p:cNvPr id="3" name="Content Placeholder 2"/>
          <p:cNvSpPr>
            <a:spLocks noGrp="1"/>
          </p:cNvSpPr>
          <p:nvPr>
            <p:ph idx="1"/>
          </p:nvPr>
        </p:nvSpPr>
        <p:spPr>
          <a:xfrm>
            <a:off x="457200" y="1988840"/>
            <a:ext cx="8229600" cy="4680520"/>
          </a:xfrm>
        </p:spPr>
        <p:txBody>
          <a:bodyPr>
            <a:normAutofit fontScale="92500" lnSpcReduction="10000"/>
          </a:bodyPr>
          <a:lstStyle/>
          <a:p>
            <a:r>
              <a:rPr lang="en-US" dirty="0" smtClean="0"/>
              <a:t>UK cities have always been a poor fit for “Growth coalition” theory (except perhaps London Mayor) without “local dependence” and close business-state links</a:t>
            </a:r>
          </a:p>
          <a:p>
            <a:r>
              <a:rPr lang="en-US" dirty="0" smtClean="0"/>
              <a:t>Yet current massive expansion in local state dependence on property development</a:t>
            </a:r>
          </a:p>
          <a:p>
            <a:pPr lvl="1"/>
            <a:r>
              <a:rPr lang="en-US" dirty="0" smtClean="0"/>
              <a:t>Business rates</a:t>
            </a:r>
          </a:p>
          <a:p>
            <a:pPr lvl="1"/>
            <a:r>
              <a:rPr lang="en-US" dirty="0" smtClean="0"/>
              <a:t>Council tax payers</a:t>
            </a:r>
          </a:p>
          <a:p>
            <a:pPr lvl="1"/>
            <a:r>
              <a:rPr lang="en-US" dirty="0" smtClean="0"/>
              <a:t>Meeting housing targets for growing population</a:t>
            </a:r>
          </a:p>
          <a:p>
            <a:pPr lvl="1"/>
            <a:r>
              <a:rPr lang="en-US" dirty="0" smtClean="0"/>
              <a:t>Expanding income from land use and sale</a:t>
            </a:r>
          </a:p>
          <a:p>
            <a:pPr lvl="1"/>
            <a:endParaRPr lang="en-US" dirty="0"/>
          </a:p>
        </p:txBody>
      </p:sp>
    </p:spTree>
    <p:extLst>
      <p:ext uri="{BB962C8B-B14F-4D97-AF65-F5344CB8AC3E}">
        <p14:creationId xmlns:p14="http://schemas.microsoft.com/office/powerpoint/2010/main" val="1528033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167" y="0"/>
            <a:ext cx="4572000" cy="3416320"/>
          </a:xfrm>
          <a:prstGeom prst="rect">
            <a:avLst/>
          </a:prstGeom>
          <a:solidFill>
            <a:schemeClr val="bg2"/>
          </a:solidFill>
        </p:spPr>
        <p:txBody>
          <a:bodyPr>
            <a:spAutoFit/>
          </a:bodyPr>
          <a:lstStyle/>
          <a:p>
            <a:pPr algn="r"/>
            <a:r>
              <a:rPr lang="en-GB" sz="2400" dirty="0">
                <a:solidFill>
                  <a:prstClr val="black"/>
                </a:solidFill>
                <a:latin typeface="Comic Sans MS" panose="030F0702030302020204" pitchFamily="66" charset="0"/>
              </a:rPr>
              <a:t>“Cities in the global North and South are not incommensurable but need to be regarded as ‘neighbours’ in a single metropolitan space (Simone, 2010: 263) and as one element of the same analytical field.” (</a:t>
            </a:r>
            <a:r>
              <a:rPr lang="en-GB" sz="2400" dirty="0" err="1">
                <a:solidFill>
                  <a:prstClr val="black"/>
                </a:solidFill>
                <a:latin typeface="Comic Sans MS" panose="030F0702030302020204" pitchFamily="66" charset="0"/>
              </a:rPr>
              <a:t>Lanz</a:t>
            </a:r>
            <a:r>
              <a:rPr lang="en-GB" sz="2400" dirty="0">
                <a:solidFill>
                  <a:prstClr val="black"/>
                </a:solidFill>
                <a:latin typeface="Comic Sans MS" panose="030F0702030302020204" pitchFamily="66" charset="0"/>
              </a:rPr>
              <a:t>, 2013: 18) [</a:t>
            </a:r>
            <a:r>
              <a:rPr lang="en-GB" sz="2400" i="1" dirty="0">
                <a:solidFill>
                  <a:prstClr val="black"/>
                </a:solidFill>
                <a:latin typeface="Comic Sans MS" panose="030F0702030302020204" pitchFamily="66" charset="0"/>
              </a:rPr>
              <a:t>Global Prayers].</a:t>
            </a:r>
            <a:endParaRPr lang="en-GB" sz="2400" dirty="0">
              <a:solidFill>
                <a:prstClr val="black"/>
              </a:solidFill>
              <a:latin typeface="Comic Sans MS" panose="030F0702030302020204" pitchFamily="66" charset="0"/>
            </a:endParaRPr>
          </a:p>
        </p:txBody>
      </p:sp>
      <p:sp>
        <p:nvSpPr>
          <p:cNvPr id="3" name="Rectangle 2"/>
          <p:cNvSpPr/>
          <p:nvPr/>
        </p:nvSpPr>
        <p:spPr>
          <a:xfrm>
            <a:off x="4603166" y="874168"/>
            <a:ext cx="4540833" cy="3416320"/>
          </a:xfrm>
          <a:prstGeom prst="rect">
            <a:avLst/>
          </a:prstGeom>
          <a:solidFill>
            <a:srgbClr val="FF0000"/>
          </a:solidFill>
        </p:spPr>
        <p:txBody>
          <a:bodyPr wrap="square">
            <a:spAutoFit/>
          </a:bodyPr>
          <a:lstStyle/>
          <a:p>
            <a:r>
              <a:rPr lang="en-US" sz="2400" dirty="0">
                <a:solidFill>
                  <a:prstClr val="white"/>
                </a:solidFill>
                <a:latin typeface="Comic Sans MS" panose="030F0702030302020204" pitchFamily="66" charset="0"/>
              </a:rPr>
              <a:t>“</a:t>
            </a:r>
            <a:r>
              <a:rPr lang="en-GB" sz="2400" dirty="0">
                <a:solidFill>
                  <a:prstClr val="white"/>
                </a:solidFill>
                <a:latin typeface="Comic Sans MS" panose="030F0702030302020204" pitchFamily="66" charset="0"/>
              </a:rPr>
              <a:t>Inherited analytical vocabularies and cartographic methods do not adequately capture the changing nature of urbanization processes, and their intensely variegated expressions, across the contemporary world.” (Brenner and </a:t>
            </a:r>
            <a:r>
              <a:rPr lang="en-GB" sz="2400" dirty="0" err="1">
                <a:solidFill>
                  <a:prstClr val="white"/>
                </a:solidFill>
                <a:latin typeface="Comic Sans MS" panose="030F0702030302020204" pitchFamily="66" charset="0"/>
              </a:rPr>
              <a:t>Schmid</a:t>
            </a:r>
            <a:r>
              <a:rPr lang="en-GB" sz="2400" dirty="0">
                <a:solidFill>
                  <a:prstClr val="white"/>
                </a:solidFill>
                <a:latin typeface="Comic Sans MS" panose="030F0702030302020204" pitchFamily="66" charset="0"/>
              </a:rPr>
              <a:t>, 2014)</a:t>
            </a:r>
            <a:endParaRPr lang="en-GB" sz="2400" dirty="0">
              <a:solidFill>
                <a:prstClr val="white"/>
              </a:solidFill>
            </a:endParaRPr>
          </a:p>
        </p:txBody>
      </p:sp>
      <p:pic>
        <p:nvPicPr>
          <p:cNvPr id="5" name="Picture 5" descr="Waiting for b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7255" y="4290488"/>
            <a:ext cx="6746745" cy="2567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6896" y="4149080"/>
            <a:ext cx="4108785" cy="2708919"/>
          </a:xfrm>
          <a:prstGeom prst="rect">
            <a:avLst/>
          </a:prstGeom>
          <a:solidFill>
            <a:srgbClr val="FFC000"/>
          </a:solidFill>
        </p:spPr>
        <p:txBody>
          <a:bodyPr wrap="square">
            <a:spAutoFit/>
          </a:bodyPr>
          <a:lstStyle/>
          <a:p>
            <a:r>
              <a:rPr lang="en-GB" sz="2400" dirty="0">
                <a:solidFill>
                  <a:prstClr val="black"/>
                </a:solidFill>
                <a:latin typeface="Comic Sans MS" pitchFamily="66" charset="0"/>
              </a:rPr>
              <a:t>“to push the ways in which connections across cities in Asia and Africa could be </a:t>
            </a:r>
            <a:r>
              <a:rPr lang="en-GB" sz="2400" dirty="0" err="1">
                <a:solidFill>
                  <a:prstClr val="black"/>
                </a:solidFill>
                <a:latin typeface="Comic Sans MS" pitchFamily="66" charset="0"/>
              </a:rPr>
              <a:t>envsioned</a:t>
            </a:r>
            <a:r>
              <a:rPr lang="en-GB" sz="2400" dirty="0">
                <a:solidFill>
                  <a:prstClr val="black"/>
                </a:solidFill>
                <a:latin typeface="Comic Sans MS" pitchFamily="66" charset="0"/>
              </a:rPr>
              <a:t>… to imagine the proximity of cities from Dakar to Jakarta” (Simone, 2010, p. 267) </a:t>
            </a:r>
          </a:p>
        </p:txBody>
      </p:sp>
    </p:spTree>
    <p:extLst>
      <p:ext uri="{BB962C8B-B14F-4D97-AF65-F5344CB8AC3E}">
        <p14:creationId xmlns:p14="http://schemas.microsoft.com/office/powerpoint/2010/main" val="149853230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4501342" cy="6858000"/>
          </a:xfrm>
          <a:prstGeom prst="rect">
            <a:avLst/>
          </a:prstGeom>
        </p:spPr>
      </p:pic>
      <p:sp>
        <p:nvSpPr>
          <p:cNvPr id="5" name="TextBox 4"/>
          <p:cNvSpPr txBox="1"/>
          <p:nvPr/>
        </p:nvSpPr>
        <p:spPr>
          <a:xfrm>
            <a:off x="4788024" y="980728"/>
            <a:ext cx="3960440" cy="1938992"/>
          </a:xfrm>
          <a:prstGeom prst="rect">
            <a:avLst/>
          </a:prstGeom>
          <a:solidFill>
            <a:schemeClr val="accent1">
              <a:lumMod val="40000"/>
              <a:lumOff val="60000"/>
            </a:schemeClr>
          </a:solidFill>
        </p:spPr>
        <p:txBody>
          <a:bodyPr wrap="square" rtlCol="0">
            <a:spAutoFit/>
          </a:bodyPr>
          <a:lstStyle/>
          <a:p>
            <a:r>
              <a:rPr lang="en-US" sz="2400" dirty="0" smtClean="0">
                <a:solidFill>
                  <a:prstClr val="black"/>
                </a:solidFill>
              </a:rPr>
              <a:t>“The local state does not necessarily “lead” the process of urbanization, but rather, the local state itself is urbanized” (p. 54)</a:t>
            </a:r>
            <a:endParaRPr lang="en-US" sz="2400" dirty="0">
              <a:solidFill>
                <a:prstClr val="black"/>
              </a:solidFill>
            </a:endParaRPr>
          </a:p>
        </p:txBody>
      </p:sp>
      <p:sp>
        <p:nvSpPr>
          <p:cNvPr id="6" name="TextBox 5"/>
          <p:cNvSpPr txBox="1"/>
          <p:nvPr/>
        </p:nvSpPr>
        <p:spPr>
          <a:xfrm>
            <a:off x="4788024" y="3645024"/>
            <a:ext cx="3816425" cy="2308324"/>
          </a:xfrm>
          <a:prstGeom prst="rect">
            <a:avLst/>
          </a:prstGeom>
          <a:solidFill>
            <a:schemeClr val="accent1">
              <a:lumMod val="60000"/>
              <a:lumOff val="40000"/>
            </a:schemeClr>
          </a:solidFill>
        </p:spPr>
        <p:txBody>
          <a:bodyPr wrap="square" rtlCol="0">
            <a:spAutoFit/>
          </a:bodyPr>
          <a:lstStyle/>
          <a:p>
            <a:r>
              <a:rPr lang="en-US" sz="2400" dirty="0" smtClean="0">
                <a:solidFill>
                  <a:prstClr val="black"/>
                </a:solidFill>
              </a:rPr>
              <a:t>“In short, the city and the local state are mutually constitutive. While local states build the city, the city builds the local state” (p. 212)</a:t>
            </a:r>
            <a:endParaRPr lang="en-US" sz="2400" dirty="0">
              <a:solidFill>
                <a:prstClr val="black"/>
              </a:solidFill>
            </a:endParaRPr>
          </a:p>
        </p:txBody>
      </p:sp>
    </p:spTree>
    <p:extLst>
      <p:ext uri="{BB962C8B-B14F-4D97-AF65-F5344CB8AC3E}">
        <p14:creationId xmlns:p14="http://schemas.microsoft.com/office/powerpoint/2010/main" val="19234494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40000"/>
              <a:lumOff val="60000"/>
            </a:schemeClr>
          </a:solidFill>
        </p:spPr>
        <p:txBody>
          <a:bodyPr>
            <a:normAutofit/>
          </a:bodyPr>
          <a:lstStyle/>
          <a:p>
            <a:r>
              <a:rPr lang="en-US" sz="3200" dirty="0" smtClean="0"/>
              <a:t>2. Empirical findings on the multiple </a:t>
            </a:r>
            <a:r>
              <a:rPr lang="en-US" sz="3200" dirty="0"/>
              <a:t>r</a:t>
            </a:r>
            <a:r>
              <a:rPr lang="en-US" sz="3200" dirty="0" smtClean="0"/>
              <a:t>oles of the State in large-scale urban development </a:t>
            </a:r>
            <a:endParaRPr lang="en-US" sz="3200" dirty="0"/>
          </a:p>
        </p:txBody>
      </p:sp>
      <p:sp>
        <p:nvSpPr>
          <p:cNvPr id="3" name="Content Placeholder 2"/>
          <p:cNvSpPr>
            <a:spLocks noGrp="1"/>
          </p:cNvSpPr>
          <p:nvPr>
            <p:ph idx="1"/>
          </p:nvPr>
        </p:nvSpPr>
        <p:spPr/>
        <p:txBody>
          <a:bodyPr>
            <a:normAutofit fontScale="85000" lnSpcReduction="10000"/>
          </a:bodyPr>
          <a:lstStyle/>
          <a:p>
            <a:r>
              <a:rPr lang="en-GB" dirty="0" smtClean="0"/>
              <a:t>“Our </a:t>
            </a:r>
            <a:r>
              <a:rPr lang="en-GB" dirty="0"/>
              <a:t>findings show that </a:t>
            </a:r>
            <a:r>
              <a:rPr lang="en-GB" dirty="0" err="1"/>
              <a:t>Lingang</a:t>
            </a:r>
            <a:r>
              <a:rPr lang="en-GB" dirty="0"/>
              <a:t> is characterised by a state driven top down initiative whereby the state has assumed multiple personalities as profit-conscious developers, market regulator and key investor . We particularly highlight the role of state owned development corporations who have to fulfil the political mission of creating a prosperous and populous </a:t>
            </a:r>
            <a:r>
              <a:rPr lang="en-GB" dirty="0" err="1"/>
              <a:t>Lingang</a:t>
            </a:r>
            <a:r>
              <a:rPr lang="en-GB" dirty="0"/>
              <a:t> whilst ensuring financial viability</a:t>
            </a:r>
            <a:r>
              <a:rPr lang="en-GB" dirty="0" smtClean="0"/>
              <a:t>.”  (Zheng Wang and </a:t>
            </a:r>
            <a:r>
              <a:rPr lang="en-GB" dirty="0" err="1" smtClean="0"/>
              <a:t>Fullong</a:t>
            </a:r>
            <a:r>
              <a:rPr lang="en-GB" dirty="0" smtClean="0"/>
              <a:t> Wu, forthcoming) </a:t>
            </a:r>
          </a:p>
          <a:p>
            <a:endParaRPr lang="en-GB" dirty="0" smtClean="0"/>
          </a:p>
          <a:p>
            <a:r>
              <a:rPr lang="en-GB" dirty="0" smtClean="0"/>
              <a:t>Also </a:t>
            </a:r>
            <a:r>
              <a:rPr lang="en-GB" dirty="0"/>
              <a:t>social provider and </a:t>
            </a:r>
            <a:r>
              <a:rPr lang="en-GB" dirty="0" smtClean="0"/>
              <a:t>negotiating with residents</a:t>
            </a:r>
            <a:endParaRPr lang="en-US" dirty="0"/>
          </a:p>
          <a:p>
            <a:endParaRPr lang="en-US" dirty="0"/>
          </a:p>
        </p:txBody>
      </p:sp>
    </p:spTree>
    <p:extLst>
      <p:ext uri="{BB962C8B-B14F-4D97-AF65-F5344CB8AC3E}">
        <p14:creationId xmlns:p14="http://schemas.microsoft.com/office/powerpoint/2010/main" val="13443241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1043608" y="764704"/>
            <a:ext cx="7272808" cy="5184575"/>
          </a:xfrm>
          <a:prstGeom prst="rect">
            <a:avLst/>
          </a:prstGeom>
        </p:spPr>
      </p:pic>
    </p:spTree>
    <p:extLst>
      <p:ext uri="{BB962C8B-B14F-4D97-AF65-F5344CB8AC3E}">
        <p14:creationId xmlns:p14="http://schemas.microsoft.com/office/powerpoint/2010/main" val="3809423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1196860"/>
            <a:ext cx="8280920" cy="2036016"/>
          </a:xfrm>
          <a:prstGeom prst="rect">
            <a:avLst/>
          </a:prstGeom>
        </p:spPr>
        <p:txBody>
          <a:bodyPr wrap="square">
            <a:spAutoFit/>
          </a:bodyPr>
          <a:lstStyle/>
          <a:p>
            <a:pPr marL="457200"/>
            <a:r>
              <a:rPr lang="en-US" dirty="0">
                <a:solidFill>
                  <a:prstClr val="black"/>
                </a:solidFill>
                <a:latin typeface="Bookman Old Style" charset="0"/>
                <a:ea typeface="Calibri" charset="0"/>
                <a:cs typeface="Times New Roman" charset="0"/>
              </a:rPr>
              <a:t>“. . .the answer [to the inner city crisis] might be to accept the fact. It would result in a final possible answer</a:t>
            </a:r>
            <a:r>
              <a:rPr lang="en-US" dirty="0" smtClean="0">
                <a:solidFill>
                  <a:prstClr val="black"/>
                </a:solidFill>
                <a:latin typeface="Bookman Old Style" charset="0"/>
                <a:ea typeface="Calibri" charset="0"/>
                <a:cs typeface="Times New Roman" charset="0"/>
              </a:rPr>
              <a:t>, which </a:t>
            </a:r>
            <a:r>
              <a:rPr lang="en-US" dirty="0">
                <a:solidFill>
                  <a:prstClr val="black"/>
                </a:solidFill>
                <a:latin typeface="Bookman Old Style" charset="0"/>
                <a:ea typeface="Calibri" charset="0"/>
                <a:cs typeface="Times New Roman" charset="0"/>
              </a:rPr>
              <a:t>I would call the Freeport solution. This is essentially an essay in non-plan. Small, selected </a:t>
            </a:r>
            <a:r>
              <a:rPr lang="en-US" dirty="0" smtClean="0">
                <a:solidFill>
                  <a:prstClr val="black"/>
                </a:solidFill>
                <a:latin typeface="Bookman Old Style" charset="0"/>
                <a:ea typeface="Calibri" charset="0"/>
                <a:cs typeface="Times New Roman" charset="0"/>
              </a:rPr>
              <a:t>areas </a:t>
            </a:r>
            <a:r>
              <a:rPr lang="en-US" dirty="0">
                <a:solidFill>
                  <a:prstClr val="black"/>
                </a:solidFill>
                <a:latin typeface="Bookman Old Style" charset="0"/>
                <a:ea typeface="Calibri" charset="0"/>
                <a:cs typeface="Times New Roman" charset="0"/>
              </a:rPr>
              <a:t>of inner cities would be simply thrown open to all kinds of initiative, with minimal control. In other words, we would aim to recreate the Hong Kong of the 1950s and 1960s inside inner Liverpool or inner Glasgow. (Hall, 1982: 417)</a:t>
            </a:r>
            <a:endParaRPr lang="en-US" sz="800" dirty="0">
              <a:solidFill>
                <a:prstClr val="black"/>
              </a:solidFill>
              <a:latin typeface="Times" charset="0"/>
              <a:ea typeface="Calibri" charset="0"/>
              <a:cs typeface="Times New Roman" charset="0"/>
            </a:endParaRPr>
          </a:p>
        </p:txBody>
      </p:sp>
      <p:sp>
        <p:nvSpPr>
          <p:cNvPr id="3" name="Rectangle 2"/>
          <p:cNvSpPr/>
          <p:nvPr/>
        </p:nvSpPr>
        <p:spPr>
          <a:xfrm>
            <a:off x="546013" y="5373216"/>
            <a:ext cx="8251417" cy="1200329"/>
          </a:xfrm>
          <a:prstGeom prst="rect">
            <a:avLst/>
          </a:prstGeom>
        </p:spPr>
        <p:txBody>
          <a:bodyPr wrap="square">
            <a:spAutoFit/>
          </a:bodyPr>
          <a:lstStyle/>
          <a:p>
            <a:r>
              <a:rPr lang="en-US" dirty="0">
                <a:solidFill>
                  <a:prstClr val="black"/>
                </a:solidFill>
                <a:latin typeface="Bookman Old Style" charset="0"/>
                <a:ea typeface="Calibri" charset="0"/>
                <a:cs typeface="Times New Roman" charset="0"/>
              </a:rPr>
              <a:t>“Cross-boundary connections and processes were downplayed as were the relationships between their development areas and the broader strategic planning frameworks in which they were embedded.” </a:t>
            </a:r>
            <a:r>
              <a:rPr lang="en-US" dirty="0" smtClean="0">
                <a:solidFill>
                  <a:prstClr val="black"/>
                </a:solidFill>
                <a:latin typeface="Bookman Old Style" charset="0"/>
                <a:ea typeface="Calibri" charset="0"/>
                <a:cs typeface="Times New Roman" charset="0"/>
              </a:rPr>
              <a:t>(</a:t>
            </a:r>
            <a:r>
              <a:rPr lang="en-US" dirty="0" err="1" smtClean="0">
                <a:solidFill>
                  <a:prstClr val="black"/>
                </a:solidFill>
                <a:latin typeface="Bookman Old Style" charset="0"/>
                <a:ea typeface="Calibri" charset="0"/>
                <a:cs typeface="Times New Roman" charset="0"/>
              </a:rPr>
              <a:t>Raco</a:t>
            </a:r>
            <a:r>
              <a:rPr lang="en-US" dirty="0" smtClean="0">
                <a:solidFill>
                  <a:prstClr val="black"/>
                </a:solidFill>
                <a:latin typeface="Bookman Old Style" charset="0"/>
                <a:ea typeface="Calibri" charset="0"/>
                <a:cs typeface="Times New Roman" charset="0"/>
              </a:rPr>
              <a:t>, 2005: 143)</a:t>
            </a:r>
            <a:endParaRPr lang="en-US" dirty="0">
              <a:solidFill>
                <a:prstClr val="black"/>
              </a:solidFill>
            </a:endParaRPr>
          </a:p>
        </p:txBody>
      </p:sp>
      <p:sp>
        <p:nvSpPr>
          <p:cNvPr id="4" name="TextBox 3"/>
          <p:cNvSpPr txBox="1"/>
          <p:nvPr/>
        </p:nvSpPr>
        <p:spPr>
          <a:xfrm>
            <a:off x="223727" y="195793"/>
            <a:ext cx="8759129" cy="830997"/>
          </a:xfrm>
          <a:prstGeom prst="rect">
            <a:avLst/>
          </a:prstGeom>
          <a:solidFill>
            <a:schemeClr val="tx2">
              <a:lumMod val="40000"/>
              <a:lumOff val="60000"/>
            </a:schemeClr>
          </a:solidFill>
        </p:spPr>
        <p:txBody>
          <a:bodyPr wrap="none" rtlCol="0">
            <a:spAutoFit/>
          </a:bodyPr>
          <a:lstStyle/>
          <a:p>
            <a:pPr algn="ctr"/>
            <a:r>
              <a:rPr lang="en-US" sz="2400" dirty="0" smtClean="0">
                <a:solidFill>
                  <a:prstClr val="black"/>
                </a:solidFill>
              </a:rPr>
              <a:t>Territories of Exception: </a:t>
            </a:r>
          </a:p>
          <a:p>
            <a:pPr algn="ctr"/>
            <a:r>
              <a:rPr lang="en-US" sz="2400" dirty="0" smtClean="0">
                <a:solidFill>
                  <a:prstClr val="black"/>
                </a:solidFill>
              </a:rPr>
              <a:t>Enterprise Zones to Development Corporations to Opportunity Areas</a:t>
            </a:r>
            <a:endParaRPr lang="en-US" sz="2400" dirty="0">
              <a:solidFill>
                <a:prstClr val="black"/>
              </a:solidFill>
            </a:endParaRPr>
          </a:p>
        </p:txBody>
      </p:sp>
      <p:sp>
        <p:nvSpPr>
          <p:cNvPr id="5" name="Rectangle 4"/>
          <p:cNvSpPr/>
          <p:nvPr/>
        </p:nvSpPr>
        <p:spPr>
          <a:xfrm>
            <a:off x="546013" y="3645024"/>
            <a:ext cx="8436843" cy="1200329"/>
          </a:xfrm>
          <a:prstGeom prst="rect">
            <a:avLst/>
          </a:prstGeom>
        </p:spPr>
        <p:txBody>
          <a:bodyPr wrap="square">
            <a:spAutoFit/>
          </a:bodyPr>
          <a:lstStyle/>
          <a:p>
            <a:r>
              <a:rPr lang="en-US" dirty="0">
                <a:solidFill>
                  <a:prstClr val="black"/>
                </a:solidFill>
                <a:latin typeface="Bookman Old Style" charset="0"/>
                <a:ea typeface="Calibri" charset="0"/>
              </a:rPr>
              <a:t>UDCs were “promoted as the </a:t>
            </a:r>
            <a:r>
              <a:rPr lang="en-US" dirty="0" smtClean="0">
                <a:solidFill>
                  <a:prstClr val="black"/>
                </a:solidFill>
                <a:latin typeface="Bookman Old Style" charset="0"/>
                <a:ea typeface="Calibri" charset="0"/>
              </a:rPr>
              <a:t>perfect</a:t>
            </a:r>
            <a:r>
              <a:rPr lang="en-US" dirty="0">
                <a:solidFill>
                  <a:prstClr val="black"/>
                </a:solidFill>
                <a:latin typeface="Times New Roman" charset="0"/>
                <a:ea typeface="Calibri" charset="0"/>
              </a:rPr>
              <a:t> </a:t>
            </a:r>
            <a:r>
              <a:rPr lang="en-US" dirty="0" smtClean="0">
                <a:solidFill>
                  <a:prstClr val="black"/>
                </a:solidFill>
                <a:latin typeface="Bookman Old Style" charset="0"/>
                <a:ea typeface="Calibri" charset="0"/>
              </a:rPr>
              <a:t>institutional </a:t>
            </a:r>
            <a:r>
              <a:rPr lang="en-US" dirty="0">
                <a:solidFill>
                  <a:prstClr val="black"/>
                </a:solidFill>
                <a:latin typeface="Bookman Old Style" charset="0"/>
                <a:ea typeface="Calibri" charset="0"/>
              </a:rPr>
              <a:t>vehicles for tackling ‘a wide range of complex land-use </a:t>
            </a:r>
            <a:r>
              <a:rPr lang="en-US" dirty="0" smtClean="0">
                <a:solidFill>
                  <a:prstClr val="black"/>
                </a:solidFill>
                <a:latin typeface="Bookman Old Style" charset="0"/>
                <a:ea typeface="Calibri" charset="0"/>
              </a:rPr>
              <a:t>and</a:t>
            </a:r>
            <a:r>
              <a:rPr lang="en-US" dirty="0">
                <a:solidFill>
                  <a:prstClr val="black"/>
                </a:solidFill>
                <a:latin typeface="Times New Roman" charset="0"/>
                <a:ea typeface="Calibri" charset="0"/>
              </a:rPr>
              <a:t> </a:t>
            </a:r>
            <a:r>
              <a:rPr lang="en-US" dirty="0" smtClean="0">
                <a:solidFill>
                  <a:prstClr val="black"/>
                </a:solidFill>
                <a:latin typeface="Bookman Old Style" charset="0"/>
                <a:ea typeface="Calibri" charset="0"/>
              </a:rPr>
              <a:t>assembly </a:t>
            </a:r>
            <a:r>
              <a:rPr lang="en-US" dirty="0">
                <a:solidFill>
                  <a:prstClr val="black"/>
                </a:solidFill>
                <a:latin typeface="Bookman Old Style" charset="0"/>
                <a:ea typeface="Calibri" charset="0"/>
              </a:rPr>
              <a:t>problems, which currently constrain housing and </a:t>
            </a:r>
            <a:r>
              <a:rPr lang="en-US" dirty="0" smtClean="0">
                <a:solidFill>
                  <a:prstClr val="black"/>
                </a:solidFill>
                <a:latin typeface="Bookman Old Style" charset="0"/>
                <a:ea typeface="Calibri" charset="0"/>
              </a:rPr>
              <a:t>economic</a:t>
            </a:r>
            <a:r>
              <a:rPr lang="en-US" dirty="0">
                <a:solidFill>
                  <a:prstClr val="black"/>
                </a:solidFill>
                <a:latin typeface="Times New Roman" charset="0"/>
                <a:ea typeface="Calibri" charset="0"/>
              </a:rPr>
              <a:t> </a:t>
            </a:r>
            <a:r>
              <a:rPr lang="en-US" dirty="0" smtClean="0">
                <a:solidFill>
                  <a:prstClr val="black"/>
                </a:solidFill>
                <a:latin typeface="Bookman Old Style" charset="0"/>
                <a:ea typeface="Calibri" charset="0"/>
                <a:cs typeface="Times New Roman" charset="0"/>
              </a:rPr>
              <a:t>growth</a:t>
            </a:r>
            <a:r>
              <a:rPr lang="en-US" dirty="0">
                <a:solidFill>
                  <a:prstClr val="black"/>
                </a:solidFill>
                <a:latin typeface="Bookman Old Style" charset="0"/>
                <a:ea typeface="Calibri" charset="0"/>
                <a:cs typeface="Times New Roman" charset="0"/>
              </a:rPr>
              <a:t>’ (ODPM, 2003b, p. 2)</a:t>
            </a:r>
            <a:r>
              <a:rPr lang="en-US" dirty="0">
                <a:solidFill>
                  <a:prstClr val="black"/>
                </a:solidFill>
              </a:rPr>
              <a:t> </a:t>
            </a:r>
            <a:r>
              <a:rPr lang="en-US" dirty="0" smtClean="0">
                <a:solidFill>
                  <a:prstClr val="black"/>
                </a:solidFill>
                <a:latin typeface="Bookman Old Style" charset="0"/>
                <a:ea typeface="Bookman Old Style" charset="0"/>
                <a:cs typeface="Bookman Old Style" charset="0"/>
              </a:rPr>
              <a:t>(</a:t>
            </a:r>
            <a:r>
              <a:rPr lang="en-US" dirty="0" err="1" smtClean="0">
                <a:solidFill>
                  <a:prstClr val="black"/>
                </a:solidFill>
                <a:latin typeface="Bookman Old Style" charset="0"/>
                <a:ea typeface="Bookman Old Style" charset="0"/>
                <a:cs typeface="Bookman Old Style" charset="0"/>
              </a:rPr>
              <a:t>Raco</a:t>
            </a:r>
            <a:r>
              <a:rPr lang="en-US" dirty="0" smtClean="0">
                <a:solidFill>
                  <a:prstClr val="black"/>
                </a:solidFill>
                <a:latin typeface="Bookman Old Style" charset="0"/>
                <a:ea typeface="Bookman Old Style" charset="0"/>
                <a:cs typeface="Bookman Old Style" charset="0"/>
              </a:rPr>
              <a:t>, 2005: 146)</a:t>
            </a:r>
            <a:endParaRPr lang="en-US" dirty="0">
              <a:solidFill>
                <a:prstClr val="black"/>
              </a:solidFill>
              <a:latin typeface="Bookman Old Style" charset="0"/>
              <a:ea typeface="Bookman Old Style" charset="0"/>
              <a:cs typeface="Bookman Old Style" charset="0"/>
            </a:endParaRPr>
          </a:p>
        </p:txBody>
      </p:sp>
    </p:spTree>
    <p:extLst>
      <p:ext uri="{BB962C8B-B14F-4D97-AF65-F5344CB8AC3E}">
        <p14:creationId xmlns:p14="http://schemas.microsoft.com/office/powerpoint/2010/main" val="84900541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37056" y="692696"/>
            <a:ext cx="7766336" cy="5400600"/>
          </a:xfrm>
          <a:prstGeom prst="rect">
            <a:avLst/>
          </a:prstGeom>
        </p:spPr>
      </p:pic>
      <p:sp>
        <p:nvSpPr>
          <p:cNvPr id="3" name="TextBox 2"/>
          <p:cNvSpPr txBox="1"/>
          <p:nvPr/>
        </p:nvSpPr>
        <p:spPr>
          <a:xfrm>
            <a:off x="2195736" y="231031"/>
            <a:ext cx="4973221" cy="461665"/>
          </a:xfrm>
          <a:prstGeom prst="rect">
            <a:avLst/>
          </a:prstGeom>
          <a:solidFill>
            <a:srgbClr val="FF0000"/>
          </a:solidFill>
        </p:spPr>
        <p:txBody>
          <a:bodyPr wrap="none" rtlCol="0">
            <a:spAutoFit/>
          </a:bodyPr>
          <a:lstStyle/>
          <a:p>
            <a:r>
              <a:rPr lang="en-US" sz="2400" smtClean="0">
                <a:solidFill>
                  <a:prstClr val="white"/>
                </a:solidFill>
              </a:rPr>
              <a:t>Path dependency: </a:t>
            </a:r>
            <a:r>
              <a:rPr lang="en-US" sz="2400" dirty="0" smtClean="0">
                <a:solidFill>
                  <a:prstClr val="white"/>
                </a:solidFill>
              </a:rPr>
              <a:t>Spaces of Exception</a:t>
            </a:r>
            <a:endParaRPr lang="en-US" sz="2400" dirty="0">
              <a:solidFill>
                <a:prstClr val="white"/>
              </a:solidFill>
            </a:endParaRPr>
          </a:p>
        </p:txBody>
      </p:sp>
    </p:spTree>
    <p:extLst>
      <p:ext uri="{BB962C8B-B14F-4D97-AF65-F5344CB8AC3E}">
        <p14:creationId xmlns:p14="http://schemas.microsoft.com/office/powerpoint/2010/main" val="135257520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9685" y="0"/>
            <a:ext cx="8984630" cy="6858000"/>
          </a:xfrm>
          <a:prstGeom prst="rect">
            <a:avLst/>
          </a:prstGeom>
        </p:spPr>
      </p:pic>
    </p:spTree>
    <p:extLst>
      <p:ext uri="{BB962C8B-B14F-4D97-AF65-F5344CB8AC3E}">
        <p14:creationId xmlns:p14="http://schemas.microsoft.com/office/powerpoint/2010/main" val="161701651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63600" y="298450"/>
            <a:ext cx="7416800" cy="6261100"/>
          </a:xfrm>
          <a:prstGeom prst="rect">
            <a:avLst/>
          </a:prstGeom>
        </p:spPr>
      </p:pic>
    </p:spTree>
    <p:extLst>
      <p:ext uri="{BB962C8B-B14F-4D97-AF65-F5344CB8AC3E}">
        <p14:creationId xmlns:p14="http://schemas.microsoft.com/office/powerpoint/2010/main" val="6447221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33450" y="476250"/>
            <a:ext cx="7277100" cy="5905500"/>
          </a:xfrm>
          <a:prstGeom prst="rect">
            <a:avLst/>
          </a:prstGeom>
        </p:spPr>
      </p:pic>
    </p:spTree>
    <p:extLst>
      <p:ext uri="{BB962C8B-B14F-4D97-AF65-F5344CB8AC3E}">
        <p14:creationId xmlns:p14="http://schemas.microsoft.com/office/powerpoint/2010/main" val="16358386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748329"/>
            <a:ext cx="4209289" cy="4893647"/>
          </a:xfrm>
          <a:prstGeom prst="rect">
            <a:avLst/>
          </a:prstGeom>
        </p:spPr>
        <p:txBody>
          <a:bodyPr wrap="square">
            <a:spAutoFit/>
          </a:bodyPr>
          <a:lstStyle/>
          <a:p>
            <a:r>
              <a:rPr lang="en-US" sz="2400" b="1" dirty="0">
                <a:solidFill>
                  <a:srgbClr val="0070C1"/>
                </a:solidFill>
                <a:latin typeface="FoundryFormSans-Bold"/>
              </a:rPr>
              <a:t>To ensure </a:t>
            </a:r>
            <a:r>
              <a:rPr lang="en-US" sz="2400" b="1" dirty="0" smtClean="0">
                <a:solidFill>
                  <a:srgbClr val="0070C1"/>
                </a:solidFill>
                <a:latin typeface="FoundryFormSans-Bold"/>
              </a:rPr>
              <a:t>that housing </a:t>
            </a:r>
            <a:r>
              <a:rPr lang="en-US" sz="2400" b="1" dirty="0">
                <a:solidFill>
                  <a:srgbClr val="0070C1"/>
                </a:solidFill>
                <a:latin typeface="FoundryFormSans-Bold"/>
              </a:rPr>
              <a:t>output is </a:t>
            </a:r>
            <a:r>
              <a:rPr lang="en-US" sz="2400" b="1" dirty="0" err="1" smtClean="0">
                <a:solidFill>
                  <a:srgbClr val="0070C1"/>
                </a:solidFill>
                <a:latin typeface="FoundryFormSans-Bold"/>
              </a:rPr>
              <a:t>optimised</a:t>
            </a:r>
            <a:r>
              <a:rPr lang="en-US" sz="2400" b="1" dirty="0">
                <a:solidFill>
                  <a:srgbClr val="0070C1"/>
                </a:solidFill>
                <a:latin typeface="FoundryFormSans-Bold"/>
              </a:rPr>
              <a:t> </a:t>
            </a:r>
            <a:r>
              <a:rPr lang="is-IS" sz="2400" b="1" dirty="0" smtClean="0">
                <a:solidFill>
                  <a:srgbClr val="0070C1"/>
                </a:solidFill>
                <a:latin typeface="FoundryFormSans-Bold"/>
              </a:rPr>
              <a:t>…</a:t>
            </a:r>
            <a:r>
              <a:rPr lang="en-US" sz="2400" b="1" dirty="0" smtClean="0">
                <a:solidFill>
                  <a:srgbClr val="0070C1"/>
                </a:solidFill>
                <a:latin typeface="FoundryFormSans-Bold"/>
              </a:rPr>
              <a:t> </a:t>
            </a:r>
            <a:r>
              <a:rPr lang="en-GB" sz="2400" b="1" dirty="0" smtClean="0">
                <a:solidFill>
                  <a:srgbClr val="FF0000"/>
                </a:solidFill>
                <a:latin typeface="FoundryFormSans-Bold"/>
              </a:rPr>
              <a:t>the </a:t>
            </a:r>
            <a:r>
              <a:rPr lang="en-GB" sz="2400" b="1" dirty="0">
                <a:solidFill>
                  <a:srgbClr val="FF0000"/>
                </a:solidFill>
                <a:latin typeface="FoundryFormSans-Bold"/>
              </a:rPr>
              <a:t>scope </a:t>
            </a:r>
            <a:r>
              <a:rPr lang="en-GB" sz="2400" b="1" dirty="0" smtClean="0">
                <a:solidFill>
                  <a:srgbClr val="FF0000"/>
                </a:solidFill>
                <a:latin typeface="FoundryFormSans-Bold"/>
              </a:rPr>
              <a:t>for larger </a:t>
            </a:r>
            <a:r>
              <a:rPr lang="en-GB" sz="2400" b="1" dirty="0">
                <a:solidFill>
                  <a:srgbClr val="FF0000"/>
                </a:solidFill>
                <a:latin typeface="FoundryFormSans-Bold"/>
              </a:rPr>
              <a:t>areas to determine their </a:t>
            </a:r>
            <a:r>
              <a:rPr lang="en-GB" sz="2400" b="1" dirty="0" smtClean="0">
                <a:solidFill>
                  <a:srgbClr val="FF0000"/>
                </a:solidFill>
                <a:latin typeface="FoundryFormSans-Bold"/>
              </a:rPr>
              <a:t>own character </a:t>
            </a:r>
            <a:r>
              <a:rPr lang="en-GB" sz="2400" b="1" dirty="0">
                <a:solidFill>
                  <a:srgbClr val="0070C1"/>
                </a:solidFill>
                <a:latin typeface="FoundryFormSans-Bold"/>
              </a:rPr>
              <a:t>should be fully realised </a:t>
            </a:r>
            <a:r>
              <a:rPr lang="en-GB" sz="2400" b="1" dirty="0" smtClean="0">
                <a:solidFill>
                  <a:srgbClr val="0070C1"/>
                </a:solidFill>
                <a:latin typeface="FoundryFormSans-Bold"/>
              </a:rPr>
              <a:t>in terms </a:t>
            </a:r>
            <a:r>
              <a:rPr lang="en-GB" sz="2400" b="1" dirty="0">
                <a:solidFill>
                  <a:srgbClr val="0070C1"/>
                </a:solidFill>
                <a:latin typeface="FoundryFormSans-Bold"/>
              </a:rPr>
              <a:t>of housing densities, </a:t>
            </a:r>
            <a:r>
              <a:rPr lang="en-GB" sz="2400" b="1" dirty="0" smtClean="0">
                <a:solidFill>
                  <a:srgbClr val="0070C1"/>
                </a:solidFill>
                <a:latin typeface="FoundryFormSans-Bold"/>
              </a:rPr>
              <a:t>including those </a:t>
            </a:r>
            <a:r>
              <a:rPr lang="en-GB" sz="2400" b="1" dirty="0">
                <a:solidFill>
                  <a:srgbClr val="0070C1"/>
                </a:solidFill>
                <a:latin typeface="FoundryFormSans-Bold"/>
              </a:rPr>
              <a:t>towards the top of the </a:t>
            </a:r>
            <a:r>
              <a:rPr lang="en-GB" sz="2400" b="1" dirty="0" smtClean="0">
                <a:solidFill>
                  <a:srgbClr val="0070C1"/>
                </a:solidFill>
                <a:latin typeface="FoundryFormSans-Bold"/>
              </a:rPr>
              <a:t>relevant density </a:t>
            </a:r>
            <a:r>
              <a:rPr lang="en-GB" sz="2400" b="1" dirty="0">
                <a:solidFill>
                  <a:srgbClr val="0070C1"/>
                </a:solidFill>
                <a:latin typeface="FoundryFormSans-Bold"/>
              </a:rPr>
              <a:t>scale where appropriate. </a:t>
            </a:r>
            <a:r>
              <a:rPr lang="en-GB" sz="2400" b="1" dirty="0" smtClean="0">
                <a:solidFill>
                  <a:srgbClr val="0070C1"/>
                </a:solidFill>
                <a:latin typeface="FoundryFormSans-Bold"/>
              </a:rPr>
              <a:t>It </a:t>
            </a:r>
            <a:r>
              <a:rPr lang="en-GB" sz="2400" b="1" dirty="0">
                <a:solidFill>
                  <a:srgbClr val="0070C1"/>
                </a:solidFill>
                <a:latin typeface="FoundryFormSans-Bold"/>
              </a:rPr>
              <a:t>is essential that </a:t>
            </a:r>
            <a:r>
              <a:rPr lang="en-GB" sz="2400" b="1" dirty="0" smtClean="0">
                <a:solidFill>
                  <a:srgbClr val="0070C1"/>
                </a:solidFill>
                <a:latin typeface="FoundryFormSans-Bold"/>
              </a:rPr>
              <a:t>a </a:t>
            </a:r>
            <a:r>
              <a:rPr lang="en-US" sz="2400" b="1" dirty="0" smtClean="0">
                <a:solidFill>
                  <a:srgbClr val="0070C1"/>
                </a:solidFill>
                <a:latin typeface="FoundryFormSans-Bold"/>
              </a:rPr>
              <a:t>good </a:t>
            </a:r>
            <a:r>
              <a:rPr lang="en-US" sz="2400" b="1" dirty="0">
                <a:solidFill>
                  <a:srgbClr val="0070C1"/>
                </a:solidFill>
                <a:latin typeface="FoundryFormSans-Bold"/>
              </a:rPr>
              <a:t>quality residential </a:t>
            </a:r>
            <a:r>
              <a:rPr lang="en-US" sz="2400" b="1" dirty="0" smtClean="0">
                <a:solidFill>
                  <a:srgbClr val="0070C1"/>
                </a:solidFill>
                <a:latin typeface="FoundryFormSans-Bold"/>
              </a:rPr>
              <a:t>environment </a:t>
            </a:r>
            <a:r>
              <a:rPr lang="en-GB" sz="2400" b="1" dirty="0" smtClean="0">
                <a:solidFill>
                  <a:srgbClr val="0070C1"/>
                </a:solidFill>
                <a:latin typeface="FoundryFormSans-Bold"/>
              </a:rPr>
              <a:t>and </a:t>
            </a:r>
            <a:r>
              <a:rPr lang="en-GB" sz="2400" b="1" dirty="0">
                <a:solidFill>
                  <a:srgbClr val="0070C1"/>
                </a:solidFill>
                <a:latin typeface="FoundryFormSans-Bold"/>
              </a:rPr>
              <a:t>public realm is secured in </a:t>
            </a:r>
            <a:r>
              <a:rPr lang="en-GB" sz="2400" b="1" dirty="0" smtClean="0">
                <a:solidFill>
                  <a:srgbClr val="0070C1"/>
                </a:solidFill>
                <a:latin typeface="FoundryFormSans-Bold"/>
              </a:rPr>
              <a:t>these </a:t>
            </a:r>
            <a:r>
              <a:rPr lang="en-US" sz="2400" b="1" dirty="0" smtClean="0">
                <a:solidFill>
                  <a:srgbClr val="0070C1"/>
                </a:solidFill>
                <a:latin typeface="FoundryFormSans-Bold"/>
              </a:rPr>
              <a:t>areas. (FALP, 2014, p. 62)</a:t>
            </a:r>
            <a:endParaRPr lang="en-US" sz="2400" dirty="0">
              <a:solidFill>
                <a:prstClr val="black"/>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81061" y="2924944"/>
            <a:ext cx="4956043" cy="3717032"/>
          </a:xfrm>
          <a:prstGeom prst="rect">
            <a:avLst/>
          </a:prstGeom>
        </p:spPr>
      </p:pic>
      <p:sp>
        <p:nvSpPr>
          <p:cNvPr id="3" name="TextBox 2"/>
          <p:cNvSpPr txBox="1"/>
          <p:nvPr/>
        </p:nvSpPr>
        <p:spPr>
          <a:xfrm>
            <a:off x="-36512" y="260648"/>
            <a:ext cx="9137104" cy="1200329"/>
          </a:xfrm>
          <a:prstGeom prst="rect">
            <a:avLst/>
          </a:prstGeom>
          <a:solidFill>
            <a:schemeClr val="accent4">
              <a:lumMod val="20000"/>
              <a:lumOff val="80000"/>
            </a:schemeClr>
          </a:solidFill>
        </p:spPr>
        <p:txBody>
          <a:bodyPr wrap="square" rtlCol="0">
            <a:spAutoFit/>
          </a:bodyPr>
          <a:lstStyle/>
          <a:p>
            <a:r>
              <a:rPr lang="en-US" sz="2400" dirty="0">
                <a:solidFill>
                  <a:prstClr val="black"/>
                </a:solidFill>
              </a:rPr>
              <a:t>Opportunity Areas are key sources of housing supply in </a:t>
            </a:r>
            <a:r>
              <a:rPr lang="en-US" sz="2400" dirty="0" smtClean="0">
                <a:solidFill>
                  <a:prstClr val="black"/>
                </a:solidFill>
              </a:rPr>
              <a:t>London. </a:t>
            </a:r>
            <a:r>
              <a:rPr lang="en-US" sz="2400" dirty="0">
                <a:solidFill>
                  <a:prstClr val="black"/>
                </a:solidFill>
              </a:rPr>
              <a:t>They are, </a:t>
            </a:r>
            <a:r>
              <a:rPr lang="en-US" sz="2400" dirty="0" smtClean="0">
                <a:solidFill>
                  <a:prstClr val="black"/>
                </a:solidFill>
              </a:rPr>
              <a:t>by their </a:t>
            </a:r>
            <a:r>
              <a:rPr lang="en-US" sz="2400" dirty="0">
                <a:solidFill>
                  <a:prstClr val="black"/>
                </a:solidFill>
              </a:rPr>
              <a:t>nature, complex to bring forward and often </a:t>
            </a:r>
            <a:r>
              <a:rPr lang="en-US" sz="2400" dirty="0" smtClean="0">
                <a:solidFill>
                  <a:prstClr val="black"/>
                </a:solidFill>
              </a:rPr>
              <a:t>require significant </a:t>
            </a:r>
            <a:r>
              <a:rPr lang="en-US" sz="2400" dirty="0">
                <a:solidFill>
                  <a:prstClr val="black"/>
                </a:solidFill>
              </a:rPr>
              <a:t>investment </a:t>
            </a:r>
            <a:r>
              <a:rPr lang="en-US" sz="2400" dirty="0" smtClean="0">
                <a:solidFill>
                  <a:prstClr val="black"/>
                </a:solidFill>
              </a:rPr>
              <a:t>in infrastructure</a:t>
            </a:r>
            <a:r>
              <a:rPr lang="en-US" sz="2400" dirty="0">
                <a:solidFill>
                  <a:prstClr val="black"/>
                </a:solidFill>
              </a:rPr>
              <a:t>. </a:t>
            </a:r>
            <a:r>
              <a:rPr lang="en-US" sz="2400" dirty="0" smtClean="0">
                <a:solidFill>
                  <a:prstClr val="black"/>
                </a:solidFill>
              </a:rPr>
              <a:t> (Mayor of London: 2016, p. 37)</a:t>
            </a:r>
            <a:endParaRPr lang="en-US" sz="2400" dirty="0">
              <a:solidFill>
                <a:prstClr val="black"/>
              </a:solidFill>
            </a:endParaRPr>
          </a:p>
        </p:txBody>
      </p:sp>
    </p:spTree>
    <p:extLst>
      <p:ext uri="{BB962C8B-B14F-4D97-AF65-F5344CB8AC3E}">
        <p14:creationId xmlns:p14="http://schemas.microsoft.com/office/powerpoint/2010/main" val="59983738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8277" t="45465" r="7041" b="17814"/>
          <a:stretch/>
        </p:blipFill>
        <p:spPr>
          <a:xfrm>
            <a:off x="611560" y="836712"/>
            <a:ext cx="7722150" cy="4734750"/>
          </a:xfrm>
          <a:prstGeom prst="rect">
            <a:avLst/>
          </a:prstGeom>
        </p:spPr>
      </p:pic>
    </p:spTree>
    <p:extLst>
      <p:ext uri="{BB962C8B-B14F-4D97-AF65-F5344CB8AC3E}">
        <p14:creationId xmlns:p14="http://schemas.microsoft.com/office/powerpoint/2010/main" val="7351474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543300"/>
            <a:ext cx="44196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3" name="Picture 3" descr="IMG_568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73463"/>
            <a:ext cx="4859338" cy="328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4" name="Picture 5" descr="dubai_skyl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2363" y="477838"/>
            <a:ext cx="4211637"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5" name="Picture 6" descr="kl013-1">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3575" y="476250"/>
            <a:ext cx="1778000" cy="3097213"/>
          </a:xfrm>
          <a:prstGeom prst="rect">
            <a:avLst/>
          </a:prstGeom>
          <a:solidFill>
            <a:schemeClr val="tx2"/>
          </a:solidFill>
          <a:ln>
            <a:noFill/>
          </a:ln>
          <a:extLst>
            <a:ext uri="{91240B29-F687-4F45-9708-019B960494DF}">
              <a14:hiddenLine xmlns:a14="http://schemas.microsoft.com/office/drawing/2010/main" w="9525">
                <a:solidFill>
                  <a:schemeClr val="tx1"/>
                </a:solidFill>
                <a:miter lim="800000"/>
                <a:headEnd/>
                <a:tailEnd/>
              </a14:hiddenLine>
            </a:ext>
          </a:extLst>
        </p:spPr>
      </p:pic>
      <p:cxnSp>
        <p:nvCxnSpPr>
          <p:cNvPr id="9" name="Straight Connector 8"/>
          <p:cNvCxnSpPr>
            <a:cxnSpLocks noChangeShapeType="1"/>
          </p:cNvCxnSpPr>
          <p:nvPr/>
        </p:nvCxnSpPr>
        <p:spPr bwMode="auto">
          <a:xfrm>
            <a:off x="0" y="3581400"/>
            <a:ext cx="9144000" cy="1588"/>
          </a:xfrm>
          <a:prstGeom prst="line">
            <a:avLst/>
          </a:prstGeom>
          <a:noFill/>
          <a:ln w="38100">
            <a:solidFill>
              <a:schemeClr val="tx2"/>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4" name="Title 1"/>
          <p:cNvSpPr txBox="1">
            <a:spLocks/>
          </p:cNvSpPr>
          <p:nvPr/>
        </p:nvSpPr>
        <p:spPr bwMode="auto">
          <a:xfrm>
            <a:off x="0" y="0"/>
            <a:ext cx="3200400" cy="3582988"/>
          </a:xfrm>
          <a:prstGeom prst="rect">
            <a:avLst/>
          </a:prstGeom>
          <a:solidFill>
            <a:schemeClr val="accent3">
              <a:lumMod val="50000"/>
            </a:schemeClr>
          </a:solidFill>
          <a:ln w="38100">
            <a:solidFill>
              <a:schemeClr val="bg1"/>
            </a:solidFill>
            <a:miter lim="800000"/>
            <a:headEnd/>
            <a:tailEnd/>
          </a:ln>
          <a:effectLst>
            <a:outerShdw blurRad="40000" dist="20000" dir="5400000" rotWithShape="0">
              <a:srgbClr val="808080">
                <a:alpha val="37999"/>
              </a:srgbClr>
            </a:outerShdw>
          </a:effectLst>
        </p:spPr>
        <p:txBody>
          <a:bodyPr/>
          <a:lstStyle>
            <a:lvl1pPr>
              <a:defRPr>
                <a:solidFill>
                  <a:schemeClr val="tx1"/>
                </a:solidFill>
                <a:latin typeface="Comic Sans MS" pitchFamily="66" charset="0"/>
                <a:cs typeface="Arial" charset="0"/>
              </a:defRPr>
            </a:lvl1pPr>
            <a:lvl2pPr marL="37931725" indent="-37474525">
              <a:defRPr>
                <a:solidFill>
                  <a:schemeClr val="tx1"/>
                </a:solidFill>
                <a:latin typeface="Comic Sans MS" pitchFamily="66" charset="0"/>
                <a:cs typeface="Arial" charset="0"/>
              </a:defRPr>
            </a:lvl2pPr>
            <a:lvl3pPr>
              <a:defRPr>
                <a:solidFill>
                  <a:schemeClr val="tx1"/>
                </a:solidFill>
                <a:latin typeface="Comic Sans MS" pitchFamily="66" charset="0"/>
                <a:cs typeface="Arial" charset="0"/>
              </a:defRPr>
            </a:lvl3pPr>
            <a:lvl4pPr>
              <a:defRPr>
                <a:solidFill>
                  <a:schemeClr val="tx1"/>
                </a:solidFill>
                <a:latin typeface="Comic Sans MS" pitchFamily="66" charset="0"/>
                <a:cs typeface="Arial" charset="0"/>
              </a:defRPr>
            </a:lvl4pPr>
            <a:lvl5pPr>
              <a:defRPr>
                <a:solidFill>
                  <a:schemeClr val="tx1"/>
                </a:solidFill>
                <a:latin typeface="Comic Sans MS" pitchFamily="66" charset="0"/>
                <a:cs typeface="Arial" charset="0"/>
              </a:defRPr>
            </a:lvl5pPr>
            <a:lvl6pPr marL="457200" fontAlgn="base">
              <a:spcBef>
                <a:spcPct val="0"/>
              </a:spcBef>
              <a:spcAft>
                <a:spcPct val="0"/>
              </a:spcAft>
              <a:defRPr>
                <a:solidFill>
                  <a:schemeClr val="tx1"/>
                </a:solidFill>
                <a:latin typeface="Comic Sans MS" pitchFamily="66" charset="0"/>
                <a:cs typeface="Arial" charset="0"/>
              </a:defRPr>
            </a:lvl6pPr>
            <a:lvl7pPr marL="914400" fontAlgn="base">
              <a:spcBef>
                <a:spcPct val="0"/>
              </a:spcBef>
              <a:spcAft>
                <a:spcPct val="0"/>
              </a:spcAft>
              <a:defRPr>
                <a:solidFill>
                  <a:schemeClr val="tx1"/>
                </a:solidFill>
                <a:latin typeface="Comic Sans MS" pitchFamily="66" charset="0"/>
                <a:cs typeface="Arial" charset="0"/>
              </a:defRPr>
            </a:lvl7pPr>
            <a:lvl8pPr marL="1371600" fontAlgn="base">
              <a:spcBef>
                <a:spcPct val="0"/>
              </a:spcBef>
              <a:spcAft>
                <a:spcPct val="0"/>
              </a:spcAft>
              <a:defRPr>
                <a:solidFill>
                  <a:schemeClr val="tx1"/>
                </a:solidFill>
                <a:latin typeface="Comic Sans MS" pitchFamily="66" charset="0"/>
                <a:cs typeface="Arial" charset="0"/>
              </a:defRPr>
            </a:lvl8pPr>
            <a:lvl9pPr marL="1828800" fontAlgn="base">
              <a:spcBef>
                <a:spcPct val="0"/>
              </a:spcBef>
              <a:spcAft>
                <a:spcPct val="0"/>
              </a:spcAft>
              <a:defRPr>
                <a:solidFill>
                  <a:schemeClr val="tx1"/>
                </a:solidFill>
                <a:latin typeface="Comic Sans MS" pitchFamily="66" charset="0"/>
                <a:cs typeface="Arial" charset="0"/>
              </a:defRPr>
            </a:lvl9pPr>
          </a:lstStyle>
          <a:p>
            <a:r>
              <a:rPr lang="en-US" b="1" dirty="0">
                <a:solidFill>
                  <a:srgbClr val="FFFFFF"/>
                </a:solidFill>
                <a:ea typeface="ＭＳ Ｐゴシック" pitchFamily="34" charset="-128"/>
              </a:rPr>
              <a:t>There is a need to produce understandings of cities which account for the great diversity of cities across the globe; and where the cutting edge of urbanism is no longer in the West…we need to build theories and concepts of cities “seeing from the South” (Watson, 2009; Parnell, </a:t>
            </a:r>
            <a:r>
              <a:rPr lang="en-US" b="1" dirty="0" err="1">
                <a:solidFill>
                  <a:srgbClr val="FFFFFF"/>
                </a:solidFill>
                <a:ea typeface="ＭＳ Ｐゴシック" pitchFamily="34" charset="-128"/>
              </a:rPr>
              <a:t>Pieterse</a:t>
            </a:r>
            <a:r>
              <a:rPr lang="en-US" b="1" dirty="0">
                <a:solidFill>
                  <a:srgbClr val="FFFFFF"/>
                </a:solidFill>
                <a:ea typeface="ＭＳ Ｐゴシック" pitchFamily="34" charset="-128"/>
              </a:rPr>
              <a:t>, Watson 2010).</a:t>
            </a:r>
          </a:p>
        </p:txBody>
      </p:sp>
      <p:cxnSp>
        <p:nvCxnSpPr>
          <p:cNvPr id="25" name="Straight Connector 24"/>
          <p:cNvCxnSpPr>
            <a:cxnSpLocks noChangeShapeType="1"/>
          </p:cNvCxnSpPr>
          <p:nvPr/>
        </p:nvCxnSpPr>
        <p:spPr bwMode="auto">
          <a:xfrm rot="5400000">
            <a:off x="3240882" y="5220494"/>
            <a:ext cx="3276600" cy="1587"/>
          </a:xfrm>
          <a:prstGeom prst="line">
            <a:avLst/>
          </a:prstGeom>
          <a:noFill/>
          <a:ln w="38100">
            <a:solidFill>
              <a:schemeClr val="tx2"/>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 name="TextBox 1"/>
          <p:cNvSpPr txBox="1"/>
          <p:nvPr/>
        </p:nvSpPr>
        <p:spPr>
          <a:xfrm>
            <a:off x="3203575" y="16173"/>
            <a:ext cx="5940424" cy="461665"/>
          </a:xfrm>
          <a:prstGeom prst="rect">
            <a:avLst/>
          </a:prstGeom>
          <a:solidFill>
            <a:schemeClr val="accent3"/>
          </a:solidFill>
        </p:spPr>
        <p:txBody>
          <a:bodyPr wrap="square" rtlCol="0">
            <a:spAutoFit/>
          </a:bodyPr>
          <a:lstStyle/>
          <a:p>
            <a:r>
              <a:rPr lang="en-GB" sz="2400" dirty="0">
                <a:solidFill>
                  <a:srgbClr val="2F2B20"/>
                </a:solidFill>
                <a:latin typeface="Comic Sans MS" pitchFamily="66" charset="0"/>
              </a:rPr>
              <a:t>London as a Theory Destination?</a:t>
            </a:r>
          </a:p>
        </p:txBody>
      </p:sp>
    </p:spTree>
    <p:extLst>
      <p:ext uri="{BB962C8B-B14F-4D97-AF65-F5344CB8AC3E}">
        <p14:creationId xmlns:p14="http://schemas.microsoft.com/office/powerpoint/2010/main" val="185539476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OPDC aerial 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592" y="604784"/>
            <a:ext cx="10600928" cy="530046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99592" y="5994902"/>
            <a:ext cx="7776864" cy="954107"/>
          </a:xfrm>
          <a:prstGeom prst="rect">
            <a:avLst/>
          </a:prstGeom>
          <a:noFill/>
        </p:spPr>
        <p:txBody>
          <a:bodyPr wrap="square" rtlCol="0">
            <a:spAutoFit/>
          </a:bodyPr>
          <a:lstStyle/>
          <a:p>
            <a:r>
              <a:rPr lang="en-GB" sz="2800" dirty="0" smtClean="0">
                <a:solidFill>
                  <a:srgbClr val="FFFFFF"/>
                </a:solidFill>
              </a:rPr>
              <a:t>22000 houses, 55000 jobs</a:t>
            </a:r>
          </a:p>
          <a:p>
            <a:r>
              <a:rPr lang="en-GB" sz="2800" dirty="0" smtClean="0">
                <a:solidFill>
                  <a:srgbClr val="FFFFFF"/>
                </a:solidFill>
              </a:rPr>
              <a:t>Infrastructure costs around £1.5bn</a:t>
            </a:r>
            <a:endParaRPr lang="en-US" sz="2800" dirty="0">
              <a:solidFill>
                <a:srgbClr val="FFFFFF"/>
              </a:solidFill>
            </a:endParaRPr>
          </a:p>
        </p:txBody>
      </p:sp>
      <p:sp>
        <p:nvSpPr>
          <p:cNvPr id="6" name="TextBox 5"/>
          <p:cNvSpPr txBox="1"/>
          <p:nvPr/>
        </p:nvSpPr>
        <p:spPr>
          <a:xfrm>
            <a:off x="683568" y="-22860"/>
            <a:ext cx="8208912" cy="830997"/>
          </a:xfrm>
          <a:prstGeom prst="rect">
            <a:avLst/>
          </a:prstGeom>
          <a:noFill/>
        </p:spPr>
        <p:txBody>
          <a:bodyPr wrap="square" rtlCol="0">
            <a:spAutoFit/>
          </a:bodyPr>
          <a:lstStyle/>
          <a:p>
            <a:pPr algn="ctr"/>
            <a:r>
              <a:rPr lang="en-GB" sz="2400" dirty="0" smtClean="0">
                <a:solidFill>
                  <a:srgbClr val="FFFFFF"/>
                </a:solidFill>
              </a:rPr>
              <a:t>OLD OAK AND PARK ROYAL DEVELOPMENT CORPORATION</a:t>
            </a:r>
            <a:endParaRPr lang="en-US" sz="2400" dirty="0">
              <a:solidFill>
                <a:srgbClr val="FFFFFF"/>
              </a:solidFill>
            </a:endParaRPr>
          </a:p>
        </p:txBody>
      </p:sp>
    </p:spTree>
    <p:extLst>
      <p:ext uri="{BB962C8B-B14F-4D97-AF65-F5344CB8AC3E}">
        <p14:creationId xmlns:p14="http://schemas.microsoft.com/office/powerpoint/2010/main" val="79869384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50000"/>
          </a:schemeClr>
        </a:soli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236"/>
            <a:ext cx="5192448" cy="5489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F:\iOmega 2 Dec 2012\All documents\just space\ooc pictures\IMG_023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84776" y="34274"/>
            <a:ext cx="2659224" cy="3545632"/>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F:\iOmega 2 Dec 2012\All documents\just space\ooc pictures\IMG_024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87217" y="3365414"/>
            <a:ext cx="4656782" cy="3492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657527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32106" y="4149080"/>
            <a:ext cx="3611893" cy="2708920"/>
          </a:xfrm>
          <a:prstGeom prst="rect">
            <a:avLst/>
          </a:prstGeom>
        </p:spPr>
      </p:pic>
      <p:pic>
        <p:nvPicPr>
          <p:cNvPr id="2" name="Picture 1" descr="150728_OOC Exec Board16.jpg"/>
          <p:cNvPicPr>
            <a:picLocks noChangeAspect="1"/>
          </p:cNvPicPr>
          <p:nvPr/>
        </p:nvPicPr>
        <p:blipFill>
          <a:blip r:embed="rId3" cstate="print"/>
          <a:stretch>
            <a:fillRect/>
          </a:stretch>
        </p:blipFill>
        <p:spPr>
          <a:xfrm>
            <a:off x="27856" y="250726"/>
            <a:ext cx="4726292" cy="2787774"/>
          </a:xfrm>
          <a:prstGeom prst="rect">
            <a:avLst/>
          </a:prstGeom>
        </p:spPr>
      </p:pic>
      <p:pic>
        <p:nvPicPr>
          <p:cNvPr id="3" name="Picture 2"/>
          <p:cNvPicPr>
            <a:picLocks noChangeAspect="1"/>
          </p:cNvPicPr>
          <p:nvPr/>
        </p:nvPicPr>
        <p:blipFill>
          <a:blip r:embed="rId4"/>
          <a:stretch>
            <a:fillRect/>
          </a:stretch>
        </p:blipFill>
        <p:spPr>
          <a:xfrm>
            <a:off x="3131840" y="2276872"/>
            <a:ext cx="3810000" cy="2286000"/>
          </a:xfrm>
          <a:prstGeom prst="rect">
            <a:avLst/>
          </a:prstGeom>
        </p:spPr>
      </p:pic>
      <p:sp>
        <p:nvSpPr>
          <p:cNvPr id="5" name="Rectangle 4"/>
          <p:cNvSpPr/>
          <p:nvPr/>
        </p:nvSpPr>
        <p:spPr>
          <a:xfrm>
            <a:off x="395536" y="5445224"/>
            <a:ext cx="3816424" cy="369332"/>
          </a:xfrm>
          <a:prstGeom prst="rect">
            <a:avLst/>
          </a:prstGeom>
        </p:spPr>
        <p:txBody>
          <a:bodyPr wrap="square">
            <a:spAutoFit/>
          </a:bodyPr>
          <a:lstStyle/>
          <a:p>
            <a:r>
              <a:rPr lang="en-US" dirty="0">
                <a:solidFill>
                  <a:srgbClr val="FFFFFF"/>
                </a:solidFill>
                <a:latin typeface="wf_segoe-ui_normal"/>
                <a:hlinkClick r:id="rId5"/>
              </a:rPr>
              <a:t>https://youtu.be/ClBj4RsBfe0</a:t>
            </a:r>
            <a:endParaRPr lang="en-US" dirty="0">
              <a:solidFill>
                <a:srgbClr val="FFFFFF"/>
              </a:solidFill>
            </a:endParaRPr>
          </a:p>
        </p:txBody>
      </p:sp>
      <p:sp>
        <p:nvSpPr>
          <p:cNvPr id="6" name="TextBox 5"/>
          <p:cNvSpPr txBox="1"/>
          <p:nvPr/>
        </p:nvSpPr>
        <p:spPr>
          <a:xfrm>
            <a:off x="1259632" y="6093296"/>
            <a:ext cx="1550424" cy="369332"/>
          </a:xfrm>
          <a:prstGeom prst="rect">
            <a:avLst/>
          </a:prstGeom>
          <a:noFill/>
        </p:spPr>
        <p:txBody>
          <a:bodyPr wrap="none" rtlCol="0">
            <a:spAutoFit/>
          </a:bodyPr>
          <a:lstStyle/>
          <a:p>
            <a:r>
              <a:rPr lang="en-GB" dirty="0" smtClean="0">
                <a:solidFill>
                  <a:srgbClr val="FFFFFF"/>
                </a:solidFill>
              </a:rPr>
              <a:t>(minute 1.13)</a:t>
            </a:r>
            <a:endParaRPr lang="en-US" dirty="0">
              <a:solidFill>
                <a:srgbClr val="FFFFFF"/>
              </a:solidFill>
            </a:endParaRPr>
          </a:p>
        </p:txBody>
      </p:sp>
    </p:spTree>
    <p:extLst>
      <p:ext uri="{BB962C8B-B14F-4D97-AF65-F5344CB8AC3E}">
        <p14:creationId xmlns:p14="http://schemas.microsoft.com/office/powerpoint/2010/main" val="17600753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GB"/>
          </a:p>
        </p:txBody>
      </p:sp>
      <p:sp>
        <p:nvSpPr>
          <p:cNvPr id="5" name="Content Placeholder 4"/>
          <p:cNvSpPr>
            <a:spLocks noGrp="1"/>
          </p:cNvSpPr>
          <p:nvPr>
            <p:ph idx="1"/>
          </p:nvPr>
        </p:nvSpPr>
        <p:spPr/>
        <p:txBody>
          <a:bodyPr/>
          <a:lstStyle/>
          <a:p>
            <a:r>
              <a:rPr lang="en-GB" dirty="0">
                <a:hlinkClick r:id="rId2"/>
              </a:rPr>
              <a:t>https://</a:t>
            </a:r>
            <a:r>
              <a:rPr lang="en-GB" dirty="0" smtClean="0">
                <a:hlinkClick r:id="rId2"/>
              </a:rPr>
              <a:t>www.london.gov.uk/about-us/organisations-we-work/old-oak-and-park-royal-development-corporation-opdc</a:t>
            </a:r>
            <a:endParaRPr lang="en-GB" dirty="0" smtClean="0"/>
          </a:p>
          <a:p>
            <a:endParaRPr lang="en-GB" dirty="0"/>
          </a:p>
        </p:txBody>
      </p:sp>
      <p:pic>
        <p:nvPicPr>
          <p:cNvPr id="3074" name="Picture 2" descr="OPDC local plan time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544" y="3356992"/>
            <a:ext cx="9753600" cy="3238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693939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548680"/>
            <a:ext cx="8064896" cy="5690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010764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53093" y="692696"/>
            <a:ext cx="7932053" cy="5400600"/>
          </a:xfrm>
          <a:prstGeom prst="rect">
            <a:avLst/>
          </a:prstGeom>
        </p:spPr>
      </p:pic>
    </p:spTree>
    <p:extLst>
      <p:ext uri="{BB962C8B-B14F-4D97-AF65-F5344CB8AC3E}">
        <p14:creationId xmlns:p14="http://schemas.microsoft.com/office/powerpoint/2010/main" val="57931253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1708150" y="1615440"/>
            <a:ext cx="5727700" cy="3627120"/>
          </a:xfrm>
          <a:prstGeom prst="rect">
            <a:avLst/>
          </a:prstGeom>
        </p:spPr>
      </p:pic>
    </p:spTree>
    <p:extLst>
      <p:ext uri="{BB962C8B-B14F-4D97-AF65-F5344CB8AC3E}">
        <p14:creationId xmlns:p14="http://schemas.microsoft.com/office/powerpoint/2010/main" val="19623702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0052" y="260648"/>
            <a:ext cx="8496944" cy="6186309"/>
          </a:xfrm>
          <a:prstGeom prst="rect">
            <a:avLst/>
          </a:prstGeom>
        </p:spPr>
        <p:txBody>
          <a:bodyPr wrap="square">
            <a:spAutoFit/>
          </a:bodyPr>
          <a:lstStyle/>
          <a:p>
            <a:r>
              <a:rPr lang="en-US" dirty="0" smtClean="0">
                <a:solidFill>
                  <a:prstClr val="black"/>
                </a:solidFill>
                <a:latin typeface="Helvetica" charset="0"/>
              </a:rPr>
              <a:t>2.1 The </a:t>
            </a:r>
            <a:r>
              <a:rPr lang="en-US" dirty="0">
                <a:solidFill>
                  <a:prstClr val="black"/>
                </a:solidFill>
                <a:latin typeface="Helvetica" charset="0"/>
              </a:rPr>
              <a:t>funding for the infrastructure needed to bring forward development in the </a:t>
            </a:r>
            <a:r>
              <a:rPr lang="en-US" dirty="0" smtClean="0">
                <a:solidFill>
                  <a:prstClr val="black"/>
                </a:solidFill>
                <a:latin typeface="Helvetica" charset="0"/>
              </a:rPr>
              <a:t>area amounts </a:t>
            </a:r>
            <a:r>
              <a:rPr lang="en-US" dirty="0">
                <a:solidFill>
                  <a:prstClr val="black"/>
                </a:solidFill>
                <a:latin typeface="Helvetica" charset="0"/>
              </a:rPr>
              <a:t>to approximately £2.5bn and </a:t>
            </a:r>
            <a:r>
              <a:rPr lang="en-US" dirty="0">
                <a:solidFill>
                  <a:srgbClr val="FF0000"/>
                </a:solidFill>
                <a:latin typeface="Helvetica" charset="0"/>
              </a:rPr>
              <a:t>Government expects this to be paid for </a:t>
            </a:r>
            <a:r>
              <a:rPr lang="en-US" dirty="0" smtClean="0">
                <a:solidFill>
                  <a:srgbClr val="FF0000"/>
                </a:solidFill>
                <a:latin typeface="Helvetica" charset="0"/>
              </a:rPr>
              <a:t>from development</a:t>
            </a:r>
            <a:r>
              <a:rPr lang="en-US" dirty="0">
                <a:solidFill>
                  <a:srgbClr val="FF0000"/>
                </a:solidFill>
                <a:latin typeface="Helvetica" charset="0"/>
              </a:rPr>
              <a:t>.</a:t>
            </a:r>
          </a:p>
          <a:p>
            <a:endParaRPr lang="en-US" dirty="0" smtClean="0">
              <a:solidFill>
                <a:prstClr val="black"/>
              </a:solidFill>
              <a:latin typeface="Helvetica" charset="0"/>
            </a:endParaRPr>
          </a:p>
          <a:p>
            <a:r>
              <a:rPr lang="en-US" dirty="0" smtClean="0">
                <a:solidFill>
                  <a:prstClr val="black"/>
                </a:solidFill>
                <a:latin typeface="Helvetica" charset="0"/>
              </a:rPr>
              <a:t>2.2</a:t>
            </a:r>
            <a:r>
              <a:rPr lang="en-US" dirty="0">
                <a:solidFill>
                  <a:prstClr val="black"/>
                </a:solidFill>
                <a:latin typeface="Helvetica" charset="0"/>
              </a:rPr>
              <a:t>. The need for such a level of infrastructure </a:t>
            </a:r>
            <a:r>
              <a:rPr lang="en-US" dirty="0">
                <a:solidFill>
                  <a:srgbClr val="FF0000"/>
                </a:solidFill>
                <a:latin typeface="Helvetica" charset="0"/>
              </a:rPr>
              <a:t>will have an impact on the level of </a:t>
            </a:r>
            <a:r>
              <a:rPr lang="en-US" dirty="0" smtClean="0">
                <a:solidFill>
                  <a:srgbClr val="FF0000"/>
                </a:solidFill>
                <a:latin typeface="Helvetica" charset="0"/>
              </a:rPr>
              <a:t>affordable housing </a:t>
            </a:r>
            <a:r>
              <a:rPr lang="en-US" dirty="0">
                <a:solidFill>
                  <a:prstClr val="black"/>
                </a:solidFill>
                <a:latin typeface="Helvetica" charset="0"/>
              </a:rPr>
              <a:t>that can be delivered within each development – and this will need to </a:t>
            </a:r>
            <a:r>
              <a:rPr lang="en-US" dirty="0" smtClean="0">
                <a:solidFill>
                  <a:prstClr val="black"/>
                </a:solidFill>
                <a:latin typeface="Helvetica" charset="0"/>
              </a:rPr>
              <a:t>be </a:t>
            </a:r>
            <a:r>
              <a:rPr lang="en-US" dirty="0" err="1" smtClean="0">
                <a:solidFill>
                  <a:prstClr val="black"/>
                </a:solidFill>
                <a:latin typeface="Helvetica" charset="0"/>
              </a:rPr>
              <a:t>recognised</a:t>
            </a:r>
            <a:r>
              <a:rPr lang="en-US" dirty="0" smtClean="0">
                <a:solidFill>
                  <a:prstClr val="black"/>
                </a:solidFill>
                <a:latin typeface="Helvetica" charset="0"/>
              </a:rPr>
              <a:t> </a:t>
            </a:r>
            <a:r>
              <a:rPr lang="en-US" dirty="0">
                <a:solidFill>
                  <a:prstClr val="black"/>
                </a:solidFill>
                <a:latin typeface="Helvetica" charset="0"/>
              </a:rPr>
              <a:t>within individual planning applications. </a:t>
            </a:r>
            <a:r>
              <a:rPr lang="en-US" dirty="0" smtClean="0">
                <a:solidFill>
                  <a:prstClr val="black"/>
                </a:solidFill>
                <a:latin typeface="Helvetica" charset="0"/>
              </a:rPr>
              <a:t>Without considered infrastructure investment</a:t>
            </a:r>
            <a:r>
              <a:rPr lang="en-US" dirty="0">
                <a:solidFill>
                  <a:prstClr val="black"/>
                </a:solidFill>
                <a:latin typeface="Helvetica" charset="0"/>
              </a:rPr>
              <a:t>, future developments will be unable to come forward and Old Oak will </a:t>
            </a:r>
            <a:r>
              <a:rPr lang="en-US" dirty="0" smtClean="0">
                <a:solidFill>
                  <a:prstClr val="black"/>
                </a:solidFill>
                <a:latin typeface="Helvetica" charset="0"/>
              </a:rPr>
              <a:t>not work </a:t>
            </a:r>
            <a:r>
              <a:rPr lang="en-US" dirty="0">
                <a:solidFill>
                  <a:prstClr val="black"/>
                </a:solidFill>
                <a:latin typeface="Helvetica" charset="0"/>
              </a:rPr>
              <a:t>as a coherent whole</a:t>
            </a:r>
            <a:r>
              <a:rPr lang="en-US" dirty="0" smtClean="0">
                <a:solidFill>
                  <a:prstClr val="black"/>
                </a:solidFill>
                <a:latin typeface="Helvetica" charset="0"/>
              </a:rPr>
              <a:t>.</a:t>
            </a:r>
          </a:p>
          <a:p>
            <a:endParaRPr lang="en-US" dirty="0" smtClean="0">
              <a:solidFill>
                <a:prstClr val="black"/>
              </a:solidFill>
              <a:latin typeface="Helvetica" charset="0"/>
            </a:endParaRPr>
          </a:p>
          <a:p>
            <a:r>
              <a:rPr lang="en-US" dirty="0" smtClean="0">
                <a:solidFill>
                  <a:prstClr val="black"/>
                </a:solidFill>
                <a:latin typeface="Helvetica" charset="0"/>
              </a:rPr>
              <a:t>2.3 </a:t>
            </a:r>
            <a:r>
              <a:rPr lang="en-US" dirty="0">
                <a:solidFill>
                  <a:srgbClr val="FF0000"/>
                </a:solidFill>
                <a:latin typeface="Helvetica" charset="0"/>
              </a:rPr>
              <a:t>Discussions with Government departments about gap funding or other </a:t>
            </a:r>
            <a:r>
              <a:rPr lang="en-US" dirty="0" smtClean="0">
                <a:solidFill>
                  <a:srgbClr val="FF0000"/>
                </a:solidFill>
                <a:latin typeface="Helvetica" charset="0"/>
              </a:rPr>
              <a:t>financial contributions </a:t>
            </a:r>
            <a:r>
              <a:rPr lang="en-US" dirty="0">
                <a:solidFill>
                  <a:srgbClr val="FF0000"/>
                </a:solidFill>
                <a:latin typeface="Helvetica" charset="0"/>
              </a:rPr>
              <a:t>to reduce the impact of the infrastructure bill have so far proved </a:t>
            </a:r>
            <a:r>
              <a:rPr lang="en-US" dirty="0" smtClean="0">
                <a:solidFill>
                  <a:srgbClr val="FF0000"/>
                </a:solidFill>
                <a:latin typeface="Helvetica" charset="0"/>
              </a:rPr>
              <a:t>fruitless</a:t>
            </a:r>
            <a:r>
              <a:rPr lang="en-US" dirty="0" smtClean="0">
                <a:solidFill>
                  <a:prstClr val="black"/>
                </a:solidFill>
                <a:latin typeface="Helvetica" charset="0"/>
              </a:rPr>
              <a:t>. This </a:t>
            </a:r>
            <a:r>
              <a:rPr lang="en-US" dirty="0">
                <a:solidFill>
                  <a:prstClr val="black"/>
                </a:solidFill>
                <a:latin typeface="Helvetica" charset="0"/>
              </a:rPr>
              <a:t>is in the context of </a:t>
            </a:r>
            <a:r>
              <a:rPr lang="en-US" dirty="0" err="1">
                <a:solidFill>
                  <a:prstClr val="black"/>
                </a:solidFill>
                <a:latin typeface="Helvetica" charset="0"/>
              </a:rPr>
              <a:t>Ebbsfleet</a:t>
            </a:r>
            <a:r>
              <a:rPr lang="en-US" dirty="0">
                <a:solidFill>
                  <a:prstClr val="black"/>
                </a:solidFill>
                <a:latin typeface="Helvetica" charset="0"/>
              </a:rPr>
              <a:t> receiving £310m. And Birmingham has received £</a:t>
            </a:r>
            <a:r>
              <a:rPr lang="en-US" dirty="0" smtClean="0">
                <a:solidFill>
                  <a:prstClr val="black"/>
                </a:solidFill>
                <a:latin typeface="Helvetica" charset="0"/>
              </a:rPr>
              <a:t>97m to </a:t>
            </a:r>
            <a:r>
              <a:rPr lang="en-US" dirty="0">
                <a:solidFill>
                  <a:prstClr val="black"/>
                </a:solidFill>
                <a:latin typeface="Helvetica" charset="0"/>
              </a:rPr>
              <a:t>extend its metro and enhance connections to and from the HS2 Curzon Street </a:t>
            </a:r>
            <a:r>
              <a:rPr lang="en-US" dirty="0" smtClean="0">
                <a:solidFill>
                  <a:prstClr val="black"/>
                </a:solidFill>
                <a:latin typeface="Helvetica" charset="0"/>
              </a:rPr>
              <a:t>station. Birmingham </a:t>
            </a:r>
            <a:r>
              <a:rPr lang="en-US" dirty="0">
                <a:solidFill>
                  <a:prstClr val="black"/>
                </a:solidFill>
                <a:latin typeface="Helvetica" charset="0"/>
              </a:rPr>
              <a:t>is also benefitting from an expanded Enterprise Zone.</a:t>
            </a:r>
          </a:p>
          <a:p>
            <a:endParaRPr lang="en-US" dirty="0" smtClean="0">
              <a:solidFill>
                <a:prstClr val="black"/>
              </a:solidFill>
              <a:latin typeface="Helvetica" charset="0"/>
            </a:endParaRPr>
          </a:p>
          <a:p>
            <a:r>
              <a:rPr lang="en-US" dirty="0" smtClean="0">
                <a:solidFill>
                  <a:prstClr val="black"/>
                </a:solidFill>
                <a:latin typeface="Helvetica" charset="0"/>
              </a:rPr>
              <a:t>2.4 In </a:t>
            </a:r>
            <a:r>
              <a:rPr lang="en-US" dirty="0">
                <a:solidFill>
                  <a:prstClr val="black"/>
                </a:solidFill>
                <a:latin typeface="Helvetica" charset="0"/>
              </a:rPr>
              <a:t>addition to impacting on the ability of developments to provide an acceptable level </a:t>
            </a:r>
            <a:r>
              <a:rPr lang="en-US" dirty="0" smtClean="0">
                <a:solidFill>
                  <a:prstClr val="black"/>
                </a:solidFill>
                <a:latin typeface="Helvetica" charset="0"/>
              </a:rPr>
              <a:t>of affordable </a:t>
            </a:r>
            <a:r>
              <a:rPr lang="en-US" dirty="0">
                <a:solidFill>
                  <a:prstClr val="black"/>
                </a:solidFill>
                <a:latin typeface="Helvetica" charset="0"/>
              </a:rPr>
              <a:t>housing, t</a:t>
            </a:r>
            <a:r>
              <a:rPr lang="en-US" dirty="0">
                <a:solidFill>
                  <a:srgbClr val="FF0000"/>
                </a:solidFill>
                <a:latin typeface="Helvetica" charset="0"/>
              </a:rPr>
              <a:t>he high cost of infrastructure may force a quantum and scale </a:t>
            </a:r>
            <a:r>
              <a:rPr lang="en-US" dirty="0" smtClean="0">
                <a:solidFill>
                  <a:srgbClr val="FF0000"/>
                </a:solidFill>
                <a:latin typeface="Helvetica" charset="0"/>
              </a:rPr>
              <a:t>of development </a:t>
            </a:r>
            <a:r>
              <a:rPr lang="en-US" dirty="0">
                <a:solidFill>
                  <a:srgbClr val="FF0000"/>
                </a:solidFill>
                <a:latin typeface="Helvetica" charset="0"/>
              </a:rPr>
              <a:t>that is unacceptable in height, scale, </a:t>
            </a:r>
            <a:r>
              <a:rPr lang="en-US" dirty="0" smtClean="0">
                <a:solidFill>
                  <a:srgbClr val="FF0000"/>
                </a:solidFill>
                <a:latin typeface="Helvetica" charset="0"/>
              </a:rPr>
              <a:t>density or </a:t>
            </a:r>
            <a:r>
              <a:rPr lang="en-US" dirty="0">
                <a:solidFill>
                  <a:srgbClr val="FF0000"/>
                </a:solidFill>
                <a:latin typeface="Helvetica" charset="0"/>
              </a:rPr>
              <a:t>mass – and at the </a:t>
            </a:r>
            <a:r>
              <a:rPr lang="en-US" dirty="0" smtClean="0">
                <a:solidFill>
                  <a:srgbClr val="FF0000"/>
                </a:solidFill>
                <a:latin typeface="Helvetica" charset="0"/>
              </a:rPr>
              <a:t>expense of </a:t>
            </a:r>
            <a:r>
              <a:rPr lang="en-US" dirty="0">
                <a:solidFill>
                  <a:srgbClr val="FF0000"/>
                </a:solidFill>
                <a:latin typeface="Helvetica" charset="0"/>
              </a:rPr>
              <a:t>community infrastructure.</a:t>
            </a:r>
          </a:p>
          <a:p>
            <a:endParaRPr lang="en-US" dirty="0">
              <a:solidFill>
                <a:prstClr val="black"/>
              </a:solidFill>
              <a:latin typeface="Helvetica" charset="0"/>
            </a:endParaRPr>
          </a:p>
        </p:txBody>
      </p:sp>
      <p:sp>
        <p:nvSpPr>
          <p:cNvPr id="4" name="TextBox 3"/>
          <p:cNvSpPr txBox="1"/>
          <p:nvPr/>
        </p:nvSpPr>
        <p:spPr>
          <a:xfrm>
            <a:off x="5017864" y="6262291"/>
            <a:ext cx="3674404" cy="369332"/>
          </a:xfrm>
          <a:prstGeom prst="rect">
            <a:avLst/>
          </a:prstGeom>
          <a:noFill/>
        </p:spPr>
        <p:txBody>
          <a:bodyPr wrap="none" rtlCol="0">
            <a:spAutoFit/>
          </a:bodyPr>
          <a:lstStyle/>
          <a:p>
            <a:r>
              <a:rPr lang="en-US" dirty="0" smtClean="0">
                <a:solidFill>
                  <a:prstClr val="black"/>
                </a:solidFill>
              </a:rPr>
              <a:t>GLA Review of OPDC (February 2017)</a:t>
            </a:r>
            <a:endParaRPr lang="en-US" dirty="0">
              <a:solidFill>
                <a:prstClr val="black"/>
              </a:solidFill>
            </a:endParaRPr>
          </a:p>
        </p:txBody>
      </p:sp>
    </p:spTree>
    <p:extLst>
      <p:ext uri="{BB962C8B-B14F-4D97-AF65-F5344CB8AC3E}">
        <p14:creationId xmlns:p14="http://schemas.microsoft.com/office/powerpoint/2010/main" val="5034453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4986"/>
            <a:ext cx="9505056" cy="3342999"/>
          </a:xfrm>
          <a:prstGeom prst="rect">
            <a:avLst/>
          </a:prstGeom>
        </p:spPr>
      </p:pic>
      <p:pic>
        <p:nvPicPr>
          <p:cNvPr id="3" name="Picture 2"/>
          <p:cNvPicPr>
            <a:picLocks noChangeAspect="1"/>
          </p:cNvPicPr>
          <p:nvPr/>
        </p:nvPicPr>
        <p:blipFill>
          <a:blip r:embed="rId3"/>
          <a:stretch>
            <a:fillRect/>
          </a:stretch>
        </p:blipFill>
        <p:spPr>
          <a:xfrm>
            <a:off x="-9500" y="3379983"/>
            <a:ext cx="9514556" cy="2251960"/>
          </a:xfrm>
          <a:prstGeom prst="rect">
            <a:avLst/>
          </a:prstGeom>
        </p:spPr>
      </p:pic>
    </p:spTree>
    <p:extLst>
      <p:ext uri="{BB962C8B-B14F-4D97-AF65-F5344CB8AC3E}">
        <p14:creationId xmlns:p14="http://schemas.microsoft.com/office/powerpoint/2010/main" val="32015935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61740" y="332656"/>
            <a:ext cx="7752704" cy="4493672"/>
          </a:xfrm>
          <a:prstGeom prst="rect">
            <a:avLst/>
          </a:prstGeom>
        </p:spPr>
      </p:pic>
      <p:sp>
        <p:nvSpPr>
          <p:cNvPr id="5" name="Rectangle 4"/>
          <p:cNvSpPr/>
          <p:nvPr/>
        </p:nvSpPr>
        <p:spPr>
          <a:xfrm>
            <a:off x="655266" y="5157192"/>
            <a:ext cx="7752704" cy="1200329"/>
          </a:xfrm>
          <a:prstGeom prst="rect">
            <a:avLst/>
          </a:prstGeom>
        </p:spPr>
        <p:txBody>
          <a:bodyPr wrap="square">
            <a:spAutoFit/>
          </a:bodyPr>
          <a:lstStyle/>
          <a:p>
            <a:r>
              <a:rPr lang="en-GB" b="1" dirty="0">
                <a:solidFill>
                  <a:srgbClr val="007A40"/>
                </a:solidFill>
                <a:latin typeface="InterFace-Bold"/>
              </a:rPr>
              <a:t>Genesis </a:t>
            </a:r>
            <a:r>
              <a:rPr lang="en-GB" dirty="0">
                <a:solidFill>
                  <a:srgbClr val="000000"/>
                </a:solidFill>
                <a:latin typeface="InterFace-Light"/>
              </a:rPr>
              <a:t>is a Housing Association that provides homes and high quality </a:t>
            </a:r>
            <a:r>
              <a:rPr lang="en-GB" dirty="0" smtClean="0">
                <a:solidFill>
                  <a:srgbClr val="000000"/>
                </a:solidFill>
                <a:latin typeface="InterFace-Light"/>
              </a:rPr>
              <a:t>services for </a:t>
            </a:r>
            <a:r>
              <a:rPr lang="en-GB" dirty="0">
                <a:solidFill>
                  <a:srgbClr val="000000"/>
                </a:solidFill>
                <a:latin typeface="InterFace-Light"/>
              </a:rPr>
              <a:t>around 100,000 people. Its roots in West London date back to 1965 and it </a:t>
            </a:r>
            <a:r>
              <a:rPr lang="en-GB" dirty="0" smtClean="0">
                <a:solidFill>
                  <a:srgbClr val="000000"/>
                </a:solidFill>
                <a:latin typeface="InterFace-Light"/>
              </a:rPr>
              <a:t>was established </a:t>
            </a:r>
            <a:r>
              <a:rPr lang="en-GB" dirty="0">
                <a:solidFill>
                  <a:srgbClr val="000000"/>
                </a:solidFill>
                <a:latin typeface="InterFace-Light"/>
              </a:rPr>
              <a:t>in response to the serious housing crisis that was gripping London then</a:t>
            </a:r>
            <a:r>
              <a:rPr lang="en-GB" dirty="0" smtClean="0">
                <a:solidFill>
                  <a:srgbClr val="000000"/>
                </a:solidFill>
                <a:latin typeface="InterFace-Light"/>
              </a:rPr>
              <a:t>. Today</a:t>
            </a:r>
            <a:r>
              <a:rPr lang="en-GB" dirty="0">
                <a:solidFill>
                  <a:srgbClr val="000000"/>
                </a:solidFill>
                <a:latin typeface="InterFace-Light"/>
              </a:rPr>
              <a:t>, it supports a wide range of projects.</a:t>
            </a:r>
            <a:endParaRPr lang="en-US" dirty="0">
              <a:solidFill>
                <a:prstClr val="black"/>
              </a:solidFill>
            </a:endParaRPr>
          </a:p>
        </p:txBody>
      </p:sp>
    </p:spTree>
    <p:extLst>
      <p:ext uri="{BB962C8B-B14F-4D97-AF65-F5344CB8AC3E}">
        <p14:creationId xmlns:p14="http://schemas.microsoft.com/office/powerpoint/2010/main" val="14717941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ChangeArrowheads="1"/>
          </p:cNvSpPr>
          <p:nvPr/>
        </p:nvSpPr>
        <p:spPr bwMode="auto">
          <a:xfrm>
            <a:off x="0" y="6159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tabLst>
                <a:tab pos="457200" algn="l"/>
              </a:tabLst>
              <a:defRPr>
                <a:solidFill>
                  <a:schemeClr val="tx1"/>
                </a:solidFill>
                <a:latin typeface="Arial" charset="0"/>
              </a:defRPr>
            </a:lvl1pPr>
            <a:lvl2pPr>
              <a:tabLst>
                <a:tab pos="457200" algn="l"/>
              </a:tabLst>
              <a:defRPr>
                <a:solidFill>
                  <a:schemeClr val="tx1"/>
                </a:solidFill>
                <a:latin typeface="Arial" charset="0"/>
              </a:defRPr>
            </a:lvl2pPr>
            <a:lvl3pPr>
              <a:tabLst>
                <a:tab pos="457200" algn="l"/>
              </a:tabLst>
              <a:defRPr>
                <a:solidFill>
                  <a:schemeClr val="tx1"/>
                </a:solidFill>
                <a:latin typeface="Arial" charset="0"/>
              </a:defRPr>
            </a:lvl3pPr>
            <a:lvl4pPr>
              <a:tabLst>
                <a:tab pos="457200" algn="l"/>
              </a:tabLst>
              <a:defRPr>
                <a:solidFill>
                  <a:schemeClr val="tx1"/>
                </a:solidFill>
                <a:latin typeface="Arial" charset="0"/>
              </a:defRPr>
            </a:lvl4pPr>
            <a:lvl5pPr>
              <a:tabLst>
                <a:tab pos="457200" algn="l"/>
              </a:tabLst>
              <a:defRPr>
                <a:solidFill>
                  <a:schemeClr val="tx1"/>
                </a:solidFill>
                <a:latin typeface="Arial" charset="0"/>
              </a:defRPr>
            </a:lvl5pPr>
            <a:lvl6pPr fontAlgn="base">
              <a:spcBef>
                <a:spcPct val="0"/>
              </a:spcBef>
              <a:spcAft>
                <a:spcPct val="0"/>
              </a:spcAft>
              <a:tabLst>
                <a:tab pos="457200" algn="l"/>
              </a:tabLst>
              <a:defRPr>
                <a:solidFill>
                  <a:schemeClr val="tx1"/>
                </a:solidFill>
                <a:latin typeface="Arial" charset="0"/>
              </a:defRPr>
            </a:lvl6pPr>
            <a:lvl7pPr fontAlgn="base">
              <a:spcBef>
                <a:spcPct val="0"/>
              </a:spcBef>
              <a:spcAft>
                <a:spcPct val="0"/>
              </a:spcAft>
              <a:tabLst>
                <a:tab pos="457200" algn="l"/>
              </a:tabLst>
              <a:defRPr>
                <a:solidFill>
                  <a:schemeClr val="tx1"/>
                </a:solidFill>
                <a:latin typeface="Arial" charset="0"/>
              </a:defRPr>
            </a:lvl7pPr>
            <a:lvl8pPr fontAlgn="base">
              <a:spcBef>
                <a:spcPct val="0"/>
              </a:spcBef>
              <a:spcAft>
                <a:spcPct val="0"/>
              </a:spcAft>
              <a:tabLst>
                <a:tab pos="457200" algn="l"/>
              </a:tabLst>
              <a:defRPr>
                <a:solidFill>
                  <a:schemeClr val="tx1"/>
                </a:solidFill>
                <a:latin typeface="Arial" charset="0"/>
              </a:defRPr>
            </a:lvl8pPr>
            <a:lvl9pPr fontAlgn="base">
              <a:spcBef>
                <a:spcPct val="0"/>
              </a:spcBef>
              <a:spcAft>
                <a:spcPct val="0"/>
              </a:spcAft>
              <a:tabLst>
                <a:tab pos="457200" algn="l"/>
              </a:tabLst>
              <a:defRPr>
                <a:solidFill>
                  <a:schemeClr val="tx1"/>
                </a:solidFill>
                <a:latin typeface="Arial" charset="0"/>
              </a:defRPr>
            </a:lvl9pPr>
          </a:lstStyle>
          <a:p>
            <a:pPr fontAlgn="base">
              <a:spcBef>
                <a:spcPct val="0"/>
              </a:spcBef>
              <a:spcAft>
                <a:spcPct val="0"/>
              </a:spcAft>
            </a:pPr>
            <a:endParaRPr lang="en-US" altLang="en-US" smtClean="0">
              <a:solidFill>
                <a:srgbClr val="000000"/>
              </a:solidFill>
            </a:endParaRPr>
          </a:p>
        </p:txBody>
      </p:sp>
      <p:graphicFrame>
        <p:nvGraphicFramePr>
          <p:cNvPr id="105475" name="Group 3"/>
          <p:cNvGraphicFramePr>
            <a:graphicFrameLocks noGrp="1"/>
          </p:cNvGraphicFramePr>
          <p:nvPr>
            <p:extLst>
              <p:ext uri="{D42A27DB-BD31-4B8C-83A1-F6EECF244321}">
                <p14:modId xmlns:p14="http://schemas.microsoft.com/office/powerpoint/2010/main" val="920173493"/>
              </p:ext>
            </p:extLst>
          </p:nvPr>
        </p:nvGraphicFramePr>
        <p:xfrm>
          <a:off x="611560" y="105410"/>
          <a:ext cx="8208962" cy="6289993"/>
        </p:xfrm>
        <a:graphic>
          <a:graphicData uri="http://schemas.openxmlformats.org/drawingml/2006/table">
            <a:tbl>
              <a:tblPr/>
              <a:tblGrid>
                <a:gridCol w="1844675"/>
                <a:gridCol w="2620962"/>
                <a:gridCol w="3743325"/>
              </a:tblGrid>
              <a:tr h="590550">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6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600" b="1" i="0" u="none" strike="noStrike" cap="none" normalizeH="0" baseline="0" smtClean="0">
                          <a:ln>
                            <a:noFill/>
                          </a:ln>
                          <a:solidFill>
                            <a:schemeClr val="tx1"/>
                          </a:solidFill>
                          <a:effectLst/>
                          <a:latin typeface="Times New Roman" pitchFamily="18" charset="0"/>
                          <a:cs typeface="Times New Roman" pitchFamily="18" charset="0"/>
                        </a:rPr>
                        <a:t>Comparative strategy/ basis for selection</a:t>
                      </a:r>
                      <a:endParaRPr kumimoji="0" lang="en-GB" altLang="en-US" sz="16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600" b="1" i="0" u="none" strike="noStrike" cap="none" normalizeH="0" baseline="0" smtClean="0">
                          <a:ln>
                            <a:noFill/>
                          </a:ln>
                          <a:solidFill>
                            <a:schemeClr val="tx1"/>
                          </a:solidFill>
                          <a:effectLst/>
                          <a:latin typeface="Times New Roman" pitchFamily="18" charset="0"/>
                          <a:cs typeface="Times New Roman" pitchFamily="18" charset="0"/>
                        </a:rPr>
                        <a:t>Causality assumptions</a:t>
                      </a:r>
                      <a:endParaRPr kumimoji="0" lang="en-GB" altLang="en-US" sz="16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55600">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600" b="1" i="0" u="none" strike="noStrike" cap="none" normalizeH="0" baseline="0" smtClean="0">
                          <a:ln>
                            <a:noFill/>
                          </a:ln>
                          <a:solidFill>
                            <a:schemeClr val="tx1"/>
                          </a:solidFill>
                          <a:effectLst/>
                          <a:latin typeface="Times New Roman" pitchFamily="18" charset="0"/>
                          <a:cs typeface="Times New Roman" pitchFamily="18" charset="0"/>
                        </a:rPr>
                        <a:t>Can’t compare</a:t>
                      </a:r>
                      <a:endParaRPr kumimoji="0" lang="en-GB" altLang="en-US" sz="16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600" b="1" i="0" u="none" strike="noStrike" cap="none" normalizeH="0" baseline="0" smtClean="0">
                          <a:ln>
                            <a:noFill/>
                          </a:ln>
                          <a:solidFill>
                            <a:schemeClr val="tx1"/>
                          </a:solidFill>
                          <a:effectLst/>
                          <a:latin typeface="Times New Roman" pitchFamily="18" charset="0"/>
                          <a:cs typeface="Times New Roman" pitchFamily="18" charset="0"/>
                        </a:rPr>
                        <a:t>None</a:t>
                      </a:r>
                      <a:endParaRPr kumimoji="0" lang="en-GB" altLang="en-US" sz="16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600" b="1" i="0" u="none" strike="noStrike" cap="none" normalizeH="0" baseline="0" smtClean="0">
                          <a:ln>
                            <a:noFill/>
                          </a:ln>
                          <a:solidFill>
                            <a:schemeClr val="tx1"/>
                          </a:solidFill>
                          <a:effectLst/>
                          <a:latin typeface="Times New Roman" pitchFamily="18" charset="0"/>
                          <a:cs typeface="Times New Roman" pitchFamily="18" charset="0"/>
                        </a:rPr>
                        <a:t>Plural and incommensurable</a:t>
                      </a:r>
                      <a:endParaRPr kumimoji="0" lang="en-GB" altLang="en-US" sz="16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927100">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600" b="1" i="0" u="none" strike="noStrike" cap="none" normalizeH="0" baseline="0" dirty="0" smtClean="0">
                          <a:ln>
                            <a:noFill/>
                          </a:ln>
                          <a:solidFill>
                            <a:schemeClr val="tx1"/>
                          </a:solidFill>
                          <a:effectLst/>
                          <a:latin typeface="Times New Roman" pitchFamily="18" charset="0"/>
                          <a:cs typeface="Times New Roman" pitchFamily="18" charset="0"/>
                        </a:rPr>
                        <a:t>Individualising</a:t>
                      </a:r>
                      <a:endParaRPr kumimoji="0" lang="en-GB" altLang="en-US" sz="1600" b="1"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600" b="1" i="0" u="none" strike="noStrike" cap="none" normalizeH="0" baseline="0" smtClean="0">
                          <a:ln>
                            <a:noFill/>
                          </a:ln>
                          <a:solidFill>
                            <a:schemeClr val="tx1"/>
                          </a:solidFill>
                          <a:effectLst/>
                          <a:latin typeface="Times New Roman" pitchFamily="18" charset="0"/>
                          <a:cs typeface="Times New Roman" pitchFamily="18" charset="0"/>
                        </a:rPr>
                        <a:t>Implicit</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smtClean="0">
                          <a:ln>
                            <a:noFill/>
                          </a:ln>
                          <a:solidFill>
                            <a:schemeClr val="tx1"/>
                          </a:solidFill>
                          <a:effectLst/>
                          <a:latin typeface="Times New Roman" pitchFamily="18" charset="0"/>
                          <a:cs typeface="Times New Roman" pitchFamily="18" charset="0"/>
                        </a:rPr>
                        <a:t>Any city</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smtClean="0">
                          <a:ln>
                            <a:noFill/>
                          </a:ln>
                          <a:solidFill>
                            <a:schemeClr val="tx1"/>
                          </a:solidFill>
                          <a:effectLst/>
                          <a:latin typeface="Times New Roman" pitchFamily="18" charset="0"/>
                          <a:cs typeface="Times New Roman" pitchFamily="18" charset="0"/>
                        </a:rPr>
                        <a:t>Case studies not always comparative or theory-building</a:t>
                      </a:r>
                      <a:endParaRPr kumimoji="0" lang="en-GB" altLang="en-US" sz="16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600" b="1" i="0" u="none" strike="noStrike" cap="none" normalizeH="0" baseline="0" smtClean="0">
                          <a:ln>
                            <a:noFill/>
                          </a:ln>
                          <a:solidFill>
                            <a:schemeClr val="tx1"/>
                          </a:solidFill>
                          <a:effectLst/>
                          <a:latin typeface="Times New Roman" pitchFamily="18" charset="0"/>
                          <a:cs typeface="Times New Roman" pitchFamily="18" charset="0"/>
                        </a:rPr>
                        <a:t>Historical and specific</a:t>
                      </a:r>
                      <a:endParaRPr kumimoji="0" lang="en-GB" altLang="en-US" sz="16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88963">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600" b="1" i="0" u="none" strike="noStrike" cap="none" normalizeH="0" baseline="0" smtClean="0">
                          <a:ln>
                            <a:noFill/>
                          </a:ln>
                          <a:solidFill>
                            <a:schemeClr val="tx1"/>
                          </a:solidFill>
                          <a:effectLst/>
                          <a:latin typeface="Times New Roman" pitchFamily="18" charset="0"/>
                          <a:cs typeface="Times New Roman" pitchFamily="18" charset="0"/>
                        </a:rPr>
                        <a:t>Universalising</a:t>
                      </a:r>
                      <a:endParaRPr kumimoji="0" lang="en-GB" altLang="en-US" sz="16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600" b="1" i="0" u="none" strike="noStrike" cap="none" normalizeH="0" baseline="0" smtClean="0">
                          <a:ln>
                            <a:noFill/>
                          </a:ln>
                          <a:solidFill>
                            <a:schemeClr val="tx1"/>
                          </a:solidFill>
                          <a:effectLst/>
                          <a:latin typeface="Times New Roman" pitchFamily="18" charset="0"/>
                          <a:cs typeface="Times New Roman" pitchFamily="18" charset="0"/>
                        </a:rPr>
                        <a:t>Most similar or most different</a:t>
                      </a:r>
                      <a:endParaRPr kumimoji="0" lang="en-GB" altLang="en-US" sz="16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600" b="1" i="0" u="none" strike="noStrike" cap="none" normalizeH="0" baseline="0" smtClean="0">
                          <a:ln>
                            <a:noFill/>
                          </a:ln>
                          <a:solidFill>
                            <a:schemeClr val="tx1"/>
                          </a:solidFill>
                          <a:effectLst/>
                          <a:latin typeface="Times New Roman" pitchFamily="18" charset="0"/>
                          <a:cs typeface="Times New Roman" pitchFamily="18" charset="0"/>
                        </a:rPr>
                        <a:t>Search for a general rule (universal)</a:t>
                      </a:r>
                      <a:endParaRPr kumimoji="0" lang="en-GB" altLang="en-US" sz="16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909638">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600" b="1" i="0" u="none" strike="noStrike" cap="none" normalizeH="0" baseline="0" smtClean="0">
                          <a:ln>
                            <a:noFill/>
                          </a:ln>
                          <a:solidFill>
                            <a:schemeClr val="tx1"/>
                          </a:solidFill>
                          <a:effectLst/>
                          <a:latin typeface="Times New Roman" pitchFamily="18" charset="0"/>
                          <a:cs typeface="Times New Roman" pitchFamily="18" charset="0"/>
                        </a:rPr>
                        <a:t>Encompassing</a:t>
                      </a:r>
                      <a:endParaRPr kumimoji="0" lang="en-GB" altLang="en-US" sz="16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600" b="1" i="0" u="none" strike="noStrike" cap="none" normalizeH="0" baseline="0" smtClean="0">
                          <a:ln>
                            <a:noFill/>
                          </a:ln>
                          <a:solidFill>
                            <a:schemeClr val="tx1"/>
                          </a:solidFill>
                          <a:effectLst/>
                          <a:latin typeface="Times New Roman" pitchFamily="18" charset="0"/>
                          <a:cs typeface="Times New Roman" pitchFamily="18" charset="0"/>
                        </a:rPr>
                        <a:t>Involvement in common systemic processes; often assumption of convergence as basis for comparison</a:t>
                      </a:r>
                      <a:endParaRPr kumimoji="0" lang="en-GB" altLang="en-US" sz="16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600" b="1" i="0" u="none" strike="noStrike" cap="none" normalizeH="0" baseline="0" dirty="0" smtClean="0">
                          <a:ln>
                            <a:noFill/>
                          </a:ln>
                          <a:solidFill>
                            <a:schemeClr val="tx1"/>
                          </a:solidFill>
                          <a:effectLst/>
                          <a:latin typeface="Times New Roman" pitchFamily="18" charset="0"/>
                          <a:cs typeface="Times New Roman" pitchFamily="18" charset="0"/>
                        </a:rPr>
                        <a:t>Universal but potentially differentiated processes of incorporation into and impact of system</a:t>
                      </a:r>
                      <a:endParaRPr kumimoji="0" lang="en-GB" altLang="en-US" sz="1600" b="1"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092200">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600" b="1" i="0" u="none" strike="noStrike" cap="none" normalizeH="0" baseline="0" smtClean="0">
                          <a:ln>
                            <a:noFill/>
                          </a:ln>
                          <a:solidFill>
                            <a:schemeClr val="tx1"/>
                          </a:solidFill>
                          <a:effectLst/>
                          <a:latin typeface="Times New Roman" pitchFamily="18" charset="0"/>
                          <a:cs typeface="Times New Roman" pitchFamily="18" charset="0"/>
                        </a:rPr>
                        <a:t>Variation finding</a:t>
                      </a:r>
                      <a:endParaRPr kumimoji="0" lang="en-GB" altLang="en-US" sz="16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600" b="1" i="0" u="none" strike="noStrike" cap="none" normalizeH="0" baseline="0" smtClean="0">
                          <a:ln>
                            <a:noFill/>
                          </a:ln>
                          <a:solidFill>
                            <a:schemeClr val="tx1"/>
                          </a:solidFill>
                          <a:effectLst/>
                          <a:latin typeface="Times New Roman" pitchFamily="18" charset="0"/>
                          <a:cs typeface="Times New Roman" pitchFamily="18" charset="0"/>
                        </a:rPr>
                        <a:t>Most similar;  explain systematic variations within broadly similar contexts on basis of variables held constant or changing</a:t>
                      </a:r>
                      <a:endParaRPr kumimoji="0" lang="en-GB" altLang="en-US" sz="16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600" b="1" i="0" u="none" strike="noStrike" cap="none" normalizeH="0" baseline="0" dirty="0" smtClean="0">
                          <a:ln>
                            <a:noFill/>
                          </a:ln>
                          <a:solidFill>
                            <a:schemeClr val="tx1"/>
                          </a:solidFill>
                          <a:effectLst/>
                          <a:latin typeface="Times New Roman" pitchFamily="18" charset="0"/>
                          <a:cs typeface="Times New Roman" pitchFamily="18" charset="0"/>
                        </a:rPr>
                        <a:t>Universal</a:t>
                      </a:r>
                      <a:endParaRPr kumimoji="0" lang="en-GB" altLang="en-US" sz="1600" b="1"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92138">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6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600" b="1" i="0" u="none" strike="noStrike" cap="none" normalizeH="0" baseline="0" smtClean="0">
                          <a:ln>
                            <a:noFill/>
                          </a:ln>
                          <a:solidFill>
                            <a:schemeClr val="tx1"/>
                          </a:solidFill>
                          <a:effectLst/>
                          <a:latin typeface="Times New Roman" pitchFamily="18" charset="0"/>
                          <a:cs typeface="Times New Roman" pitchFamily="18" charset="0"/>
                        </a:rPr>
                        <a:t>Most different </a:t>
                      </a:r>
                      <a:endParaRPr kumimoji="0" lang="en-GB" altLang="en-US" sz="16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600" b="1" i="0" u="none" strike="noStrike" cap="none" normalizeH="0" baseline="0" dirty="0" smtClean="0">
                          <a:ln>
                            <a:noFill/>
                          </a:ln>
                          <a:solidFill>
                            <a:schemeClr val="tx1"/>
                          </a:solidFill>
                          <a:effectLst/>
                          <a:latin typeface="Times New Roman" pitchFamily="18" charset="0"/>
                          <a:cs typeface="Times New Roman" pitchFamily="18" charset="0"/>
                        </a:rPr>
                        <a:t>Either: search for universal laws across different contexts</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smtClean="0">
                          <a:ln>
                            <a:noFill/>
                          </a:ln>
                          <a:solidFill>
                            <a:schemeClr val="tx1"/>
                          </a:solidFill>
                          <a:effectLst/>
                          <a:latin typeface="Times New Roman" pitchFamily="18" charset="0"/>
                          <a:cs typeface="Times New Roman" pitchFamily="18" charset="0"/>
                        </a:rPr>
                        <a:t>Or: Pluralist causalities (</a:t>
                      </a:r>
                      <a:r>
                        <a:rPr kumimoji="0" lang="en-GB" altLang="en-US" sz="1600" b="1" i="0" u="none" strike="noStrike" cap="none" normalizeH="0" baseline="0" dirty="0" err="1" smtClean="0">
                          <a:ln>
                            <a:noFill/>
                          </a:ln>
                          <a:solidFill>
                            <a:schemeClr val="tx1"/>
                          </a:solidFill>
                          <a:effectLst/>
                          <a:latin typeface="Times New Roman" pitchFamily="18" charset="0"/>
                          <a:cs typeface="Times New Roman" pitchFamily="18" charset="0"/>
                        </a:rPr>
                        <a:t>Pickvance</a:t>
                      </a:r>
                      <a:r>
                        <a:rPr kumimoji="0" lang="en-GB" altLang="en-US" sz="1600" b="1" i="0" u="none" strike="noStrike" cap="none" normalizeH="0" baseline="0" dirty="0" smtClean="0">
                          <a:ln>
                            <a:noFill/>
                          </a:ln>
                          <a:solidFill>
                            <a:schemeClr val="tx1"/>
                          </a:solidFill>
                          <a:effectLst/>
                          <a:latin typeface="Times New Roman" pitchFamily="18" charset="0"/>
                          <a:cs typeface="Times New Roman" pitchFamily="18" charset="0"/>
                        </a:rPr>
                        <a:t>, 1986)</a:t>
                      </a:r>
                      <a:endParaRPr kumimoji="0" lang="en-GB" altLang="en-US" sz="1600" b="1"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05509" name="Rectangle 37"/>
          <p:cNvSpPr>
            <a:spLocks noChangeArrowheads="1"/>
          </p:cNvSpPr>
          <p:nvPr/>
        </p:nvSpPr>
        <p:spPr bwMode="auto">
          <a:xfrm>
            <a:off x="0" y="62404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endParaRPr lang="en-US" altLang="en-US">
              <a:solidFill>
                <a:srgbClr val="000000"/>
              </a:solidFill>
            </a:endParaRPr>
          </a:p>
        </p:txBody>
      </p:sp>
      <p:sp>
        <p:nvSpPr>
          <p:cNvPr id="2" name="TextBox 1"/>
          <p:cNvSpPr txBox="1"/>
          <p:nvPr/>
        </p:nvSpPr>
        <p:spPr>
          <a:xfrm>
            <a:off x="5398816" y="6488668"/>
            <a:ext cx="3698898" cy="338554"/>
          </a:xfrm>
          <a:prstGeom prst="rect">
            <a:avLst/>
          </a:prstGeom>
          <a:noFill/>
        </p:spPr>
        <p:txBody>
          <a:bodyPr wrap="none" rtlCol="0">
            <a:spAutoFit/>
          </a:bodyPr>
          <a:lstStyle/>
          <a:p>
            <a:r>
              <a:rPr lang="en-US" sz="1600" dirty="0" smtClean="0">
                <a:latin typeface="Times New Roman" charset="0"/>
                <a:ea typeface="Times New Roman" charset="0"/>
                <a:cs typeface="Times New Roman" charset="0"/>
              </a:rPr>
              <a:t>“Cities in a world of cities” (IJURR, 2011)</a:t>
            </a:r>
            <a:endParaRPr lang="en-US" sz="16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92691024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8395" y="292035"/>
            <a:ext cx="4882068" cy="3741802"/>
          </a:xfrm>
          <a:prstGeom prst="rect">
            <a:avLst/>
          </a:prstGeom>
        </p:spPr>
      </p:pic>
      <p:pic>
        <p:nvPicPr>
          <p:cNvPr id="5" name="Picture 4"/>
          <p:cNvPicPr>
            <a:picLocks noChangeAspect="1"/>
          </p:cNvPicPr>
          <p:nvPr/>
        </p:nvPicPr>
        <p:blipFill>
          <a:blip r:embed="rId3"/>
          <a:stretch>
            <a:fillRect/>
          </a:stretch>
        </p:blipFill>
        <p:spPr>
          <a:xfrm>
            <a:off x="5436096" y="1497648"/>
            <a:ext cx="3707904" cy="5360352"/>
          </a:xfrm>
          <a:prstGeom prst="rect">
            <a:avLst/>
          </a:prstGeom>
        </p:spPr>
      </p:pic>
      <p:sp>
        <p:nvSpPr>
          <p:cNvPr id="7" name="Rectangle 6"/>
          <p:cNvSpPr/>
          <p:nvPr/>
        </p:nvSpPr>
        <p:spPr>
          <a:xfrm>
            <a:off x="-26640" y="4114840"/>
            <a:ext cx="5212139" cy="2862322"/>
          </a:xfrm>
          <a:prstGeom prst="rect">
            <a:avLst/>
          </a:prstGeom>
        </p:spPr>
        <p:txBody>
          <a:bodyPr wrap="square">
            <a:spAutoFit/>
          </a:bodyPr>
          <a:lstStyle/>
          <a:p>
            <a:r>
              <a:rPr lang="en-GB" dirty="0" smtClean="0">
                <a:solidFill>
                  <a:prstClr val="black"/>
                </a:solidFill>
              </a:rPr>
              <a:t>“An </a:t>
            </a:r>
            <a:r>
              <a:rPr lang="en-GB" dirty="0">
                <a:solidFill>
                  <a:prstClr val="black"/>
                </a:solidFill>
              </a:rPr>
              <a:t>exhibition was held for local residents towards the end of 2015. </a:t>
            </a:r>
            <a:r>
              <a:rPr lang="en-GB" dirty="0" smtClean="0">
                <a:solidFill>
                  <a:prstClr val="black"/>
                </a:solidFill>
              </a:rPr>
              <a:t>The  feedback </a:t>
            </a:r>
            <a:r>
              <a:rPr lang="en-GB" dirty="0">
                <a:solidFill>
                  <a:prstClr val="black"/>
                </a:solidFill>
              </a:rPr>
              <a:t>was generally positive with residents welcoming the </a:t>
            </a:r>
            <a:r>
              <a:rPr lang="en-GB" dirty="0" smtClean="0">
                <a:solidFill>
                  <a:prstClr val="black"/>
                </a:solidFill>
              </a:rPr>
              <a:t>affordable housing </a:t>
            </a:r>
            <a:r>
              <a:rPr lang="en-GB" dirty="0">
                <a:solidFill>
                  <a:prstClr val="black"/>
                </a:solidFill>
              </a:rPr>
              <a:t>contribution and mixed-use nature of the </a:t>
            </a:r>
            <a:r>
              <a:rPr lang="en-GB" dirty="0" smtClean="0">
                <a:solidFill>
                  <a:prstClr val="black"/>
                </a:solidFill>
              </a:rPr>
              <a:t>redevelopment</a:t>
            </a:r>
            <a:r>
              <a:rPr lang="en-GB" dirty="0">
                <a:solidFill>
                  <a:prstClr val="black"/>
                </a:solidFill>
              </a:rPr>
              <a:t>. </a:t>
            </a:r>
            <a:r>
              <a:rPr lang="en-GB" dirty="0" smtClean="0">
                <a:solidFill>
                  <a:prstClr val="black"/>
                </a:solidFill>
              </a:rPr>
              <a:t>The main </a:t>
            </a:r>
            <a:r>
              <a:rPr lang="en-GB" dirty="0">
                <a:solidFill>
                  <a:prstClr val="black"/>
                </a:solidFill>
              </a:rPr>
              <a:t>concerns raised were height and bulk and the management of </a:t>
            </a:r>
            <a:r>
              <a:rPr lang="en-GB" dirty="0" smtClean="0">
                <a:solidFill>
                  <a:prstClr val="black"/>
                </a:solidFill>
              </a:rPr>
              <a:t>the construction </a:t>
            </a:r>
            <a:r>
              <a:rPr lang="en-GB" dirty="0">
                <a:solidFill>
                  <a:prstClr val="black"/>
                </a:solidFill>
              </a:rPr>
              <a:t>traffic</a:t>
            </a:r>
            <a:r>
              <a:rPr lang="en-GB" dirty="0" smtClean="0">
                <a:solidFill>
                  <a:prstClr val="black"/>
                </a:solidFill>
              </a:rPr>
              <a:t>. Overall</a:t>
            </a:r>
            <a:r>
              <a:rPr lang="en-GB" dirty="0">
                <a:solidFill>
                  <a:prstClr val="black"/>
                </a:solidFill>
              </a:rPr>
              <a:t>, the feedback throughout </a:t>
            </a:r>
            <a:r>
              <a:rPr lang="en-GB" dirty="0" smtClean="0">
                <a:solidFill>
                  <a:prstClr val="black"/>
                </a:solidFill>
              </a:rPr>
              <a:t>the consultation </a:t>
            </a:r>
            <a:r>
              <a:rPr lang="en-GB" dirty="0">
                <a:solidFill>
                  <a:prstClr val="black"/>
                </a:solidFill>
              </a:rPr>
              <a:t>has been positive and most</a:t>
            </a:r>
          </a:p>
          <a:p>
            <a:r>
              <a:rPr lang="en-GB" dirty="0">
                <a:solidFill>
                  <a:prstClr val="black"/>
                </a:solidFill>
              </a:rPr>
              <a:t>people recognise that the regeneration of the site is needed</a:t>
            </a:r>
            <a:r>
              <a:rPr lang="en-GB" dirty="0" smtClean="0">
                <a:solidFill>
                  <a:prstClr val="black"/>
                </a:solidFill>
              </a:rPr>
              <a:t>.”</a:t>
            </a:r>
            <a:endParaRPr lang="en-US" dirty="0">
              <a:solidFill>
                <a:prstClr val="black"/>
              </a:solidFill>
            </a:endParaRPr>
          </a:p>
        </p:txBody>
      </p:sp>
      <p:sp>
        <p:nvSpPr>
          <p:cNvPr id="3" name="Rectangle 2"/>
          <p:cNvSpPr/>
          <p:nvPr/>
        </p:nvSpPr>
        <p:spPr>
          <a:xfrm>
            <a:off x="5020463" y="20320"/>
            <a:ext cx="3634973" cy="1754326"/>
          </a:xfrm>
          <a:prstGeom prst="rect">
            <a:avLst/>
          </a:prstGeom>
        </p:spPr>
        <p:txBody>
          <a:bodyPr wrap="square">
            <a:spAutoFit/>
          </a:bodyPr>
          <a:lstStyle/>
          <a:p>
            <a:r>
              <a:rPr lang="en-US" dirty="0">
                <a:solidFill>
                  <a:prstClr val="black"/>
                </a:solidFill>
                <a:latin typeface="Arial" charset="0"/>
              </a:rPr>
              <a:t>605 homes </a:t>
            </a:r>
          </a:p>
          <a:p>
            <a:r>
              <a:rPr lang="en-US" dirty="0">
                <a:solidFill>
                  <a:prstClr val="black"/>
                </a:solidFill>
                <a:latin typeface="Arial" charset="0"/>
              </a:rPr>
              <a:t>•242 affordable homes (40%) </a:t>
            </a:r>
          </a:p>
          <a:p>
            <a:r>
              <a:rPr lang="en-US" dirty="0">
                <a:solidFill>
                  <a:prstClr val="black"/>
                </a:solidFill>
                <a:latin typeface="Arial" charset="0"/>
              </a:rPr>
              <a:t>•</a:t>
            </a:r>
            <a:r>
              <a:rPr lang="en-US" dirty="0">
                <a:solidFill>
                  <a:prstClr val="black"/>
                </a:solidFill>
              </a:rPr>
              <a:t>61 </a:t>
            </a:r>
            <a:r>
              <a:rPr lang="en-US" dirty="0" smtClean="0">
                <a:solidFill>
                  <a:prstClr val="black"/>
                </a:solidFill>
              </a:rPr>
              <a:t>(50% market) social rent</a:t>
            </a:r>
            <a:endParaRPr lang="en-US" dirty="0">
              <a:solidFill>
                <a:prstClr val="black"/>
              </a:solidFill>
            </a:endParaRPr>
          </a:p>
          <a:p>
            <a:r>
              <a:rPr lang="en-US" dirty="0">
                <a:solidFill>
                  <a:prstClr val="black"/>
                </a:solidFill>
                <a:latin typeface="Arial" charset="0"/>
              </a:rPr>
              <a:t>•</a:t>
            </a:r>
            <a:r>
              <a:rPr lang="en-US" dirty="0">
                <a:solidFill>
                  <a:prstClr val="black"/>
                </a:solidFill>
              </a:rPr>
              <a:t>61 </a:t>
            </a:r>
            <a:r>
              <a:rPr lang="en-US" dirty="0" smtClean="0">
                <a:solidFill>
                  <a:prstClr val="black"/>
                </a:solidFill>
              </a:rPr>
              <a:t>(60-70% market) affordable rent</a:t>
            </a:r>
            <a:endParaRPr lang="en-US" dirty="0">
              <a:solidFill>
                <a:prstClr val="black"/>
              </a:solidFill>
            </a:endParaRPr>
          </a:p>
          <a:p>
            <a:r>
              <a:rPr lang="en-US" dirty="0">
                <a:solidFill>
                  <a:prstClr val="black"/>
                </a:solidFill>
                <a:latin typeface="Arial" charset="0"/>
              </a:rPr>
              <a:t>•</a:t>
            </a:r>
            <a:r>
              <a:rPr lang="en-US" dirty="0">
                <a:solidFill>
                  <a:prstClr val="black"/>
                </a:solidFill>
              </a:rPr>
              <a:t>120 </a:t>
            </a:r>
            <a:r>
              <a:rPr lang="en-US" dirty="0" smtClean="0">
                <a:solidFill>
                  <a:prstClr val="black"/>
                </a:solidFill>
              </a:rPr>
              <a:t>intermediate (shared ownership) </a:t>
            </a:r>
            <a:r>
              <a:rPr lang="en-US" dirty="0">
                <a:solidFill>
                  <a:prstClr val="black"/>
                </a:solidFill>
              </a:rPr>
              <a:t>units </a:t>
            </a:r>
          </a:p>
        </p:txBody>
      </p:sp>
    </p:spTree>
    <p:extLst>
      <p:ext uri="{BB962C8B-B14F-4D97-AF65-F5344CB8AC3E}">
        <p14:creationId xmlns:p14="http://schemas.microsoft.com/office/powerpoint/2010/main" val="172798585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878" y="244961"/>
            <a:ext cx="8640960" cy="3416320"/>
          </a:xfrm>
          <a:prstGeom prst="rect">
            <a:avLst/>
          </a:prstGeom>
        </p:spPr>
        <p:txBody>
          <a:bodyPr wrap="square">
            <a:spAutoFit/>
          </a:bodyPr>
          <a:lstStyle/>
          <a:p>
            <a:r>
              <a:rPr lang="en-US" sz="2400" dirty="0">
                <a:solidFill>
                  <a:prstClr val="black"/>
                </a:solidFill>
                <a:ea typeface="Times New Roman" charset="0"/>
                <a:cs typeface="Times New Roman" charset="0"/>
              </a:rPr>
              <a:t> </a:t>
            </a:r>
            <a:r>
              <a:rPr lang="en-US" sz="2400" dirty="0" smtClean="0">
                <a:solidFill>
                  <a:prstClr val="black"/>
                </a:solidFill>
                <a:ea typeface="Times New Roman" charset="0"/>
                <a:cs typeface="Times New Roman" charset="0"/>
              </a:rPr>
              <a:t>“</a:t>
            </a:r>
            <a:r>
              <a:rPr lang="en-US" sz="2400" dirty="0">
                <a:solidFill>
                  <a:prstClr val="black"/>
                </a:solidFill>
                <a:ea typeface="Times New Roman" charset="0"/>
                <a:cs typeface="Times New Roman" charset="0"/>
              </a:rPr>
              <a:t>Could I just move on to density? The advice in the </a:t>
            </a:r>
            <a:r>
              <a:rPr lang="en-US" sz="2400" dirty="0" smtClean="0">
                <a:solidFill>
                  <a:prstClr val="black"/>
                </a:solidFill>
                <a:ea typeface="Times New Roman" charset="0"/>
                <a:cs typeface="Times New Roman" charset="0"/>
              </a:rPr>
              <a:t>OAPF (Opportunity Area Planning Framework) </a:t>
            </a:r>
            <a:r>
              <a:rPr lang="en-US" sz="2400" dirty="0">
                <a:solidFill>
                  <a:prstClr val="black"/>
                </a:solidFill>
                <a:ea typeface="Times New Roman" charset="0"/>
                <a:cs typeface="Times New Roman" charset="0"/>
              </a:rPr>
              <a:t>was it should be lower densities on the sensitive edges of the opportunity area, with a maximum height of 8 to 11 </a:t>
            </a:r>
            <a:r>
              <a:rPr lang="en-US" sz="2400" dirty="0" err="1">
                <a:solidFill>
                  <a:prstClr val="black"/>
                </a:solidFill>
                <a:ea typeface="Times New Roman" charset="0"/>
                <a:cs typeface="Times New Roman" charset="0"/>
              </a:rPr>
              <a:t>storeys</a:t>
            </a:r>
            <a:r>
              <a:rPr lang="en-US" sz="2400" dirty="0">
                <a:solidFill>
                  <a:prstClr val="black"/>
                </a:solidFill>
                <a:ea typeface="Times New Roman" charset="0"/>
                <a:cs typeface="Times New Roman" charset="0"/>
              </a:rPr>
              <a:t> and this evening we hear that we got to have these wonderful entrance gates to the area of 26 </a:t>
            </a:r>
            <a:r>
              <a:rPr lang="en-US" sz="2400" dirty="0" err="1" smtClean="0">
                <a:solidFill>
                  <a:prstClr val="black"/>
                </a:solidFill>
                <a:ea typeface="Times New Roman" charset="0"/>
                <a:cs typeface="Times New Roman" charset="0"/>
              </a:rPr>
              <a:t>storeys</a:t>
            </a:r>
            <a:r>
              <a:rPr lang="en-US" sz="2400" dirty="0" smtClean="0">
                <a:solidFill>
                  <a:prstClr val="black"/>
                </a:solidFill>
                <a:ea typeface="Times New Roman" charset="0"/>
                <a:cs typeface="Times New Roman" charset="0"/>
              </a:rPr>
              <a:t>! Which </a:t>
            </a:r>
            <a:r>
              <a:rPr lang="en-US" sz="2400" dirty="0">
                <a:solidFill>
                  <a:prstClr val="black"/>
                </a:solidFill>
                <a:ea typeface="Times New Roman" charset="0"/>
                <a:cs typeface="Times New Roman" charset="0"/>
              </a:rPr>
              <a:t>policy are you advocating (moderator 5 min)? The one you came up with in your initial document or what you came up with now or are you bending </a:t>
            </a:r>
            <a:r>
              <a:rPr lang="en-US" sz="2400" dirty="0" smtClean="0">
                <a:solidFill>
                  <a:prstClr val="black"/>
                </a:solidFill>
                <a:ea typeface="Times New Roman" charset="0"/>
                <a:cs typeface="Times New Roman" charset="0"/>
              </a:rPr>
              <a:t>over backwards </a:t>
            </a:r>
            <a:r>
              <a:rPr lang="en-US" sz="2400" dirty="0">
                <a:solidFill>
                  <a:prstClr val="black"/>
                </a:solidFill>
                <a:ea typeface="Times New Roman" charset="0"/>
                <a:cs typeface="Times New Roman" charset="0"/>
              </a:rPr>
              <a:t>for what the developers want</a:t>
            </a:r>
            <a:r>
              <a:rPr lang="en-US" sz="2400" dirty="0" smtClean="0">
                <a:solidFill>
                  <a:prstClr val="black"/>
                </a:solidFill>
                <a:ea typeface="Times New Roman" charset="0"/>
                <a:cs typeface="Times New Roman" charset="0"/>
              </a:rPr>
              <a:t>.”</a:t>
            </a:r>
            <a:endParaRPr lang="en-US" sz="2400" dirty="0">
              <a:solidFill>
                <a:prstClr val="black"/>
              </a:solidFill>
              <a:latin typeface="Cambria" charset="0"/>
              <a:ea typeface="ＭＳ 明朝" charset="-128"/>
              <a:cs typeface="Times New Roman" charset="0"/>
            </a:endParaRPr>
          </a:p>
        </p:txBody>
      </p:sp>
      <p:sp>
        <p:nvSpPr>
          <p:cNvPr id="3" name="Rectangle 2"/>
          <p:cNvSpPr/>
          <p:nvPr/>
        </p:nvSpPr>
        <p:spPr>
          <a:xfrm>
            <a:off x="1979712" y="3649305"/>
            <a:ext cx="6750181" cy="400110"/>
          </a:xfrm>
          <a:prstGeom prst="rect">
            <a:avLst/>
          </a:prstGeom>
        </p:spPr>
        <p:txBody>
          <a:bodyPr wrap="none">
            <a:spAutoFit/>
          </a:bodyPr>
          <a:lstStyle/>
          <a:p>
            <a:pPr marL="457200"/>
            <a:r>
              <a:rPr lang="en-US" sz="2000" i="1" dirty="0" smtClean="0">
                <a:solidFill>
                  <a:prstClr val="black"/>
                </a:solidFill>
                <a:ea typeface="Times New Roman" charset="0"/>
                <a:cs typeface="Times New Roman" charset="0"/>
              </a:rPr>
              <a:t>OPDC Planning Committee, 13 July 2016, </a:t>
            </a:r>
            <a:r>
              <a:rPr lang="en-US" sz="2000" i="1" dirty="0">
                <a:solidFill>
                  <a:prstClr val="black"/>
                </a:solidFill>
                <a:ea typeface="Times New Roman" charset="0"/>
                <a:cs typeface="Times New Roman" charset="0"/>
              </a:rPr>
              <a:t>resident, objector</a:t>
            </a:r>
            <a:endParaRPr lang="en-US" sz="2000" dirty="0">
              <a:solidFill>
                <a:prstClr val="black"/>
              </a:solidFill>
              <a:latin typeface="Cambria" charset="0"/>
              <a:ea typeface="ＭＳ 明朝" charset="-128"/>
              <a:cs typeface="Times New Roman" charset="0"/>
            </a:endParaRPr>
          </a:p>
        </p:txBody>
      </p:sp>
      <p:sp>
        <p:nvSpPr>
          <p:cNvPr id="6" name="TextBox 5"/>
          <p:cNvSpPr txBox="1"/>
          <p:nvPr/>
        </p:nvSpPr>
        <p:spPr>
          <a:xfrm>
            <a:off x="-23872" y="5301208"/>
            <a:ext cx="9144000" cy="1200329"/>
          </a:xfrm>
          <a:prstGeom prst="rect">
            <a:avLst/>
          </a:prstGeom>
          <a:solidFill>
            <a:schemeClr val="accent1">
              <a:lumMod val="40000"/>
              <a:lumOff val="60000"/>
            </a:schemeClr>
          </a:solidFill>
        </p:spPr>
        <p:txBody>
          <a:bodyPr wrap="square" rtlCol="0">
            <a:spAutoFit/>
          </a:bodyPr>
          <a:lstStyle/>
          <a:p>
            <a:r>
              <a:rPr lang="en-US" sz="2400" dirty="0" smtClean="0">
                <a:solidFill>
                  <a:prstClr val="black"/>
                </a:solidFill>
              </a:rPr>
              <a:t>The circulation of global capital</a:t>
            </a:r>
            <a:r>
              <a:rPr lang="is-IS" sz="2400" dirty="0" smtClean="0">
                <a:solidFill>
                  <a:prstClr val="black"/>
                </a:solidFill>
              </a:rPr>
              <a:t>… </a:t>
            </a:r>
          </a:p>
          <a:p>
            <a:r>
              <a:rPr lang="en-US" sz="2400" dirty="0" smtClean="0">
                <a:solidFill>
                  <a:prstClr val="black"/>
                </a:solidFill>
              </a:rPr>
              <a:t>O</a:t>
            </a:r>
            <a:r>
              <a:rPr lang="is-IS" sz="2400" dirty="0" smtClean="0">
                <a:solidFill>
                  <a:prstClr val="black"/>
                </a:solidFill>
              </a:rPr>
              <a:t>r, </a:t>
            </a:r>
            <a:r>
              <a:rPr lang="en-US" sz="2400" dirty="0">
                <a:solidFill>
                  <a:prstClr val="black"/>
                </a:solidFill>
              </a:rPr>
              <a:t>t</a:t>
            </a:r>
            <a:r>
              <a:rPr lang="en-US" sz="2400" dirty="0" smtClean="0">
                <a:solidFill>
                  <a:prstClr val="black"/>
                </a:solidFill>
              </a:rPr>
              <a:t>he Fragmentation of  planning </a:t>
            </a:r>
            <a:r>
              <a:rPr lang="en-US" sz="2400" dirty="0">
                <a:solidFill>
                  <a:prstClr val="black"/>
                </a:solidFill>
              </a:rPr>
              <a:t>r</a:t>
            </a:r>
            <a:r>
              <a:rPr lang="en-US" sz="2400" dirty="0" smtClean="0">
                <a:solidFill>
                  <a:prstClr val="black"/>
                </a:solidFill>
              </a:rPr>
              <a:t>eason?</a:t>
            </a:r>
          </a:p>
          <a:p>
            <a:r>
              <a:rPr lang="en-US" sz="2400" dirty="0" smtClean="0">
                <a:solidFill>
                  <a:prstClr val="black"/>
                </a:solidFill>
              </a:rPr>
              <a:t>Public Interest Policy; Development Management; </a:t>
            </a:r>
            <a:r>
              <a:rPr lang="is-IS" sz="2400" dirty="0" smtClean="0">
                <a:solidFill>
                  <a:prstClr val="black"/>
                </a:solidFill>
              </a:rPr>
              <a:t>… </a:t>
            </a:r>
            <a:r>
              <a:rPr lang="en-US" sz="2400" dirty="0" smtClean="0">
                <a:solidFill>
                  <a:prstClr val="black"/>
                </a:solidFill>
              </a:rPr>
              <a:t>and Developer </a:t>
            </a:r>
            <a:endParaRPr lang="en-US" sz="2400" dirty="0">
              <a:solidFill>
                <a:prstClr val="black"/>
              </a:solidFill>
            </a:endParaRPr>
          </a:p>
        </p:txBody>
      </p:sp>
    </p:spTree>
    <p:extLst>
      <p:ext uri="{BB962C8B-B14F-4D97-AF65-F5344CB8AC3E}">
        <p14:creationId xmlns:p14="http://schemas.microsoft.com/office/powerpoint/2010/main" val="18368393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496" y="867728"/>
            <a:ext cx="9136504" cy="5909310"/>
          </a:xfrm>
          <a:prstGeom prst="rect">
            <a:avLst/>
          </a:prstGeom>
          <a:noFill/>
        </p:spPr>
        <p:txBody>
          <a:bodyPr wrap="square" rtlCol="0">
            <a:spAutoFit/>
          </a:bodyPr>
          <a:lstStyle/>
          <a:p>
            <a:r>
              <a:rPr lang="en-GB" sz="2400" dirty="0" smtClean="0">
                <a:solidFill>
                  <a:prstClr val="black"/>
                </a:solidFill>
              </a:rPr>
              <a:t>Developer: every </a:t>
            </a:r>
            <a:r>
              <a:rPr lang="en-GB" sz="2400" dirty="0">
                <a:solidFill>
                  <a:prstClr val="black"/>
                </a:solidFill>
              </a:rPr>
              <a:t>couple of weeks, there has been pre-application meetings with different elements of the GLA. </a:t>
            </a:r>
            <a:endParaRPr lang="en-US" sz="2400" dirty="0">
              <a:solidFill>
                <a:prstClr val="black"/>
              </a:solidFill>
            </a:endParaRPr>
          </a:p>
          <a:p>
            <a:r>
              <a:rPr lang="en-GB" sz="2400" dirty="0" smtClean="0">
                <a:solidFill>
                  <a:prstClr val="black"/>
                </a:solidFill>
              </a:rPr>
              <a:t>Interviewer: </a:t>
            </a:r>
            <a:r>
              <a:rPr lang="en-GB" sz="2400" dirty="0">
                <a:solidFill>
                  <a:prstClr val="black"/>
                </a:solidFill>
              </a:rPr>
              <a:t>what happens in these </a:t>
            </a:r>
            <a:r>
              <a:rPr lang="en-GB" sz="2400" dirty="0" smtClean="0">
                <a:solidFill>
                  <a:prstClr val="black"/>
                </a:solidFill>
              </a:rPr>
              <a:t>meetings?</a:t>
            </a:r>
            <a:endParaRPr lang="en-US" sz="2400" dirty="0">
              <a:solidFill>
                <a:prstClr val="black"/>
              </a:solidFill>
            </a:endParaRPr>
          </a:p>
          <a:p>
            <a:r>
              <a:rPr lang="en-GB" sz="2400" dirty="0" smtClean="0">
                <a:solidFill>
                  <a:prstClr val="black"/>
                </a:solidFill>
              </a:rPr>
              <a:t>Developer: </a:t>
            </a:r>
            <a:r>
              <a:rPr lang="en-GB" sz="2400" dirty="0">
                <a:solidFill>
                  <a:prstClr val="black"/>
                </a:solidFill>
              </a:rPr>
              <a:t>it’s a combination of things; sometimes it’s very technical. So sometimes it is about meeting their technical standards associated with, for example, with the amenity space or the daylight and sunlight that comes into the flats, which relates to design. But sometimes they  also have an urban designer who provides advice on the design, which is  more aesthetic, so that is a little more  subjective , that bit can be more challenging, especially if you are in a time pressure situation</a:t>
            </a:r>
            <a:r>
              <a:rPr lang="en-GB" sz="2400" dirty="0" smtClean="0">
                <a:solidFill>
                  <a:prstClr val="black"/>
                </a:solidFill>
              </a:rPr>
              <a:t>”</a:t>
            </a:r>
          </a:p>
          <a:p>
            <a:r>
              <a:rPr lang="en-GB" sz="2400" dirty="0" smtClean="0">
                <a:solidFill>
                  <a:prstClr val="black"/>
                </a:solidFill>
              </a:rPr>
              <a:t>“There </a:t>
            </a:r>
            <a:r>
              <a:rPr lang="en-GB" sz="2400" dirty="0">
                <a:solidFill>
                  <a:prstClr val="black"/>
                </a:solidFill>
              </a:rPr>
              <a:t>were comments which were a combination of that with urban design, if you move the location </a:t>
            </a:r>
            <a:r>
              <a:rPr lang="en-GB" sz="2400" dirty="0" smtClean="0">
                <a:solidFill>
                  <a:prstClr val="black"/>
                </a:solidFill>
              </a:rPr>
              <a:t>of </a:t>
            </a:r>
            <a:r>
              <a:rPr lang="en-GB" sz="2400" dirty="0">
                <a:solidFill>
                  <a:prstClr val="black"/>
                </a:solidFill>
              </a:rPr>
              <a:t>the tallest building at the back of the site, that would have a benefit. But actually the location </a:t>
            </a:r>
            <a:r>
              <a:rPr lang="en-GB" sz="2400" dirty="0" smtClean="0">
                <a:solidFill>
                  <a:prstClr val="black"/>
                </a:solidFill>
              </a:rPr>
              <a:t>of the </a:t>
            </a:r>
            <a:r>
              <a:rPr lang="en-GB" sz="2400" dirty="0">
                <a:solidFill>
                  <a:prstClr val="black"/>
                </a:solidFill>
              </a:rPr>
              <a:t>towers were largely </a:t>
            </a:r>
            <a:r>
              <a:rPr lang="en-GB" sz="2400" dirty="0" smtClean="0">
                <a:solidFill>
                  <a:prstClr val="black"/>
                </a:solidFill>
              </a:rPr>
              <a:t>influenced </a:t>
            </a:r>
            <a:r>
              <a:rPr lang="en-GB" sz="2400" dirty="0">
                <a:solidFill>
                  <a:prstClr val="black"/>
                </a:solidFill>
              </a:rPr>
              <a:t>in the end by the planners </a:t>
            </a:r>
            <a:r>
              <a:rPr lang="en-GB" sz="2400" dirty="0" smtClean="0">
                <a:solidFill>
                  <a:prstClr val="black"/>
                </a:solidFill>
              </a:rPr>
              <a:t>mostly</a:t>
            </a:r>
            <a:r>
              <a:rPr lang="is-IS" sz="2400" dirty="0" smtClean="0">
                <a:solidFill>
                  <a:prstClr val="black"/>
                </a:solidFill>
              </a:rPr>
              <a:t>… </a:t>
            </a:r>
            <a:endParaRPr lang="en-GB" sz="2400" dirty="0">
              <a:solidFill>
                <a:prstClr val="black"/>
              </a:solidFill>
            </a:endParaRPr>
          </a:p>
          <a:p>
            <a:r>
              <a:rPr lang="en-GB" sz="2400" dirty="0">
                <a:solidFill>
                  <a:prstClr val="black"/>
                </a:solidFill>
              </a:rPr>
              <a:t>“the density and the height, the planners had a massive impact on that</a:t>
            </a:r>
            <a:r>
              <a:rPr lang="en-GB" sz="2400" dirty="0" smtClean="0">
                <a:solidFill>
                  <a:prstClr val="black"/>
                </a:solidFill>
              </a:rPr>
              <a:t>.”</a:t>
            </a:r>
            <a:endParaRPr lang="en-US" sz="2400" dirty="0">
              <a:solidFill>
                <a:prstClr val="black"/>
              </a:solidFill>
            </a:endParaRPr>
          </a:p>
          <a:p>
            <a:endParaRPr lang="en-US" dirty="0">
              <a:solidFill>
                <a:prstClr val="black"/>
              </a:solidFill>
            </a:endParaRPr>
          </a:p>
        </p:txBody>
      </p:sp>
      <p:sp>
        <p:nvSpPr>
          <p:cNvPr id="3" name="Title 2"/>
          <p:cNvSpPr>
            <a:spLocks noGrp="1"/>
          </p:cNvSpPr>
          <p:nvPr>
            <p:ph type="title"/>
          </p:nvPr>
        </p:nvSpPr>
        <p:spPr>
          <a:xfrm>
            <a:off x="457201" y="0"/>
            <a:ext cx="8229600" cy="836712"/>
          </a:xfrm>
        </p:spPr>
        <p:txBody>
          <a:bodyPr/>
          <a:lstStyle/>
          <a:p>
            <a:r>
              <a:rPr lang="en-US" dirty="0" smtClean="0"/>
              <a:t>Interview with developer</a:t>
            </a:r>
            <a:endParaRPr lang="en-US" dirty="0"/>
          </a:p>
        </p:txBody>
      </p:sp>
    </p:spTree>
    <p:extLst>
      <p:ext uri="{BB962C8B-B14F-4D97-AF65-F5344CB8AC3E}">
        <p14:creationId xmlns:p14="http://schemas.microsoft.com/office/powerpoint/2010/main" val="16819668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4016" y="2420888"/>
            <a:ext cx="8568952" cy="2031325"/>
          </a:xfrm>
          <a:prstGeom prst="rect">
            <a:avLst/>
          </a:prstGeom>
        </p:spPr>
        <p:txBody>
          <a:bodyPr wrap="square">
            <a:spAutoFit/>
          </a:bodyPr>
          <a:lstStyle/>
          <a:p>
            <a:r>
              <a:rPr lang="en-US" dirty="0" smtClean="0">
                <a:solidFill>
                  <a:prstClr val="black"/>
                </a:solidFill>
                <a:latin typeface="Bookman Old Style" charset="0"/>
                <a:ea typeface="Bookman Old Style" charset="0"/>
                <a:cs typeface="Bookman Old Style" charset="0"/>
              </a:rPr>
              <a:t>“I </a:t>
            </a:r>
            <a:r>
              <a:rPr lang="en-US" dirty="0">
                <a:solidFill>
                  <a:prstClr val="black"/>
                </a:solidFill>
                <a:latin typeface="Bookman Old Style" charset="0"/>
                <a:ea typeface="Bookman Old Style" charset="0"/>
                <a:cs typeface="Bookman Old Style" charset="0"/>
              </a:rPr>
              <a:t>think it would be challenging to be both determining planning applications and preparing them. There would be a conflict potentially at that point but I think one of the benefits of a mayoral corporation, you do bring together, you bring much more closely land and planning application functions together and people might say well is there a conflict there, well actually, the reality is we are all trying to, we are all working to deliver the mayor’s agenda</a:t>
            </a:r>
            <a:r>
              <a:rPr lang="en-US" dirty="0" smtClean="0">
                <a:solidFill>
                  <a:prstClr val="black"/>
                </a:solidFill>
                <a:latin typeface="Bookman Old Style" charset="0"/>
                <a:ea typeface="Bookman Old Style" charset="0"/>
                <a:cs typeface="Bookman Old Style" charset="0"/>
              </a:rPr>
              <a:t>.” (OPDC Planner)</a:t>
            </a:r>
            <a:endParaRPr lang="en-US" dirty="0">
              <a:solidFill>
                <a:prstClr val="black"/>
              </a:solidFill>
              <a:latin typeface="Bookman Old Style" charset="0"/>
              <a:ea typeface="Bookman Old Style" charset="0"/>
              <a:cs typeface="Bookman Old Style" charset="0"/>
            </a:endParaRPr>
          </a:p>
        </p:txBody>
      </p:sp>
      <p:sp>
        <p:nvSpPr>
          <p:cNvPr id="4" name="Rectangle 3"/>
          <p:cNvSpPr/>
          <p:nvPr/>
        </p:nvSpPr>
        <p:spPr>
          <a:xfrm>
            <a:off x="755576" y="4581128"/>
            <a:ext cx="7776864" cy="2031325"/>
          </a:xfrm>
          <a:prstGeom prst="rect">
            <a:avLst/>
          </a:prstGeom>
        </p:spPr>
        <p:txBody>
          <a:bodyPr wrap="square">
            <a:spAutoFit/>
          </a:bodyPr>
          <a:lstStyle/>
          <a:p>
            <a:r>
              <a:rPr lang="en-US" dirty="0" smtClean="0">
                <a:solidFill>
                  <a:prstClr val="black"/>
                </a:solidFill>
                <a:latin typeface="Bookman Old Style" charset="0"/>
                <a:ea typeface="Bookman Old Style" charset="0"/>
                <a:cs typeface="Bookman Old Style" charset="0"/>
              </a:rPr>
              <a:t>“The </a:t>
            </a:r>
            <a:r>
              <a:rPr lang="en-US" dirty="0">
                <a:solidFill>
                  <a:prstClr val="black"/>
                </a:solidFill>
                <a:latin typeface="Bookman Old Style" charset="0"/>
                <a:ea typeface="Bookman Old Style" charset="0"/>
                <a:cs typeface="Bookman Old Style" charset="0"/>
              </a:rPr>
              <a:t>potential changes in densities that were allowed under the London plan meant we were able to explore something a bit more ambitious in terms of densities. It’s an extremely high density scheme, 1500 people per ha or something like that. It’s comparable with other much more built-up areas of London but actually our initial discussions with the planners encouraged that and wanted it to make it as dense as possible. </a:t>
            </a:r>
            <a:r>
              <a:rPr lang="en-US" dirty="0" smtClean="0">
                <a:solidFill>
                  <a:prstClr val="black"/>
                </a:solidFill>
                <a:latin typeface="Bookman Old Style" charset="0"/>
                <a:ea typeface="Bookman Old Style" charset="0"/>
                <a:cs typeface="Bookman Old Style" charset="0"/>
              </a:rPr>
              <a:t>“ (Developer)</a:t>
            </a:r>
            <a:endParaRPr lang="en-US" dirty="0">
              <a:solidFill>
                <a:prstClr val="black"/>
              </a:solidFill>
              <a:latin typeface="Bookman Old Style" charset="0"/>
              <a:ea typeface="Bookman Old Style" charset="0"/>
              <a:cs typeface="Bookman Old Style" charset="0"/>
            </a:endParaRPr>
          </a:p>
        </p:txBody>
      </p:sp>
      <p:sp>
        <p:nvSpPr>
          <p:cNvPr id="5" name="TextBox 4"/>
          <p:cNvSpPr txBox="1"/>
          <p:nvPr/>
        </p:nvSpPr>
        <p:spPr>
          <a:xfrm>
            <a:off x="280807" y="426000"/>
            <a:ext cx="8527912" cy="461665"/>
          </a:xfrm>
          <a:prstGeom prst="rect">
            <a:avLst/>
          </a:prstGeom>
          <a:solidFill>
            <a:schemeClr val="accent5">
              <a:lumMod val="60000"/>
              <a:lumOff val="40000"/>
            </a:schemeClr>
          </a:solidFill>
        </p:spPr>
        <p:txBody>
          <a:bodyPr wrap="none" rtlCol="0">
            <a:spAutoFit/>
          </a:bodyPr>
          <a:lstStyle/>
          <a:p>
            <a:r>
              <a:rPr lang="en-GB" sz="2400" dirty="0" smtClean="0">
                <a:solidFill>
                  <a:prstClr val="black"/>
                </a:solidFill>
              </a:rPr>
              <a:t>State as development agent: drawing in finance; </a:t>
            </a:r>
            <a:r>
              <a:rPr lang="en-GB" sz="2400" smtClean="0">
                <a:solidFill>
                  <a:prstClr val="black"/>
                </a:solidFill>
              </a:rPr>
              <a:t>shaping outcomes</a:t>
            </a:r>
            <a:endParaRPr lang="en-US" sz="2400" dirty="0">
              <a:solidFill>
                <a:prstClr val="black"/>
              </a:solidFill>
            </a:endParaRPr>
          </a:p>
        </p:txBody>
      </p:sp>
      <p:sp>
        <p:nvSpPr>
          <p:cNvPr id="6" name="TextBox 5"/>
          <p:cNvSpPr txBox="1"/>
          <p:nvPr/>
        </p:nvSpPr>
        <p:spPr>
          <a:xfrm>
            <a:off x="395536" y="1153045"/>
            <a:ext cx="8496944" cy="1200329"/>
          </a:xfrm>
          <a:prstGeom prst="rect">
            <a:avLst/>
          </a:prstGeom>
          <a:noFill/>
        </p:spPr>
        <p:txBody>
          <a:bodyPr wrap="square" rtlCol="0">
            <a:spAutoFit/>
          </a:bodyPr>
          <a:lstStyle/>
          <a:p>
            <a:r>
              <a:rPr lang="en-US" dirty="0">
                <a:solidFill>
                  <a:prstClr val="black"/>
                </a:solidFill>
                <a:latin typeface="Bookman Old Style" charset="0"/>
                <a:ea typeface="Bookman Old Style" charset="0"/>
                <a:cs typeface="Bookman Old Style" charset="0"/>
              </a:rPr>
              <a:t>“funding the infrastructure to underpin homes and jobs around </a:t>
            </a:r>
            <a:r>
              <a:rPr lang="en-US" dirty="0" smtClean="0">
                <a:solidFill>
                  <a:prstClr val="black"/>
                </a:solidFill>
                <a:latin typeface="Bookman Old Style" charset="0"/>
                <a:ea typeface="Bookman Old Style" charset="0"/>
                <a:cs typeface="Bookman Old Style" charset="0"/>
              </a:rPr>
              <a:t>the new </a:t>
            </a:r>
            <a:r>
              <a:rPr lang="en-US" dirty="0">
                <a:solidFill>
                  <a:prstClr val="black"/>
                </a:solidFill>
                <a:latin typeface="Bookman Old Style" charset="0"/>
                <a:ea typeface="Bookman Old Style" charset="0"/>
                <a:cs typeface="Bookman Old Style" charset="0"/>
              </a:rPr>
              <a:t>station </a:t>
            </a:r>
            <a:r>
              <a:rPr lang="en-US" dirty="0" smtClean="0">
                <a:solidFill>
                  <a:prstClr val="black"/>
                </a:solidFill>
                <a:latin typeface="Bookman Old Style" charset="0"/>
                <a:ea typeface="Bookman Old Style" charset="0"/>
                <a:cs typeface="Bookman Old Style" charset="0"/>
              </a:rPr>
              <a:t>should </a:t>
            </a:r>
            <a:r>
              <a:rPr lang="en-US" dirty="0">
                <a:solidFill>
                  <a:prstClr val="black"/>
                </a:solidFill>
                <a:latin typeface="Bookman Old Style" charset="0"/>
                <a:ea typeface="Bookman Old Style" charset="0"/>
                <a:cs typeface="Bookman Old Style" charset="0"/>
              </a:rPr>
              <a:t>not be considered ‘business as usual’ for </a:t>
            </a:r>
            <a:r>
              <a:rPr lang="en-US" dirty="0" smtClean="0">
                <a:solidFill>
                  <a:prstClr val="black"/>
                </a:solidFill>
                <a:latin typeface="Bookman Old Style" charset="0"/>
                <a:ea typeface="Bookman Old Style" charset="0"/>
                <a:cs typeface="Bookman Old Style" charset="0"/>
              </a:rPr>
              <a:t>London to </a:t>
            </a:r>
            <a:r>
              <a:rPr lang="en-US" dirty="0">
                <a:solidFill>
                  <a:prstClr val="black"/>
                </a:solidFill>
                <a:latin typeface="Bookman Old Style" charset="0"/>
                <a:ea typeface="Bookman Old Style" charset="0"/>
                <a:cs typeface="Bookman Old Style" charset="0"/>
              </a:rPr>
              <a:t>be covered </a:t>
            </a:r>
            <a:r>
              <a:rPr lang="en-US" dirty="0" smtClean="0">
                <a:solidFill>
                  <a:prstClr val="black"/>
                </a:solidFill>
                <a:latin typeface="Bookman Old Style" charset="0"/>
                <a:ea typeface="Bookman Old Style" charset="0"/>
                <a:cs typeface="Bookman Old Style" charset="0"/>
              </a:rPr>
              <a:t>by </a:t>
            </a:r>
            <a:r>
              <a:rPr lang="en-US" dirty="0">
                <a:solidFill>
                  <a:prstClr val="black"/>
                </a:solidFill>
                <a:latin typeface="Bookman Old Style" charset="0"/>
                <a:ea typeface="Bookman Old Style" charset="0"/>
                <a:cs typeface="Bookman Old Style" charset="0"/>
              </a:rPr>
              <a:t>existing funding streams.” (Mayoral review of OPDC)</a:t>
            </a:r>
          </a:p>
          <a:p>
            <a:endParaRPr lang="en-US" dirty="0">
              <a:solidFill>
                <a:prstClr val="black"/>
              </a:solidFill>
              <a:latin typeface="Bookman Old Style" charset="0"/>
              <a:ea typeface="Bookman Old Style" charset="0"/>
              <a:cs typeface="Bookman Old Style" charset="0"/>
            </a:endParaRPr>
          </a:p>
        </p:txBody>
      </p:sp>
    </p:spTree>
    <p:extLst>
      <p:ext uri="{BB962C8B-B14F-4D97-AF65-F5344CB8AC3E}">
        <p14:creationId xmlns:p14="http://schemas.microsoft.com/office/powerpoint/2010/main" val="14888797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457200" y="408981"/>
            <a:ext cx="8229600" cy="857250"/>
          </a:xfrm>
          <a:solidFill>
            <a:schemeClr val="bg1">
              <a:lumMod val="50000"/>
            </a:schemeClr>
          </a:solidFill>
        </p:spPr>
        <p:txBody>
          <a:bodyPr/>
          <a:lstStyle/>
          <a:p>
            <a:r>
              <a:rPr lang="en-GB" altLang="en-US" dirty="0"/>
              <a:t>City </a:t>
            </a:r>
            <a:r>
              <a:rPr lang="en-GB" altLang="en-US" dirty="0" smtClean="0"/>
              <a:t>(Development) </a:t>
            </a:r>
            <a:r>
              <a:rPr lang="en-GB" altLang="en-US" dirty="0"/>
              <a:t>Strategies</a:t>
            </a:r>
          </a:p>
        </p:txBody>
      </p:sp>
      <p:sp>
        <p:nvSpPr>
          <p:cNvPr id="77827" name="Rectangle 3"/>
          <p:cNvSpPr>
            <a:spLocks noGrp="1" noChangeArrowheads="1"/>
          </p:cNvSpPr>
          <p:nvPr>
            <p:ph type="body" sz="half" idx="1"/>
          </p:nvPr>
        </p:nvSpPr>
        <p:spPr>
          <a:xfrm>
            <a:off x="145472" y="1600202"/>
            <a:ext cx="4502727" cy="5257798"/>
          </a:xfrm>
          <a:solidFill>
            <a:schemeClr val="accent2">
              <a:lumMod val="60000"/>
              <a:lumOff val="40000"/>
            </a:schemeClr>
          </a:solidFill>
        </p:spPr>
        <p:txBody>
          <a:bodyPr>
            <a:normAutofit/>
          </a:bodyPr>
          <a:lstStyle/>
          <a:p>
            <a:pPr marL="0" indent="0">
              <a:lnSpc>
                <a:spcPct val="90000"/>
              </a:lnSpc>
              <a:buNone/>
            </a:pPr>
            <a:r>
              <a:rPr lang="en-GB" altLang="en-US" dirty="0"/>
              <a:t>“spreading like wildfire across cities in the global South” (</a:t>
            </a:r>
            <a:r>
              <a:rPr lang="en-GB" altLang="en-US" dirty="0" err="1"/>
              <a:t>Pieterse</a:t>
            </a:r>
            <a:r>
              <a:rPr lang="en-GB" altLang="en-US" dirty="0"/>
              <a:t>, 2008, p. 74)</a:t>
            </a:r>
          </a:p>
          <a:p>
            <a:pPr marL="0" indent="0">
              <a:lnSpc>
                <a:spcPct val="90000"/>
              </a:lnSpc>
              <a:buNone/>
            </a:pPr>
            <a:endParaRPr lang="en-GB" altLang="en-US" dirty="0"/>
          </a:p>
          <a:p>
            <a:pPr marL="0" indent="0">
              <a:lnSpc>
                <a:spcPct val="90000"/>
              </a:lnSpc>
              <a:buNone/>
            </a:pPr>
            <a:r>
              <a:rPr lang="en-GB" altLang="en-US" dirty="0"/>
              <a:t>Can spatial strategies “hold concerns about distributive justice, environmental well-being and economic vitality in critical conjunction” (Healey, 2007, p. 32); a “public realm asset”?</a:t>
            </a:r>
          </a:p>
        </p:txBody>
      </p:sp>
      <p:sp>
        <p:nvSpPr>
          <p:cNvPr id="2" name="Content Placeholder 1"/>
          <p:cNvSpPr>
            <a:spLocks noGrp="1"/>
          </p:cNvSpPr>
          <p:nvPr>
            <p:ph sz="half" idx="2"/>
          </p:nvPr>
        </p:nvSpPr>
        <p:spPr/>
        <p:txBody>
          <a:bodyPr/>
          <a:lstStyle/>
          <a:p>
            <a:endParaRPr lang="en-US"/>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7333" y="2030608"/>
            <a:ext cx="3819467" cy="4429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090279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4" descr="http://justspace2010.files.wordpress.com/2010/01/lp-picture.jpg?w=234&amp;h=300">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739" y="0"/>
            <a:ext cx="22288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6" descr="&quot;Making London the best big city on Earth&quot;">
            <a:hlinkClick r:id="rId5" tooltip="&quot;Making London the best big city on Earth&quo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0" y="0"/>
            <a:ext cx="6858000"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9" descr="London-Assembly-Elect-New-Chair_32936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28589" y="1608138"/>
            <a:ext cx="4787900" cy="318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4465638"/>
            <a:ext cx="6997700" cy="2370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124971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0428" y="5535234"/>
            <a:ext cx="6463145" cy="401890"/>
          </a:xfrm>
        </p:spPr>
        <p:txBody>
          <a:bodyPr>
            <a:normAutofit fontScale="90000"/>
          </a:bodyPr>
          <a:lstStyle/>
          <a:p>
            <a:r>
              <a:rPr lang="en-GB" dirty="0" smtClean="0"/>
              <a:t>www.justspace.org</a:t>
            </a:r>
            <a:endParaRPr lang="en-GB" dirty="0"/>
          </a:p>
        </p:txBody>
      </p:sp>
      <p:sp>
        <p:nvSpPr>
          <p:cNvPr id="3" name="Content Placeholder 2"/>
          <p:cNvSpPr>
            <a:spLocks noGrp="1"/>
          </p:cNvSpPr>
          <p:nvPr>
            <p:ph idx="1"/>
          </p:nvPr>
        </p:nvSpPr>
        <p:spPr>
          <a:xfrm>
            <a:off x="0" y="415636"/>
            <a:ext cx="9144000" cy="5106087"/>
          </a:xfrm>
        </p:spPr>
        <p:txBody>
          <a:bodyPr>
            <a:noAutofit/>
          </a:bodyPr>
          <a:lstStyle/>
          <a:p>
            <a:r>
              <a:rPr lang="en-GB" sz="1800" dirty="0">
                <a:latin typeface="Comic Sans MS" panose="030F0702030302020204" pitchFamily="66" charset="0"/>
              </a:rPr>
              <a:t>“For Just Space it was about making other voices heard within the metropolitan strategy, in particular the voices of groups directly affected by regeneration projects, whatever their ideological orientation” (Martine </a:t>
            </a:r>
            <a:r>
              <a:rPr lang="en-GB" sz="1800" dirty="0" err="1">
                <a:latin typeface="Comic Sans MS" panose="030F0702030302020204" pitchFamily="66" charset="0"/>
              </a:rPr>
              <a:t>Drozdz</a:t>
            </a:r>
            <a:r>
              <a:rPr lang="en-GB" sz="1800" dirty="0">
                <a:latin typeface="Comic Sans MS" panose="030F0702030302020204" pitchFamily="66" charset="0"/>
              </a:rPr>
              <a:t>, 2014; p. 425).</a:t>
            </a:r>
          </a:p>
          <a:p>
            <a:endParaRPr lang="en-GB" sz="1800" dirty="0">
              <a:latin typeface="Comic Sans MS" panose="030F0702030302020204" pitchFamily="66" charset="0"/>
            </a:endParaRPr>
          </a:p>
          <a:p>
            <a:r>
              <a:rPr lang="en-GB" sz="1800" dirty="0">
                <a:latin typeface="Comic Sans MS" panose="030F0702030302020204" pitchFamily="66" charset="0"/>
              </a:rPr>
              <a:t>“In one workshop a tenants’ definition of a Lifetime Neighbourhood was drawn up—specifically aimed at influencing London Plan policy. The definition is important because it uniquely includes a focus on resident empowerment. As a result of LTF’s involvement in the 2010 </a:t>
            </a:r>
            <a:r>
              <a:rPr lang="en-GB" sz="1800" dirty="0" err="1">
                <a:latin typeface="Comic Sans MS" panose="030F0702030302020204" pitchFamily="66" charset="0"/>
              </a:rPr>
              <a:t>EiP</a:t>
            </a:r>
            <a:r>
              <a:rPr lang="en-GB" sz="1800" dirty="0">
                <a:latin typeface="Comic Sans MS" panose="030F0702030302020204" pitchFamily="66" charset="0"/>
              </a:rPr>
              <a:t>, a summary of our definition is London Plan policy and it is referred to as a case study in a 2011 government report on Lifetime Neighbourhoods.” (Sharon Hayward in </a:t>
            </a:r>
            <a:r>
              <a:rPr lang="en-GB" sz="1800" dirty="0" err="1">
                <a:latin typeface="Comic Sans MS" panose="030F0702030302020204" pitchFamily="66" charset="0"/>
              </a:rPr>
              <a:t>Lipietz</a:t>
            </a:r>
            <a:r>
              <a:rPr lang="en-GB" sz="1800" dirty="0">
                <a:latin typeface="Comic Sans MS" panose="030F0702030302020204" pitchFamily="66" charset="0"/>
              </a:rPr>
              <a:t>, </a:t>
            </a:r>
            <a:r>
              <a:rPr lang="en-GB" sz="1800" i="1" dirty="0">
                <a:latin typeface="Comic Sans MS" panose="030F0702030302020204" pitchFamily="66" charset="0"/>
              </a:rPr>
              <a:t>(City</a:t>
            </a:r>
            <a:r>
              <a:rPr lang="en-GB" sz="1800" dirty="0">
                <a:latin typeface="Comic Sans MS" panose="030F0702030302020204" pitchFamily="66" charset="0"/>
              </a:rPr>
              <a:t>), 2011</a:t>
            </a:r>
            <a:r>
              <a:rPr lang="en-GB" sz="1800" i="1" dirty="0">
                <a:latin typeface="Comic Sans MS" panose="030F0702030302020204" pitchFamily="66" charset="0"/>
              </a:rPr>
              <a:t>,</a:t>
            </a:r>
            <a:r>
              <a:rPr lang="en-GB" sz="1800" dirty="0">
                <a:latin typeface="Comic Sans MS" panose="030F0702030302020204" pitchFamily="66" charset="0"/>
              </a:rPr>
              <a:t> p. 216).</a:t>
            </a:r>
          </a:p>
          <a:p>
            <a:endParaRPr lang="en-GB" sz="1800" dirty="0">
              <a:solidFill>
                <a:srgbClr val="231F20"/>
              </a:solidFill>
              <a:latin typeface="Comic Sans MS" panose="030F0702030302020204" pitchFamily="66" charset="0"/>
              <a:ea typeface="Calibri"/>
              <a:cs typeface="AdvPS44D16B"/>
            </a:endParaRPr>
          </a:p>
          <a:p>
            <a:r>
              <a:rPr lang="en-GB" sz="1800" dirty="0">
                <a:solidFill>
                  <a:srgbClr val="231F20"/>
                </a:solidFill>
                <a:latin typeface="Comic Sans MS" panose="030F0702030302020204" pitchFamily="66" charset="0"/>
                <a:ea typeface="Calibri"/>
                <a:cs typeface="AdvPS44D16B"/>
              </a:rPr>
              <a:t>“And then there is the fact that there is an arbiter; the planning inspector is meant to be</a:t>
            </a:r>
            <a:r>
              <a:rPr lang="en-GB" sz="1800" dirty="0">
                <a:latin typeface="Comic Sans MS" panose="030F0702030302020204" pitchFamily="66" charset="0"/>
                <a:ea typeface="Calibri"/>
                <a:cs typeface="Times New Roman"/>
              </a:rPr>
              <a:t> </a:t>
            </a:r>
            <a:r>
              <a:rPr lang="en-GB" sz="1800" dirty="0">
                <a:solidFill>
                  <a:srgbClr val="231F20"/>
                </a:solidFill>
                <a:latin typeface="Comic Sans MS" panose="030F0702030302020204" pitchFamily="66" charset="0"/>
                <a:ea typeface="Calibri"/>
                <a:cs typeface="AdvPS44D16B"/>
              </a:rPr>
              <a:t>independent, you can appeal to him/her. Here you have a framework that, in theory anyway, seeks to ensure some equality between participants. Of course it’s not that</a:t>
            </a:r>
            <a:r>
              <a:rPr lang="en-GB" sz="1800" dirty="0">
                <a:latin typeface="Comic Sans MS" panose="030F0702030302020204" pitchFamily="66" charset="0"/>
                <a:ea typeface="Calibri"/>
                <a:cs typeface="Times New Roman"/>
              </a:rPr>
              <a:t> </a:t>
            </a:r>
            <a:r>
              <a:rPr lang="en-GB" sz="1800" dirty="0">
                <a:solidFill>
                  <a:srgbClr val="231F20"/>
                </a:solidFill>
                <a:latin typeface="Comic Sans MS" panose="030F0702030302020204" pitchFamily="66" charset="0"/>
                <a:ea typeface="Calibri"/>
                <a:cs typeface="AdvPS44D16B"/>
              </a:rPr>
              <a:t>straightforward but one can keep on appealing to the justice of the system. I think</a:t>
            </a:r>
            <a:r>
              <a:rPr lang="en-GB" sz="1800" dirty="0">
                <a:latin typeface="Comic Sans MS" panose="030F0702030302020204" pitchFamily="66" charset="0"/>
                <a:ea typeface="Calibri"/>
                <a:cs typeface="Times New Roman"/>
              </a:rPr>
              <a:t> </a:t>
            </a:r>
            <a:r>
              <a:rPr lang="en-GB" sz="1800" dirty="0">
                <a:solidFill>
                  <a:srgbClr val="231F20"/>
                </a:solidFill>
                <a:latin typeface="Comic Sans MS" panose="030F0702030302020204" pitchFamily="66" charset="0"/>
                <a:ea typeface="Calibri"/>
                <a:cs typeface="AdvPS44D16B"/>
              </a:rPr>
              <a:t>having this independent element is helpful.” (Richard Lee, </a:t>
            </a:r>
            <a:r>
              <a:rPr lang="en-GB" sz="1800" i="1" dirty="0">
                <a:solidFill>
                  <a:srgbClr val="231F20"/>
                </a:solidFill>
                <a:latin typeface="Comic Sans MS" panose="030F0702030302020204" pitchFamily="66" charset="0"/>
                <a:ea typeface="Calibri"/>
                <a:cs typeface="AdvPS44D16B"/>
              </a:rPr>
              <a:t>ibid</a:t>
            </a:r>
            <a:r>
              <a:rPr lang="en-GB" sz="1800" dirty="0">
                <a:solidFill>
                  <a:srgbClr val="231F20"/>
                </a:solidFill>
                <a:latin typeface="Comic Sans MS" panose="030F0702030302020204" pitchFamily="66" charset="0"/>
                <a:ea typeface="Calibri"/>
                <a:cs typeface="AdvPS44D16B"/>
              </a:rPr>
              <a:t>, 216).</a:t>
            </a:r>
            <a:endParaRPr lang="en-GB" sz="1800" dirty="0">
              <a:latin typeface="Comic Sans MS" panose="030F0702030302020204" pitchFamily="66" charset="0"/>
              <a:ea typeface="Calibri"/>
              <a:cs typeface="Times New Roman"/>
            </a:endParaRPr>
          </a:p>
          <a:p>
            <a:endParaRPr lang="en-GB" sz="1500" dirty="0"/>
          </a:p>
          <a:p>
            <a:endParaRPr lang="en-GB" sz="1500" dirty="0" smtClean="0"/>
          </a:p>
          <a:p>
            <a:endParaRPr lang="en-GB" sz="1500" dirty="0"/>
          </a:p>
          <a:p>
            <a:endParaRPr lang="en-GB" sz="1500" dirty="0"/>
          </a:p>
        </p:txBody>
      </p:sp>
      <p:sp>
        <p:nvSpPr>
          <p:cNvPr id="4" name="TextBox 3"/>
          <p:cNvSpPr txBox="1"/>
          <p:nvPr/>
        </p:nvSpPr>
        <p:spPr>
          <a:xfrm>
            <a:off x="1742907" y="5909469"/>
            <a:ext cx="184731" cy="300082"/>
          </a:xfrm>
          <a:prstGeom prst="rect">
            <a:avLst/>
          </a:prstGeom>
          <a:noFill/>
        </p:spPr>
        <p:txBody>
          <a:bodyPr wrap="none" rtlCol="0">
            <a:spAutoFit/>
          </a:bodyPr>
          <a:lstStyle/>
          <a:p>
            <a:endParaRPr lang="en-GB" sz="1350" dirty="0">
              <a:solidFill>
                <a:prstClr val="black"/>
              </a:solidFill>
            </a:endParaRPr>
          </a:p>
        </p:txBody>
      </p:sp>
    </p:spTree>
    <p:extLst>
      <p:ext uri="{BB962C8B-B14F-4D97-AF65-F5344CB8AC3E}">
        <p14:creationId xmlns:p14="http://schemas.microsoft.com/office/powerpoint/2010/main" val="17806789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4" name="Picture 4" descr="IMG_68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 y="2060575"/>
            <a:ext cx="3597275" cy="4797425"/>
          </a:xfrm>
          <a:prstGeom prst="rect">
            <a:avLst/>
          </a:prstGeom>
          <a:noFill/>
          <a:extLst>
            <a:ext uri="{909E8E84-426E-40DD-AFC4-6F175D3DCCD1}">
              <a14:hiddenFill xmlns:a14="http://schemas.microsoft.com/office/drawing/2010/main">
                <a:solidFill>
                  <a:srgbClr val="FFFFFF"/>
                </a:solidFill>
              </a14:hiddenFill>
            </a:ext>
          </a:extLst>
        </p:spPr>
      </p:pic>
      <p:pic>
        <p:nvPicPr>
          <p:cNvPr id="235525" name="Picture 5" descr="IMG_689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0387" y="22327"/>
            <a:ext cx="4797425" cy="35972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5024" y="3406233"/>
            <a:ext cx="4498975" cy="337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737"/>
            <a:ext cx="1779587" cy="431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itle 1"/>
          <p:cNvSpPr txBox="1">
            <a:spLocks/>
          </p:cNvSpPr>
          <p:nvPr/>
        </p:nvSpPr>
        <p:spPr bwMode="auto">
          <a:xfrm>
            <a:off x="2336799" y="5634037"/>
            <a:ext cx="4067175" cy="1223963"/>
          </a:xfrm>
          <a:prstGeom prst="rect">
            <a:avLst/>
          </a:prstGeom>
          <a:solidFill>
            <a:schemeClr val="bg2"/>
          </a:solidFill>
          <a:ln w="38100">
            <a:solidFill>
              <a:schemeClr val="bg1"/>
            </a:solidFill>
            <a:miter lim="800000"/>
            <a:headEnd/>
            <a:tailEnd/>
          </a:ln>
          <a:effectLst>
            <a:outerShdw blurRad="40000" dist="20000" dir="5400000" rotWithShape="0">
              <a:srgbClr val="808080">
                <a:alpha val="37999"/>
              </a:srgbClr>
            </a:outerShdw>
          </a:effectLst>
        </p:spPr>
        <p:txBody>
          <a:bodyPr anchor="ctr"/>
          <a:lstStyle>
            <a:lvl1pPr>
              <a:defRPr>
                <a:solidFill>
                  <a:schemeClr val="tx1"/>
                </a:solidFill>
                <a:latin typeface="Comic Sans MS" pitchFamily="66" charset="0"/>
                <a:cs typeface="Arial" pitchFamily="34" charset="0"/>
              </a:defRPr>
            </a:lvl1pPr>
            <a:lvl2pPr marL="37931725" indent="-37474525">
              <a:defRPr>
                <a:solidFill>
                  <a:schemeClr val="tx1"/>
                </a:solidFill>
                <a:latin typeface="Comic Sans MS" pitchFamily="66" charset="0"/>
                <a:cs typeface="Arial" pitchFamily="34" charset="0"/>
              </a:defRPr>
            </a:lvl2pPr>
            <a:lvl3pPr>
              <a:defRPr>
                <a:solidFill>
                  <a:schemeClr val="tx1"/>
                </a:solidFill>
                <a:latin typeface="Comic Sans MS" pitchFamily="66" charset="0"/>
                <a:cs typeface="Arial" pitchFamily="34" charset="0"/>
              </a:defRPr>
            </a:lvl3pPr>
            <a:lvl4pPr>
              <a:defRPr>
                <a:solidFill>
                  <a:schemeClr val="tx1"/>
                </a:solidFill>
                <a:latin typeface="Comic Sans MS" pitchFamily="66" charset="0"/>
                <a:cs typeface="Arial" pitchFamily="34" charset="0"/>
              </a:defRPr>
            </a:lvl4pPr>
            <a:lvl5pPr>
              <a:defRPr>
                <a:solidFill>
                  <a:schemeClr val="tx1"/>
                </a:solidFill>
                <a:latin typeface="Comic Sans MS" pitchFamily="66" charset="0"/>
                <a:cs typeface="Arial" pitchFamily="34" charset="0"/>
              </a:defRPr>
            </a:lvl5pPr>
            <a:lvl6pPr marL="457200" fontAlgn="base">
              <a:spcBef>
                <a:spcPct val="0"/>
              </a:spcBef>
              <a:spcAft>
                <a:spcPct val="0"/>
              </a:spcAft>
              <a:defRPr>
                <a:solidFill>
                  <a:schemeClr val="tx1"/>
                </a:solidFill>
                <a:latin typeface="Comic Sans MS" pitchFamily="66" charset="0"/>
                <a:cs typeface="Arial" pitchFamily="34" charset="0"/>
              </a:defRPr>
            </a:lvl6pPr>
            <a:lvl7pPr marL="914400" fontAlgn="base">
              <a:spcBef>
                <a:spcPct val="0"/>
              </a:spcBef>
              <a:spcAft>
                <a:spcPct val="0"/>
              </a:spcAft>
              <a:defRPr>
                <a:solidFill>
                  <a:schemeClr val="tx1"/>
                </a:solidFill>
                <a:latin typeface="Comic Sans MS" pitchFamily="66" charset="0"/>
                <a:cs typeface="Arial" pitchFamily="34" charset="0"/>
              </a:defRPr>
            </a:lvl7pPr>
            <a:lvl8pPr marL="1371600" fontAlgn="base">
              <a:spcBef>
                <a:spcPct val="0"/>
              </a:spcBef>
              <a:spcAft>
                <a:spcPct val="0"/>
              </a:spcAft>
              <a:defRPr>
                <a:solidFill>
                  <a:schemeClr val="tx1"/>
                </a:solidFill>
                <a:latin typeface="Comic Sans MS" pitchFamily="66" charset="0"/>
                <a:cs typeface="Arial" pitchFamily="34" charset="0"/>
              </a:defRPr>
            </a:lvl8pPr>
            <a:lvl9pPr marL="1828800" fontAlgn="base">
              <a:spcBef>
                <a:spcPct val="0"/>
              </a:spcBef>
              <a:spcAft>
                <a:spcPct val="0"/>
              </a:spcAft>
              <a:defRPr>
                <a:solidFill>
                  <a:schemeClr val="tx1"/>
                </a:solidFill>
                <a:latin typeface="Comic Sans MS" pitchFamily="66" charset="0"/>
                <a:cs typeface="Arial" pitchFamily="34" charset="0"/>
              </a:defRPr>
            </a:lvl9pPr>
          </a:lstStyle>
          <a:p>
            <a:pPr fontAlgn="base">
              <a:spcBef>
                <a:spcPct val="0"/>
              </a:spcBef>
              <a:spcAft>
                <a:spcPct val="0"/>
              </a:spcAft>
            </a:pPr>
            <a:r>
              <a:rPr lang="en-US" sz="2400" b="1" dirty="0" smtClean="0">
                <a:solidFill>
                  <a:srgbClr val="FFFFFF"/>
                </a:solidFill>
                <a:ea typeface="MS PGothic" pitchFamily="34" charset="-128"/>
              </a:rPr>
              <a:t>City strategies in Johannesburg</a:t>
            </a:r>
            <a:endParaRPr lang="en-US" sz="2400" b="1" dirty="0">
              <a:solidFill>
                <a:srgbClr val="FFFFFF"/>
              </a:solidFill>
              <a:ea typeface="MS PGothic" pitchFamily="34" charset="-128"/>
            </a:endParaRPr>
          </a:p>
        </p:txBody>
      </p:sp>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79587" y="0"/>
            <a:ext cx="2590800" cy="432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 descr="GDS FINAL LOGO.jpg"/>
          <p:cNvPicPr>
            <a:picLocks noChangeAspect="1"/>
          </p:cNvPicPr>
          <p:nvPr/>
        </p:nvPicPr>
        <p:blipFill>
          <a:blip r:embed="rId8"/>
          <a:srcRect/>
          <a:stretch>
            <a:fillRect/>
          </a:stretch>
        </p:blipFill>
        <p:spPr bwMode="auto">
          <a:xfrm>
            <a:off x="4370387" y="-13305"/>
            <a:ext cx="2060699" cy="3442305"/>
          </a:xfrm>
          <a:prstGeom prst="rect">
            <a:avLst/>
          </a:prstGeom>
          <a:noFill/>
          <a:ln w="9525">
            <a:noFill/>
            <a:miter lim="800000"/>
            <a:headEnd/>
            <a:tailEnd/>
          </a:ln>
        </p:spPr>
      </p:pic>
    </p:spTree>
    <p:extLst>
      <p:ext uri="{BB962C8B-B14F-4D97-AF65-F5344CB8AC3E}">
        <p14:creationId xmlns:p14="http://schemas.microsoft.com/office/powerpoint/2010/main" val="134242460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re 1"/>
          <p:cNvSpPr>
            <a:spLocks noGrp="1"/>
          </p:cNvSpPr>
          <p:nvPr>
            <p:ph type="title" idx="4294967295"/>
          </p:nvPr>
        </p:nvSpPr>
        <p:spPr/>
        <p:txBody>
          <a:bodyPr/>
          <a:lstStyle/>
          <a:p>
            <a:pPr eaLnBrk="1" hangingPunct="1"/>
            <a:endParaRPr lang="fr-CH" altLang="en-US" smtClean="0"/>
          </a:p>
        </p:txBody>
      </p:sp>
      <p:pic>
        <p:nvPicPr>
          <p:cNvPr id="6147" name="Picture 2" descr="http://www.zanusi.co.za/images/clients/standard/29/resize/1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0350"/>
            <a:ext cx="142875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4" descr="Jobur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575" y="-503238"/>
            <a:ext cx="1047750" cy="1047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6" descr="Jobur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975" y="-350838"/>
            <a:ext cx="1047750" cy="1047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8" descr="Jobur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2775" y="-503238"/>
            <a:ext cx="1047750" cy="1047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10" descr="Jobur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5175" y="-350838"/>
            <a:ext cx="1047750" cy="1047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12" descr="Metro Cent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5375" y="798513"/>
            <a:ext cx="53340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14" descr="governmen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76375" y="1268413"/>
            <a:ext cx="18097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Picture 16" descr="Jobur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7575" y="-198438"/>
            <a:ext cx="1047750" cy="1047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Picture 20" descr="http://t3.gstatic.com/images?q=tbn:ANd9GcQgPUWIktITUf3XfNaHJS0LNnXE-jLn92oiPbEDjUe61cEUyyQ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492375"/>
            <a:ext cx="24003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6" name="Picture 14" descr="masthead"/>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4724400"/>
            <a:ext cx="9144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7" name="Picture 18" descr="http://t0.gstatic.com/images?q=tbn:ANd9GcSKhpbB5cnOVt-zCnUQJvpp1TRS3MBjT462iPyiTe_xsPX11IWUmQ"/>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64163" y="3429000"/>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8" name="Picture 22" descr="http://t0.gstatic.com/images?q=tbn:ANd9GcTrH4lIA2uzo4Y_FjGvFUl-AaQcV7mTeHzQZiHME1m-PPbtvEL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11413" y="3141663"/>
            <a:ext cx="276225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718621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4563" y="671513"/>
            <a:ext cx="7253287" cy="551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01801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3527" y="1700808"/>
            <a:ext cx="8568952" cy="4493538"/>
          </a:xfrm>
          <a:prstGeom prst="rect">
            <a:avLst/>
          </a:prstGeom>
          <a:solidFill>
            <a:schemeClr val="tx1">
              <a:lumMod val="75000"/>
              <a:lumOff val="25000"/>
            </a:schemeClr>
          </a:solidFill>
        </p:spPr>
        <p:txBody>
          <a:bodyPr wrap="square">
            <a:spAutoFit/>
          </a:bodyPr>
          <a:lstStyle/>
          <a:p>
            <a:r>
              <a:rPr lang="en-GB" sz="2200" dirty="0">
                <a:solidFill>
                  <a:prstClr val="white"/>
                </a:solidFill>
              </a:rPr>
              <a:t>“comparisons as involving the broad practice of thinking cities/the </a:t>
            </a:r>
            <a:r>
              <a:rPr lang="en-GB" sz="2200" dirty="0" smtClean="0">
                <a:solidFill>
                  <a:prstClr val="white"/>
                </a:solidFill>
              </a:rPr>
              <a:t>urban </a:t>
            </a:r>
            <a:r>
              <a:rPr lang="en-GB" sz="2200" dirty="0">
                <a:solidFill>
                  <a:prstClr val="white"/>
                </a:solidFill>
              </a:rPr>
              <a:t>through elsewhere (another case, a wider context, existing theoretical imaginations derived from other contexts, connections to other places), in order to better understand outcomes and to contribute to broader conceptualizations and conversations about (aspects of) the urban. Thinking comparatively can highlight the  differentiation of outcomes; it can bring into view the distinctive (or shared) processes shaping a certain urban outcome; it can put to work theoretical insights drawn from other instances or cases; it can insist on the incompleteness of analytical insights brought to attention from different contexts.</a:t>
            </a:r>
          </a:p>
          <a:p>
            <a:r>
              <a:rPr lang="en-GB" sz="2200" dirty="0">
                <a:solidFill>
                  <a:prstClr val="white"/>
                </a:solidFill>
              </a:rPr>
              <a:t>Moreover, a comparative imagination can suggest new objects of analysis by displacing ethnocentric assumptions which arise from the inevitable </a:t>
            </a:r>
            <a:r>
              <a:rPr lang="en-GB" sz="2200" dirty="0" err="1">
                <a:solidFill>
                  <a:prstClr val="white"/>
                </a:solidFill>
              </a:rPr>
              <a:t>locatedness</a:t>
            </a:r>
            <a:r>
              <a:rPr lang="en-GB" sz="2200" dirty="0">
                <a:solidFill>
                  <a:prstClr val="white"/>
                </a:solidFill>
              </a:rPr>
              <a:t> of all </a:t>
            </a:r>
            <a:r>
              <a:rPr lang="en-GB" sz="2200" dirty="0" smtClean="0">
                <a:solidFill>
                  <a:prstClr val="white"/>
                </a:solidFill>
              </a:rPr>
              <a:t>theory”</a:t>
            </a:r>
            <a:endParaRPr lang="en-GB" sz="2200" dirty="0">
              <a:solidFill>
                <a:prstClr val="white"/>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816" y="-7442"/>
            <a:ext cx="7572375" cy="134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461865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99" y="407585"/>
            <a:ext cx="5309195" cy="6183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3085" y="908720"/>
            <a:ext cx="3960915" cy="47568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694127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5343525" y="7842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ヒラギノ角ゴ Pro W3" pitchFamily="-105" charset="-128"/>
              </a:defRPr>
            </a:lvl1pPr>
            <a:lvl2pPr marL="742950" indent="-285750">
              <a:defRPr sz="2400">
                <a:solidFill>
                  <a:schemeClr val="tx1"/>
                </a:solidFill>
                <a:latin typeface="Arial" pitchFamily="34" charset="0"/>
                <a:ea typeface="ヒラギノ角ゴ Pro W3" pitchFamily="-105" charset="-128"/>
              </a:defRPr>
            </a:lvl2pPr>
            <a:lvl3pPr marL="1143000" indent="-228600">
              <a:defRPr sz="2400">
                <a:solidFill>
                  <a:schemeClr val="tx1"/>
                </a:solidFill>
                <a:latin typeface="Arial" pitchFamily="34" charset="0"/>
                <a:ea typeface="ヒラギノ角ゴ Pro W3" pitchFamily="-105" charset="-128"/>
              </a:defRPr>
            </a:lvl3pPr>
            <a:lvl4pPr marL="1600200" indent="-228600">
              <a:defRPr sz="2400">
                <a:solidFill>
                  <a:schemeClr val="tx1"/>
                </a:solidFill>
                <a:latin typeface="Arial" pitchFamily="34" charset="0"/>
                <a:ea typeface="ヒラギノ角ゴ Pro W3" pitchFamily="-105" charset="-128"/>
              </a:defRPr>
            </a:lvl4pPr>
            <a:lvl5pPr marL="2057400" indent="-228600">
              <a:defRPr sz="2400">
                <a:solidFill>
                  <a:schemeClr val="tx1"/>
                </a:solidFill>
                <a:latin typeface="Arial" pitchFamily="34" charset="0"/>
                <a:ea typeface="ヒラギノ角ゴ Pro W3" pitchFamily="-10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0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0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0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05" charset="-128"/>
              </a:defRPr>
            </a:lvl9pPr>
          </a:lstStyle>
          <a:p>
            <a:pPr eaLnBrk="0" fontAlgn="base" hangingPunct="0">
              <a:spcBef>
                <a:spcPct val="0"/>
              </a:spcBef>
              <a:spcAft>
                <a:spcPct val="0"/>
              </a:spcAft>
            </a:pPr>
            <a:endParaRPr lang="en-US" altLang="en-US">
              <a:solidFill>
                <a:srgbClr val="000000"/>
              </a:solidFill>
            </a:endParaRPr>
          </a:p>
        </p:txBody>
      </p:sp>
      <p:sp>
        <p:nvSpPr>
          <p:cNvPr id="410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ヒラギノ角ゴ Pro W3" pitchFamily="-105" charset="-128"/>
              </a:defRPr>
            </a:lvl1pPr>
            <a:lvl2pPr marL="742950" indent="-285750">
              <a:defRPr sz="2400">
                <a:solidFill>
                  <a:schemeClr val="tx1"/>
                </a:solidFill>
                <a:latin typeface="Arial" pitchFamily="34" charset="0"/>
                <a:ea typeface="ヒラギノ角ゴ Pro W3" pitchFamily="-105" charset="-128"/>
              </a:defRPr>
            </a:lvl2pPr>
            <a:lvl3pPr marL="1143000" indent="-228600">
              <a:defRPr sz="2400">
                <a:solidFill>
                  <a:schemeClr val="tx1"/>
                </a:solidFill>
                <a:latin typeface="Arial" pitchFamily="34" charset="0"/>
                <a:ea typeface="ヒラギノ角ゴ Pro W3" pitchFamily="-105" charset="-128"/>
              </a:defRPr>
            </a:lvl3pPr>
            <a:lvl4pPr marL="1600200" indent="-228600">
              <a:defRPr sz="2400">
                <a:solidFill>
                  <a:schemeClr val="tx1"/>
                </a:solidFill>
                <a:latin typeface="Arial" pitchFamily="34" charset="0"/>
                <a:ea typeface="ヒラギノ角ゴ Pro W3" pitchFamily="-105" charset="-128"/>
              </a:defRPr>
            </a:lvl4pPr>
            <a:lvl5pPr marL="2057400" indent="-228600">
              <a:defRPr sz="2400">
                <a:solidFill>
                  <a:schemeClr val="tx1"/>
                </a:solidFill>
                <a:latin typeface="Arial" pitchFamily="34" charset="0"/>
                <a:ea typeface="ヒラギノ角ゴ Pro W3" pitchFamily="-10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0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0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0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05" charset="-128"/>
              </a:defRPr>
            </a:lvl9pPr>
          </a:lstStyle>
          <a:p>
            <a:fld id="{785DD845-23BD-4F46-A7E6-3B6A6BB51B00}" type="slidenum">
              <a:rPr lang="en-US" altLang="en-US" sz="1400" smtClean="0">
                <a:solidFill>
                  <a:srgbClr val="000000"/>
                </a:solidFill>
              </a:rPr>
              <a:pPr/>
              <a:t>71</a:t>
            </a:fld>
            <a:endParaRPr lang="en-US" altLang="en-US" sz="1400" smtClean="0">
              <a:solidFill>
                <a:srgbClr val="000000"/>
              </a:solidFill>
            </a:endParaRPr>
          </a:p>
        </p:txBody>
      </p:sp>
      <p:pic>
        <p:nvPicPr>
          <p:cNvPr id="6" name="Picture 2" descr="http://www.guangzhouaward.org/en/files_49/images/gz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96" y="3224212"/>
            <a:ext cx="9134475" cy="33147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www.guangzhouaward.org/en/files_49/images/gz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19825"/>
            <a:ext cx="9153525" cy="6381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338547"/>
            <a:ext cx="3946593"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972881" y="1012825"/>
            <a:ext cx="3797544" cy="1569660"/>
          </a:xfrm>
          <a:prstGeom prst="rect">
            <a:avLst/>
          </a:prstGeom>
          <a:noFill/>
        </p:spPr>
        <p:txBody>
          <a:bodyPr wrap="square" rtlCol="0">
            <a:spAutoFit/>
          </a:bodyPr>
          <a:lstStyle/>
          <a:p>
            <a:endParaRPr lang="en-GB" sz="2400" dirty="0">
              <a:solidFill>
                <a:srgbClr val="000000"/>
              </a:solidFill>
              <a:latin typeface="Comic Sans MS" panose="030F0702030302020204" pitchFamily="66" charset="0"/>
            </a:endParaRPr>
          </a:p>
          <a:p>
            <a:r>
              <a:rPr lang="en-GB" sz="2400" dirty="0">
                <a:solidFill>
                  <a:srgbClr val="000000"/>
                </a:solidFill>
                <a:latin typeface="Comic Sans MS" panose="030F0702030302020204" pitchFamily="66" charset="0"/>
              </a:rPr>
              <a:t>networks, accidental meetings, slow policy transfer</a:t>
            </a:r>
          </a:p>
        </p:txBody>
      </p:sp>
      <p:sp>
        <p:nvSpPr>
          <p:cNvPr id="3" name="TextBox 2"/>
          <p:cNvSpPr txBox="1"/>
          <p:nvPr/>
        </p:nvSpPr>
        <p:spPr>
          <a:xfrm>
            <a:off x="4907706" y="532281"/>
            <a:ext cx="3728906" cy="461665"/>
          </a:xfrm>
          <a:prstGeom prst="rect">
            <a:avLst/>
          </a:prstGeom>
          <a:solidFill>
            <a:schemeClr val="accent6">
              <a:lumMod val="60000"/>
              <a:lumOff val="40000"/>
            </a:schemeClr>
          </a:solidFill>
        </p:spPr>
        <p:txBody>
          <a:bodyPr wrap="none" rtlCol="0">
            <a:spAutoFit/>
          </a:bodyPr>
          <a:lstStyle/>
          <a:p>
            <a:r>
              <a:rPr lang="en-GB" sz="2400" dirty="0">
                <a:solidFill>
                  <a:srgbClr val="FFFFFF"/>
                </a:solidFill>
                <a:latin typeface="Comic Sans MS" panose="030F0702030302020204" pitchFamily="66" charset="0"/>
              </a:rPr>
              <a:t>“it came out of nowhere</a:t>
            </a:r>
            <a:r>
              <a:rPr lang="en-GB" sz="2400" dirty="0">
                <a:solidFill>
                  <a:srgbClr val="000000"/>
                </a:solidFill>
                <a:latin typeface="Comic Sans MS" panose="030F0702030302020204" pitchFamily="66" charset="0"/>
              </a:rPr>
              <a:t>”</a:t>
            </a:r>
          </a:p>
        </p:txBody>
      </p:sp>
    </p:spTree>
    <p:extLst>
      <p:ext uri="{BB962C8B-B14F-4D97-AF65-F5344CB8AC3E}">
        <p14:creationId xmlns:p14="http://schemas.microsoft.com/office/powerpoint/2010/main" val="8914249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BBA7D181-672E-4C35-8912-D97FFA77DCC5}" type="slidenum">
              <a:rPr lang="en-US" smtClean="0">
                <a:solidFill>
                  <a:srgbClr val="000000"/>
                </a:solidFill>
              </a:rPr>
              <a:pPr>
                <a:defRPr/>
              </a:pPr>
              <a:t>72</a:t>
            </a:fld>
            <a:endParaRPr lang="en-US" dirty="0">
              <a:solidFill>
                <a:srgbClr val="000000"/>
              </a:solidFill>
            </a:endParaRPr>
          </a:p>
        </p:txBody>
      </p:sp>
      <p:sp>
        <p:nvSpPr>
          <p:cNvPr id="5" name="TextBox 4"/>
          <p:cNvSpPr txBox="1"/>
          <p:nvPr/>
        </p:nvSpPr>
        <p:spPr>
          <a:xfrm>
            <a:off x="2142829" y="333949"/>
            <a:ext cx="5044201" cy="461665"/>
          </a:xfrm>
          <a:prstGeom prst="rect">
            <a:avLst/>
          </a:prstGeom>
          <a:solidFill>
            <a:schemeClr val="accent5">
              <a:lumMod val="90000"/>
            </a:schemeClr>
          </a:solidFill>
        </p:spPr>
        <p:txBody>
          <a:bodyPr wrap="none" rtlCol="0">
            <a:spAutoFit/>
          </a:bodyPr>
          <a:lstStyle/>
          <a:p>
            <a:r>
              <a:rPr lang="en-GB" sz="2400" dirty="0">
                <a:solidFill>
                  <a:srgbClr val="000000"/>
                </a:solidFill>
              </a:rPr>
              <a:t>Johannesburg Officials on Lilongwe</a:t>
            </a:r>
          </a:p>
        </p:txBody>
      </p:sp>
      <p:sp>
        <p:nvSpPr>
          <p:cNvPr id="6" name="TextBox 5"/>
          <p:cNvSpPr txBox="1"/>
          <p:nvPr/>
        </p:nvSpPr>
        <p:spPr>
          <a:xfrm>
            <a:off x="507" y="1067587"/>
            <a:ext cx="3570849" cy="369332"/>
          </a:xfrm>
          <a:prstGeom prst="rect">
            <a:avLst/>
          </a:prstGeom>
          <a:noFill/>
        </p:spPr>
        <p:txBody>
          <a:bodyPr wrap="none" rtlCol="0">
            <a:spAutoFit/>
          </a:bodyPr>
          <a:lstStyle/>
          <a:p>
            <a:r>
              <a:rPr lang="en-GB" dirty="0">
                <a:solidFill>
                  <a:srgbClr val="000000"/>
                </a:solidFill>
              </a:rPr>
              <a:t>“it’s a fragment of Johannesburg”</a:t>
            </a:r>
          </a:p>
        </p:txBody>
      </p:sp>
      <p:sp>
        <p:nvSpPr>
          <p:cNvPr id="7" name="TextBox 6"/>
          <p:cNvSpPr txBox="1"/>
          <p:nvPr/>
        </p:nvSpPr>
        <p:spPr>
          <a:xfrm>
            <a:off x="2915816" y="3645024"/>
            <a:ext cx="5434501" cy="369332"/>
          </a:xfrm>
          <a:prstGeom prst="rect">
            <a:avLst/>
          </a:prstGeom>
          <a:noFill/>
        </p:spPr>
        <p:txBody>
          <a:bodyPr wrap="none" rtlCol="0">
            <a:spAutoFit/>
          </a:bodyPr>
          <a:lstStyle/>
          <a:p>
            <a:r>
              <a:rPr lang="en-GB" dirty="0">
                <a:solidFill>
                  <a:srgbClr val="000000"/>
                </a:solidFill>
              </a:rPr>
              <a:t>“everything was from SA, right down to toilet paper”</a:t>
            </a:r>
          </a:p>
        </p:txBody>
      </p:sp>
      <p:sp>
        <p:nvSpPr>
          <p:cNvPr id="8" name="TextBox 7"/>
          <p:cNvSpPr txBox="1"/>
          <p:nvPr/>
        </p:nvSpPr>
        <p:spPr>
          <a:xfrm>
            <a:off x="1366498" y="5366890"/>
            <a:ext cx="7740352" cy="1477328"/>
          </a:xfrm>
          <a:prstGeom prst="rect">
            <a:avLst/>
          </a:prstGeom>
          <a:noFill/>
        </p:spPr>
        <p:txBody>
          <a:bodyPr wrap="square" rtlCol="0">
            <a:spAutoFit/>
          </a:bodyPr>
          <a:lstStyle/>
          <a:p>
            <a:r>
              <a:rPr lang="en-GB" dirty="0">
                <a:solidFill>
                  <a:srgbClr val="000000"/>
                </a:solidFill>
              </a:rPr>
              <a:t>“you have got stable cities in Johannesburg, Tshwane and </a:t>
            </a:r>
            <a:r>
              <a:rPr lang="en-GB" dirty="0" err="1">
                <a:solidFill>
                  <a:srgbClr val="000000"/>
                </a:solidFill>
              </a:rPr>
              <a:t>Erkhurhuleni</a:t>
            </a:r>
            <a:r>
              <a:rPr lang="en-GB" dirty="0">
                <a:solidFill>
                  <a:srgbClr val="000000"/>
                </a:solidFill>
              </a:rPr>
              <a:t>, but what happens if you’ve got poor governance, a poorly functioning city, no service delivery, collapse of service delivery, rampant corruption and all of those things,  and you have that level of urbanisation, then </a:t>
            </a:r>
            <a:r>
              <a:rPr lang="en-GB" dirty="0" smtClean="0">
                <a:solidFill>
                  <a:srgbClr val="000000"/>
                </a:solidFill>
              </a:rPr>
              <a:t>what  happens</a:t>
            </a:r>
            <a:r>
              <a:rPr lang="en-GB" dirty="0">
                <a:solidFill>
                  <a:srgbClr val="000000"/>
                </a:solidFill>
              </a:rPr>
              <a:t>, it is a major problem”.</a:t>
            </a:r>
          </a:p>
        </p:txBody>
      </p:sp>
      <p:sp>
        <p:nvSpPr>
          <p:cNvPr id="9" name="TextBox 8"/>
          <p:cNvSpPr txBox="1"/>
          <p:nvPr/>
        </p:nvSpPr>
        <p:spPr>
          <a:xfrm>
            <a:off x="497456" y="2164214"/>
            <a:ext cx="3626314" cy="369332"/>
          </a:xfrm>
          <a:prstGeom prst="rect">
            <a:avLst/>
          </a:prstGeom>
          <a:noFill/>
        </p:spPr>
        <p:txBody>
          <a:bodyPr wrap="none" rtlCol="0">
            <a:spAutoFit/>
          </a:bodyPr>
          <a:lstStyle/>
          <a:p>
            <a:r>
              <a:rPr lang="en-GB" dirty="0">
                <a:solidFill>
                  <a:srgbClr val="000000"/>
                </a:solidFill>
              </a:rPr>
              <a:t>“Qualifications but no experience”</a:t>
            </a:r>
          </a:p>
        </p:txBody>
      </p:sp>
      <p:sp>
        <p:nvSpPr>
          <p:cNvPr id="10" name="TextBox 9"/>
          <p:cNvSpPr txBox="1"/>
          <p:nvPr/>
        </p:nvSpPr>
        <p:spPr>
          <a:xfrm>
            <a:off x="4018598" y="4061067"/>
            <a:ext cx="5088252" cy="369332"/>
          </a:xfrm>
          <a:prstGeom prst="rect">
            <a:avLst/>
          </a:prstGeom>
          <a:noFill/>
        </p:spPr>
        <p:txBody>
          <a:bodyPr wrap="none" rtlCol="0">
            <a:spAutoFit/>
          </a:bodyPr>
          <a:lstStyle/>
          <a:p>
            <a:r>
              <a:rPr lang="en-GB" dirty="0">
                <a:solidFill>
                  <a:srgbClr val="000000"/>
                </a:solidFill>
              </a:rPr>
              <a:t>“can we learn from others, not copy or replicate”</a:t>
            </a:r>
          </a:p>
        </p:txBody>
      </p:sp>
      <p:sp>
        <p:nvSpPr>
          <p:cNvPr id="11" name="TextBox 10"/>
          <p:cNvSpPr txBox="1"/>
          <p:nvPr/>
        </p:nvSpPr>
        <p:spPr>
          <a:xfrm>
            <a:off x="231930" y="4720558"/>
            <a:ext cx="8748464" cy="646331"/>
          </a:xfrm>
          <a:prstGeom prst="rect">
            <a:avLst/>
          </a:prstGeom>
          <a:noFill/>
        </p:spPr>
        <p:txBody>
          <a:bodyPr wrap="square" rtlCol="0">
            <a:spAutoFit/>
          </a:bodyPr>
          <a:lstStyle/>
          <a:p>
            <a:r>
              <a:rPr lang="en-GB" dirty="0">
                <a:solidFill>
                  <a:srgbClr val="000000"/>
                </a:solidFill>
              </a:rPr>
              <a:t>“they did have a municipal inspectorate under one umbrella, it was a good lesson for Johannesburg</a:t>
            </a:r>
          </a:p>
        </p:txBody>
      </p:sp>
      <p:sp>
        <p:nvSpPr>
          <p:cNvPr id="12" name="TextBox 11"/>
          <p:cNvSpPr txBox="1"/>
          <p:nvPr/>
        </p:nvSpPr>
        <p:spPr>
          <a:xfrm>
            <a:off x="0" y="4332444"/>
            <a:ext cx="2600392" cy="369332"/>
          </a:xfrm>
          <a:prstGeom prst="rect">
            <a:avLst/>
          </a:prstGeom>
          <a:noFill/>
        </p:spPr>
        <p:txBody>
          <a:bodyPr wrap="none" rtlCol="0">
            <a:spAutoFit/>
          </a:bodyPr>
          <a:lstStyle/>
          <a:p>
            <a:r>
              <a:rPr lang="en-GB" dirty="0">
                <a:solidFill>
                  <a:srgbClr val="000000"/>
                </a:solidFill>
              </a:rPr>
              <a:t>“people had to confess”</a:t>
            </a:r>
          </a:p>
        </p:txBody>
      </p:sp>
      <p:sp>
        <p:nvSpPr>
          <p:cNvPr id="13" name="TextBox 12"/>
          <p:cNvSpPr txBox="1"/>
          <p:nvPr/>
        </p:nvSpPr>
        <p:spPr>
          <a:xfrm>
            <a:off x="1" y="1484624"/>
            <a:ext cx="8820472" cy="646331"/>
          </a:xfrm>
          <a:prstGeom prst="rect">
            <a:avLst/>
          </a:prstGeom>
          <a:noFill/>
        </p:spPr>
        <p:txBody>
          <a:bodyPr wrap="square" rtlCol="0">
            <a:spAutoFit/>
          </a:bodyPr>
          <a:lstStyle/>
          <a:p>
            <a:r>
              <a:rPr lang="en-GB" dirty="0">
                <a:solidFill>
                  <a:srgbClr val="000000"/>
                </a:solidFill>
              </a:rPr>
              <a:t>“its not Johannesburg, no highways….expensive properties/squatter community… not much different from SA”</a:t>
            </a:r>
          </a:p>
        </p:txBody>
      </p:sp>
      <p:sp>
        <p:nvSpPr>
          <p:cNvPr id="14" name="TextBox 13"/>
          <p:cNvSpPr txBox="1"/>
          <p:nvPr/>
        </p:nvSpPr>
        <p:spPr>
          <a:xfrm>
            <a:off x="3814977" y="2663706"/>
            <a:ext cx="4665060" cy="369332"/>
          </a:xfrm>
          <a:prstGeom prst="rect">
            <a:avLst/>
          </a:prstGeom>
          <a:noFill/>
        </p:spPr>
        <p:txBody>
          <a:bodyPr wrap="none" rtlCol="0">
            <a:spAutoFit/>
          </a:bodyPr>
          <a:lstStyle/>
          <a:p>
            <a:r>
              <a:rPr lang="en-GB" dirty="0">
                <a:solidFill>
                  <a:srgbClr val="000000"/>
                </a:solidFill>
              </a:rPr>
              <a:t>“confirmed the quality of the land surveying”</a:t>
            </a:r>
          </a:p>
        </p:txBody>
      </p:sp>
      <p:sp>
        <p:nvSpPr>
          <p:cNvPr id="15" name="TextBox 14"/>
          <p:cNvSpPr txBox="1"/>
          <p:nvPr/>
        </p:nvSpPr>
        <p:spPr>
          <a:xfrm>
            <a:off x="424465" y="3078271"/>
            <a:ext cx="6781023" cy="369332"/>
          </a:xfrm>
          <a:prstGeom prst="rect">
            <a:avLst/>
          </a:prstGeom>
          <a:noFill/>
        </p:spPr>
        <p:txBody>
          <a:bodyPr wrap="none" rtlCol="0">
            <a:spAutoFit/>
          </a:bodyPr>
          <a:lstStyle/>
          <a:p>
            <a:r>
              <a:rPr lang="en-GB" dirty="0">
                <a:solidFill>
                  <a:srgbClr val="000000"/>
                </a:solidFill>
              </a:rPr>
              <a:t>“the bye-laws were in good order; implementation was the issue”</a:t>
            </a:r>
          </a:p>
        </p:txBody>
      </p:sp>
    </p:spTree>
    <p:extLst>
      <p:ext uri="{BB962C8B-B14F-4D97-AF65-F5344CB8AC3E}">
        <p14:creationId xmlns:p14="http://schemas.microsoft.com/office/powerpoint/2010/main" val="3538327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40000"/>
              <a:lumOff val="60000"/>
            </a:schemeClr>
          </a:solidFill>
        </p:spPr>
        <p:txBody>
          <a:bodyPr/>
          <a:lstStyle/>
          <a:p>
            <a:r>
              <a:rPr lang="en-GB" dirty="0" smtClean="0">
                <a:solidFill>
                  <a:schemeClr val="bg1"/>
                </a:solidFill>
              </a:rPr>
              <a:t>Thinking with informality</a:t>
            </a:r>
            <a:endParaRPr lang="en-GB" dirty="0">
              <a:solidFill>
                <a:schemeClr val="bg1"/>
              </a:solidFill>
            </a:endParaRPr>
          </a:p>
        </p:txBody>
      </p:sp>
      <p:sp>
        <p:nvSpPr>
          <p:cNvPr id="3" name="TextBox 2"/>
          <p:cNvSpPr txBox="1"/>
          <p:nvPr/>
        </p:nvSpPr>
        <p:spPr>
          <a:xfrm>
            <a:off x="2941" y="1844824"/>
            <a:ext cx="9141059" cy="954107"/>
          </a:xfrm>
          <a:prstGeom prst="rect">
            <a:avLst/>
          </a:prstGeom>
          <a:solidFill>
            <a:schemeClr val="tx2">
              <a:lumMod val="75000"/>
            </a:schemeClr>
          </a:solidFill>
        </p:spPr>
        <p:txBody>
          <a:bodyPr wrap="square" rtlCol="0">
            <a:spAutoFit/>
          </a:bodyPr>
          <a:lstStyle/>
          <a:p>
            <a:r>
              <a:rPr lang="en-GB" sz="2800" dirty="0">
                <a:solidFill>
                  <a:srgbClr val="3E3E5C"/>
                </a:solidFill>
              </a:rPr>
              <a:t>A spectral local state in Lilongwe: </a:t>
            </a:r>
          </a:p>
          <a:p>
            <a:r>
              <a:rPr lang="en-GB" sz="2800" dirty="0">
                <a:solidFill>
                  <a:srgbClr val="3E3E5C"/>
                </a:solidFill>
              </a:rPr>
              <a:t>	bye-laws; filing systems; training officials</a:t>
            </a:r>
          </a:p>
        </p:txBody>
      </p:sp>
      <p:sp>
        <p:nvSpPr>
          <p:cNvPr id="4" name="TextBox 3"/>
          <p:cNvSpPr txBox="1"/>
          <p:nvPr/>
        </p:nvSpPr>
        <p:spPr>
          <a:xfrm>
            <a:off x="739741" y="3356991"/>
            <a:ext cx="8408071" cy="1384995"/>
          </a:xfrm>
          <a:prstGeom prst="rect">
            <a:avLst/>
          </a:prstGeom>
          <a:solidFill>
            <a:schemeClr val="accent1">
              <a:lumMod val="20000"/>
              <a:lumOff val="80000"/>
            </a:schemeClr>
          </a:solidFill>
        </p:spPr>
        <p:txBody>
          <a:bodyPr wrap="none" rtlCol="0">
            <a:spAutoFit/>
          </a:bodyPr>
          <a:lstStyle/>
          <a:p>
            <a:r>
              <a:rPr lang="en-GB" sz="2800" dirty="0">
                <a:solidFill>
                  <a:srgbClr val="3E3E5C"/>
                </a:solidFill>
              </a:rPr>
              <a:t>Remnant planning guidance in London; </a:t>
            </a:r>
          </a:p>
          <a:p>
            <a:r>
              <a:rPr lang="en-GB" sz="2800" dirty="0">
                <a:solidFill>
                  <a:srgbClr val="3E3E5C"/>
                </a:solidFill>
              </a:rPr>
              <a:t>	Soft consultation and shaping participation </a:t>
            </a:r>
          </a:p>
          <a:p>
            <a:r>
              <a:rPr lang="en-GB" sz="2800" dirty="0">
                <a:solidFill>
                  <a:srgbClr val="3E3E5C"/>
                </a:solidFill>
              </a:rPr>
              <a:t>	platforms</a:t>
            </a:r>
          </a:p>
        </p:txBody>
      </p:sp>
      <p:sp>
        <p:nvSpPr>
          <p:cNvPr id="5" name="TextBox 4"/>
          <p:cNvSpPr txBox="1"/>
          <p:nvPr/>
        </p:nvSpPr>
        <p:spPr>
          <a:xfrm>
            <a:off x="1915739" y="5301208"/>
            <a:ext cx="7228261" cy="954107"/>
          </a:xfrm>
          <a:prstGeom prst="rect">
            <a:avLst/>
          </a:prstGeom>
          <a:solidFill>
            <a:schemeClr val="tx2">
              <a:lumMod val="60000"/>
              <a:lumOff val="40000"/>
            </a:schemeClr>
          </a:solidFill>
        </p:spPr>
        <p:txBody>
          <a:bodyPr wrap="none" rtlCol="0">
            <a:spAutoFit/>
          </a:bodyPr>
          <a:lstStyle/>
          <a:p>
            <a:r>
              <a:rPr lang="en-GB" sz="2800" dirty="0">
                <a:solidFill>
                  <a:srgbClr val="3E3E5C"/>
                </a:solidFill>
              </a:rPr>
              <a:t>Proliferating civil society organisation and</a:t>
            </a:r>
          </a:p>
          <a:p>
            <a:r>
              <a:rPr lang="en-GB" sz="2800" dirty="0">
                <a:solidFill>
                  <a:srgbClr val="3E3E5C"/>
                </a:solidFill>
              </a:rPr>
              <a:t>mobilisation in Johannesburg</a:t>
            </a:r>
          </a:p>
        </p:txBody>
      </p:sp>
    </p:spTree>
    <p:extLst>
      <p:ext uri="{BB962C8B-B14F-4D97-AF65-F5344CB8AC3E}">
        <p14:creationId xmlns:p14="http://schemas.microsoft.com/office/powerpoint/2010/main" val="198118273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Dispersing “informality”</a:t>
            </a:r>
            <a:endParaRPr lang="en-GB" dirty="0"/>
          </a:p>
        </p:txBody>
      </p:sp>
      <p:sp>
        <p:nvSpPr>
          <p:cNvPr id="3" name="Content Placeholder 2"/>
          <p:cNvSpPr>
            <a:spLocks noGrp="1"/>
          </p:cNvSpPr>
          <p:nvPr>
            <p:ph idx="1"/>
          </p:nvPr>
        </p:nvSpPr>
        <p:spPr/>
        <p:txBody>
          <a:bodyPr>
            <a:normAutofit fontScale="77500" lnSpcReduction="20000"/>
          </a:bodyPr>
          <a:lstStyle/>
          <a:p>
            <a:r>
              <a:rPr lang="en-GB" dirty="0" smtClean="0"/>
              <a:t>People as infrastructure</a:t>
            </a:r>
          </a:p>
          <a:p>
            <a:r>
              <a:rPr lang="en-GB" dirty="0" smtClean="0"/>
              <a:t>The unknowability of large, complex cities</a:t>
            </a:r>
          </a:p>
          <a:p>
            <a:r>
              <a:rPr lang="en-GB" dirty="0" smtClean="0"/>
              <a:t>Emergent social forms</a:t>
            </a:r>
          </a:p>
          <a:p>
            <a:r>
              <a:rPr lang="en-GB" dirty="0"/>
              <a:t>C</a:t>
            </a:r>
            <a:r>
              <a:rPr lang="en-GB" dirty="0" smtClean="0"/>
              <a:t>ultural grounds of state practices</a:t>
            </a:r>
          </a:p>
          <a:p>
            <a:r>
              <a:rPr lang="en-GB" dirty="0" smtClean="0"/>
              <a:t>Embedded institutional cultures</a:t>
            </a:r>
          </a:p>
          <a:p>
            <a:r>
              <a:rPr lang="en-GB" dirty="0" smtClean="0"/>
              <a:t>Bureaucratic discretion; street level bureaucrats</a:t>
            </a:r>
          </a:p>
          <a:p>
            <a:r>
              <a:rPr lang="en-GB" dirty="0" smtClean="0"/>
              <a:t>Spectral states (present-not active/ghostly-absent)</a:t>
            </a:r>
          </a:p>
          <a:p>
            <a:r>
              <a:rPr lang="en-GB" dirty="0" smtClean="0"/>
              <a:t>Legal voids; legal theft of urban politics</a:t>
            </a:r>
          </a:p>
          <a:p>
            <a:r>
              <a:rPr lang="en-GB" dirty="0" smtClean="0"/>
              <a:t>Personalised states; bargained authoritarianism</a:t>
            </a:r>
          </a:p>
          <a:p>
            <a:r>
              <a:rPr lang="en-GB" dirty="0" smtClean="0"/>
              <a:t>Flexible deals; uncertainty</a:t>
            </a:r>
          </a:p>
          <a:p>
            <a:r>
              <a:rPr lang="en-GB" dirty="0" smtClean="0"/>
              <a:t>Insecure, </a:t>
            </a:r>
            <a:r>
              <a:rPr lang="en-GB" dirty="0" err="1" smtClean="0"/>
              <a:t>casualised</a:t>
            </a:r>
            <a:r>
              <a:rPr lang="en-GB" dirty="0" smtClean="0"/>
              <a:t> labour</a:t>
            </a:r>
            <a:endParaRPr lang="en-GB" dirty="0"/>
          </a:p>
        </p:txBody>
      </p:sp>
    </p:spTree>
    <p:extLst>
      <p:ext uri="{BB962C8B-B14F-4D97-AF65-F5344CB8AC3E}">
        <p14:creationId xmlns:p14="http://schemas.microsoft.com/office/powerpoint/2010/main" val="340364399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270164"/>
            <a:ext cx="9144000" cy="6555641"/>
          </a:xfrm>
          <a:prstGeom prst="rect">
            <a:avLst/>
          </a:prstGeom>
        </p:spPr>
        <p:txBody>
          <a:bodyPr wrap="square">
            <a:spAutoFit/>
          </a:bodyPr>
          <a:lstStyle/>
          <a:p>
            <a:r>
              <a:rPr lang="en-GB" sz="2000" dirty="0">
                <a:solidFill>
                  <a:srgbClr val="FFFFFF"/>
                </a:solidFill>
              </a:rPr>
              <a:t>Mr Anthony </a:t>
            </a:r>
            <a:r>
              <a:rPr lang="en-GB" sz="2000" dirty="0" err="1">
                <a:solidFill>
                  <a:srgbClr val="FFFFFF"/>
                </a:solidFill>
              </a:rPr>
              <a:t>Thickett</a:t>
            </a:r>
            <a:r>
              <a:rPr lang="en-GB" sz="2000" dirty="0">
                <a:solidFill>
                  <a:srgbClr val="FFFFFF"/>
                </a:solidFill>
              </a:rPr>
              <a:t> (Planning Inspector) on the London Plan:</a:t>
            </a:r>
          </a:p>
          <a:p>
            <a:endParaRPr lang="en-GB" sz="2000" dirty="0">
              <a:solidFill>
                <a:srgbClr val="FFFFFF"/>
              </a:solidFill>
            </a:endParaRPr>
          </a:p>
          <a:p>
            <a:r>
              <a:rPr lang="en-GB" sz="2000" dirty="0">
                <a:solidFill>
                  <a:srgbClr val="FFFFFF"/>
                </a:solidFill>
              </a:rPr>
              <a:t>Uncertainty of numbers: “This revision has been driven partly by the realisation that the population of London has grown much faster than was anticipated in the 2011 London Plan. However, the extent to which this unexpected level of growth is structural or cyclical is unknown as is the ability of the Plan’s existing strategies and philosophy to successfully accommodate the envisaged level of growth. In light of this a full review of the Plan will commence in 2015.” 	</a:t>
            </a:r>
          </a:p>
          <a:p>
            <a:r>
              <a:rPr lang="en-GB" sz="2000" dirty="0">
                <a:solidFill>
                  <a:srgbClr val="FFFFFF"/>
                </a:solidFill>
              </a:rPr>
              <a:t>“predicting levels of employment is not easy”</a:t>
            </a:r>
          </a:p>
          <a:p>
            <a:endParaRPr lang="en-GB" sz="2000" dirty="0">
              <a:solidFill>
                <a:srgbClr val="FFFFFF"/>
              </a:solidFill>
            </a:endParaRPr>
          </a:p>
          <a:p>
            <a:r>
              <a:rPr lang="en-GB" sz="2000" dirty="0">
                <a:solidFill>
                  <a:srgbClr val="FFFFFF"/>
                </a:solidFill>
              </a:rPr>
              <a:t>Lack of capacity to implement: “it is not enough to grant planning permissions, homes have to be built”</a:t>
            </a:r>
          </a:p>
          <a:p>
            <a:endParaRPr lang="en-GB" sz="2000" dirty="0">
              <a:solidFill>
                <a:srgbClr val="FFFFFF"/>
              </a:solidFill>
            </a:endParaRPr>
          </a:p>
          <a:p>
            <a:r>
              <a:rPr lang="en-GB" sz="2000" dirty="0">
                <a:solidFill>
                  <a:srgbClr val="FFFFFF"/>
                </a:solidFill>
              </a:rPr>
              <a:t>Lack of legislation on co-operation and region-wide planning: </a:t>
            </a:r>
          </a:p>
          <a:p>
            <a:r>
              <a:rPr lang="en-GB" sz="2000" dirty="0">
                <a:solidFill>
                  <a:srgbClr val="FFFFFF"/>
                </a:solidFill>
              </a:rPr>
              <a:t>“In my view, the Mayor needs to explore options beyond the existing philosophy of the London Plan. That may, in the absence of a wider regional strategy to assess the options for growth and to plan and co-ordinate that growth, include engaging local planning authorities beyond the GLA’s boundaries in discussions regarding the evolution of our capital city.“”</a:t>
            </a:r>
          </a:p>
          <a:p>
            <a:endParaRPr lang="en-GB" sz="2000" dirty="0">
              <a:solidFill>
                <a:prstClr val="black"/>
              </a:solidFill>
              <a:latin typeface="Calibri"/>
            </a:endParaRPr>
          </a:p>
        </p:txBody>
      </p:sp>
    </p:spTree>
    <p:extLst>
      <p:ext uri="{BB962C8B-B14F-4D97-AF65-F5344CB8AC3E}">
        <p14:creationId xmlns:p14="http://schemas.microsoft.com/office/powerpoint/2010/main" val="84928644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 y="-8128"/>
          <a:ext cx="9143999" cy="6924656"/>
        </p:xfrm>
        <a:graphic>
          <a:graphicData uri="http://schemas.openxmlformats.org/drawingml/2006/table">
            <a:tbl>
              <a:tblPr firstRow="1" firstCol="1" bandRow="1"/>
              <a:tblGrid>
                <a:gridCol w="1314449"/>
                <a:gridCol w="1204815"/>
                <a:gridCol w="1511559"/>
                <a:gridCol w="1699293"/>
                <a:gridCol w="1771695"/>
                <a:gridCol w="1642188"/>
              </a:tblGrid>
              <a:tr h="803052">
                <a:tc>
                  <a:txBody>
                    <a:bodyPr/>
                    <a:lstStyle/>
                    <a:p>
                      <a:pPr>
                        <a:spcAft>
                          <a:spcPts val="0"/>
                        </a:spcAft>
                      </a:pPr>
                      <a:r>
                        <a:rPr lang="en-GB" sz="1800" b="0" i="0" dirty="0">
                          <a:effectLst/>
                          <a:latin typeface="Arial" charset="0"/>
                          <a:ea typeface="Arial" charset="0"/>
                          <a:cs typeface="Arial" charset="0"/>
                        </a:rPr>
                        <a:t>CITY</a:t>
                      </a:r>
                      <a:endParaRPr lang="en-US" sz="1800" b="0" i="0" dirty="0">
                        <a:effectLst/>
                        <a:latin typeface="Arial" charset="0"/>
                        <a:ea typeface="Arial" charset="0"/>
                        <a:cs typeface="Arial" charset="0"/>
                      </a:endParaRPr>
                    </a:p>
                  </a:txBody>
                  <a:tcPr marL="31750" marR="3175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95959"/>
                    </a:solidFill>
                  </a:tcPr>
                </a:tc>
                <a:tc>
                  <a:txBody>
                    <a:bodyPr/>
                    <a:lstStyle/>
                    <a:p>
                      <a:pPr>
                        <a:spcAft>
                          <a:spcPts val="0"/>
                        </a:spcAft>
                      </a:pPr>
                      <a:r>
                        <a:rPr lang="en-GB" sz="1800" b="0" i="0">
                          <a:effectLst/>
                          <a:latin typeface="Arial" charset="0"/>
                          <a:ea typeface="Arial" charset="0"/>
                          <a:cs typeface="Arial" charset="0"/>
                        </a:rPr>
                        <a:t>THEME</a:t>
                      </a:r>
                      <a:endParaRPr lang="en-US" sz="1800" b="0" i="0">
                        <a:effectLst/>
                        <a:latin typeface="Arial" charset="0"/>
                        <a:ea typeface="Arial" charset="0"/>
                        <a:cs typeface="Arial" charset="0"/>
                      </a:endParaRPr>
                    </a:p>
                  </a:txBody>
                  <a:tcPr marL="31750" marR="3175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a:spcAft>
                          <a:spcPts val="0"/>
                        </a:spcAft>
                      </a:pPr>
                      <a:r>
                        <a:rPr lang="en-GB" sz="1800" b="0" i="0">
                          <a:effectLst/>
                          <a:latin typeface="Arial" charset="0"/>
                          <a:ea typeface="Arial" charset="0"/>
                          <a:cs typeface="Arial" charset="0"/>
                        </a:rPr>
                        <a:t>URBAN </a:t>
                      </a:r>
                      <a:r>
                        <a:rPr lang="en-GB" sz="1800" b="0" i="0" smtClean="0">
                          <a:effectLst/>
                          <a:latin typeface="Arial" charset="0"/>
                          <a:ea typeface="Arial" charset="0"/>
                          <a:cs typeface="Arial" charset="0"/>
                        </a:rPr>
                        <a:t>TERRITORY</a:t>
                      </a:r>
                      <a:endParaRPr lang="en-US" sz="1800" b="0" i="0">
                        <a:effectLst/>
                        <a:latin typeface="Arial" charset="0"/>
                        <a:ea typeface="Arial" charset="0"/>
                        <a:cs typeface="Arial" charset="0"/>
                      </a:endParaRPr>
                    </a:p>
                  </a:txBody>
                  <a:tcPr marL="31750" marR="3175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a:spcAft>
                          <a:spcPts val="0"/>
                        </a:spcAft>
                      </a:pPr>
                      <a:r>
                        <a:rPr lang="en-GB" sz="1800" b="0" i="0" dirty="0" smtClean="0">
                          <a:effectLst/>
                          <a:latin typeface="Arial" charset="0"/>
                          <a:ea typeface="Arial" charset="0"/>
                          <a:cs typeface="Arial" charset="0"/>
                        </a:rPr>
                        <a:t>POLICY </a:t>
                      </a:r>
                      <a:r>
                        <a:rPr lang="en-GB" sz="1800" b="0" i="0" dirty="0">
                          <a:effectLst/>
                          <a:latin typeface="Arial" charset="0"/>
                          <a:ea typeface="Arial" charset="0"/>
                          <a:cs typeface="Arial" charset="0"/>
                        </a:rPr>
                        <a:t>PROCESSES</a:t>
                      </a:r>
                      <a:endParaRPr lang="en-US" sz="1800" b="0" i="0" dirty="0">
                        <a:effectLst/>
                        <a:latin typeface="Arial" charset="0"/>
                        <a:ea typeface="Arial" charset="0"/>
                        <a:cs typeface="Arial" charset="0"/>
                      </a:endParaRPr>
                    </a:p>
                  </a:txBody>
                  <a:tcPr marL="31750" marR="3175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a:spcAft>
                          <a:spcPts val="0"/>
                        </a:spcAft>
                      </a:pPr>
                      <a:r>
                        <a:rPr lang="en-GB" sz="1800" b="0" i="0">
                          <a:effectLst/>
                          <a:latin typeface="Arial" charset="0"/>
                          <a:ea typeface="Arial" charset="0"/>
                          <a:cs typeface="Arial" charset="0"/>
                        </a:rPr>
                        <a:t>ACTING GLOBALLY</a:t>
                      </a:r>
                      <a:endParaRPr lang="en-US" sz="1800" b="0" i="0">
                        <a:effectLst/>
                        <a:latin typeface="Arial" charset="0"/>
                        <a:ea typeface="Arial" charset="0"/>
                        <a:cs typeface="Arial" charset="0"/>
                      </a:endParaRPr>
                    </a:p>
                  </a:txBody>
                  <a:tcPr marL="31750" marR="3175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a:spcAft>
                          <a:spcPts val="0"/>
                        </a:spcAft>
                      </a:pPr>
                      <a:r>
                        <a:rPr lang="en-GB" sz="1800" b="0" i="0">
                          <a:effectLst/>
                          <a:latin typeface="Arial" charset="0"/>
                          <a:ea typeface="Arial" charset="0"/>
                          <a:cs typeface="Arial" charset="0"/>
                        </a:rPr>
                        <a:t>NATURE OF LINKS</a:t>
                      </a:r>
                      <a:endParaRPr lang="en-US" sz="1800" b="0" i="0">
                        <a:effectLst/>
                        <a:latin typeface="Arial" charset="0"/>
                        <a:ea typeface="Arial" charset="0"/>
                        <a:cs typeface="Arial" charset="0"/>
                      </a:endParaRPr>
                    </a:p>
                  </a:txBody>
                  <a:tcPr marL="31750" marR="3175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r>
              <a:tr h="2308942">
                <a:tc>
                  <a:txBody>
                    <a:bodyPr/>
                    <a:lstStyle/>
                    <a:p>
                      <a:pPr>
                        <a:spcAft>
                          <a:spcPts val="0"/>
                        </a:spcAft>
                      </a:pPr>
                      <a:r>
                        <a:rPr lang="en-GB" sz="1800" b="0" i="0" dirty="0">
                          <a:effectLst/>
                          <a:latin typeface="Arial" charset="0"/>
                          <a:ea typeface="Arial" charset="0"/>
                          <a:cs typeface="Arial" charset="0"/>
                        </a:rPr>
                        <a:t>JOHANNESBURG</a:t>
                      </a:r>
                      <a:endParaRPr lang="en-US" sz="1800" b="0" i="0" dirty="0">
                        <a:effectLst/>
                        <a:latin typeface="Arial" charset="0"/>
                        <a:ea typeface="Arial" charset="0"/>
                        <a:cs typeface="Arial" charset="0"/>
                      </a:endParaRPr>
                    </a:p>
                  </a:txBody>
                  <a:tcPr marL="31750" marR="3175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95959"/>
                    </a:solidFill>
                  </a:tcPr>
                </a:tc>
                <a:tc>
                  <a:txBody>
                    <a:bodyPr/>
                    <a:lstStyle/>
                    <a:p>
                      <a:pPr>
                        <a:spcAft>
                          <a:spcPts val="0"/>
                        </a:spcAft>
                      </a:pPr>
                      <a:r>
                        <a:rPr lang="en-GB" sz="1800" b="0" i="0" dirty="0">
                          <a:effectLst/>
                          <a:latin typeface="Arial" charset="0"/>
                          <a:ea typeface="Arial" charset="0"/>
                          <a:cs typeface="Arial" charset="0"/>
                        </a:rPr>
                        <a:t>proactive absorption of the poor</a:t>
                      </a:r>
                      <a:endParaRPr lang="en-US" sz="1800" b="0" i="0" dirty="0">
                        <a:effectLst/>
                        <a:latin typeface="Arial" charset="0"/>
                        <a:ea typeface="Arial" charset="0"/>
                        <a:cs typeface="Arial" charset="0"/>
                      </a:endParaRPr>
                    </a:p>
                  </a:txBody>
                  <a:tcPr marL="31750" marR="3175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800" b="0" i="0" dirty="0">
                          <a:effectLst/>
                          <a:latin typeface="Arial" charset="0"/>
                          <a:ea typeface="Arial" charset="0"/>
                          <a:cs typeface="Arial" charset="0"/>
                        </a:rPr>
                        <a:t>Developmental State</a:t>
                      </a:r>
                      <a:endParaRPr lang="en-US" sz="1800" b="0" i="0" dirty="0">
                        <a:effectLst/>
                        <a:latin typeface="Arial" charset="0"/>
                        <a:ea typeface="Arial" charset="0"/>
                        <a:cs typeface="Arial" charset="0"/>
                      </a:endParaRPr>
                    </a:p>
                    <a:p>
                      <a:pPr>
                        <a:spcAft>
                          <a:spcPts val="0"/>
                        </a:spcAft>
                      </a:pPr>
                      <a:r>
                        <a:rPr lang="en-GB" sz="1800" b="0" i="0" dirty="0">
                          <a:effectLst/>
                          <a:latin typeface="Arial" charset="0"/>
                          <a:ea typeface="Arial" charset="0"/>
                          <a:cs typeface="Arial" charset="0"/>
                        </a:rPr>
                        <a:t>Citizenship and services</a:t>
                      </a:r>
                      <a:endParaRPr lang="en-US" sz="1800" b="0" i="0" dirty="0">
                        <a:effectLst/>
                        <a:latin typeface="Arial" charset="0"/>
                        <a:ea typeface="Arial" charset="0"/>
                        <a:cs typeface="Arial" charset="0"/>
                      </a:endParaRPr>
                    </a:p>
                    <a:p>
                      <a:pPr>
                        <a:spcAft>
                          <a:spcPts val="0"/>
                        </a:spcAft>
                      </a:pPr>
                      <a:r>
                        <a:rPr lang="en-GB" sz="1800" b="0" i="0" dirty="0">
                          <a:effectLst/>
                          <a:latin typeface="Arial" charset="0"/>
                          <a:ea typeface="Arial" charset="0"/>
                          <a:cs typeface="Arial" charset="0"/>
                        </a:rPr>
                        <a:t>Local – Provincial tensions</a:t>
                      </a:r>
                      <a:endParaRPr lang="en-US" sz="1800" b="0" i="0" dirty="0">
                        <a:effectLst/>
                        <a:latin typeface="Arial" charset="0"/>
                        <a:ea typeface="Arial" charset="0"/>
                        <a:cs typeface="Arial" charset="0"/>
                      </a:endParaRPr>
                    </a:p>
                  </a:txBody>
                  <a:tcPr marL="31750" marR="3175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800" b="0" i="0" dirty="0">
                          <a:effectLst/>
                          <a:latin typeface="Arial" charset="0"/>
                          <a:ea typeface="Arial" charset="0"/>
                          <a:cs typeface="Arial" charset="0"/>
                        </a:rPr>
                        <a:t>Policy circuits, local </a:t>
                      </a:r>
                      <a:r>
                        <a:rPr lang="en-GB" sz="1800" b="0" i="0" dirty="0" smtClean="0">
                          <a:effectLst/>
                          <a:latin typeface="Arial" charset="0"/>
                          <a:ea typeface="Arial" charset="0"/>
                          <a:cs typeface="Arial" charset="0"/>
                        </a:rPr>
                        <a:t>invention</a:t>
                      </a:r>
                      <a:r>
                        <a:rPr lang="en-GB" sz="1800" b="0" i="0" baseline="0" dirty="0" smtClean="0">
                          <a:effectLst/>
                          <a:latin typeface="Arial" charset="0"/>
                          <a:ea typeface="Arial" charset="0"/>
                          <a:cs typeface="Arial" charset="0"/>
                        </a:rPr>
                        <a:t> </a:t>
                      </a:r>
                      <a:r>
                        <a:rPr lang="en-GB" sz="1800" b="0" i="0" dirty="0" smtClean="0">
                          <a:effectLst/>
                          <a:latin typeface="Arial" charset="0"/>
                          <a:ea typeface="Arial" charset="0"/>
                          <a:cs typeface="Arial" charset="0"/>
                        </a:rPr>
                        <a:t>(SELF-REFERENCE);</a:t>
                      </a:r>
                      <a:endParaRPr lang="en-US" sz="1800" b="0" i="0" dirty="0">
                        <a:effectLst/>
                        <a:latin typeface="Arial" charset="0"/>
                        <a:ea typeface="Arial" charset="0"/>
                        <a:cs typeface="Arial" charset="0"/>
                      </a:endParaRPr>
                    </a:p>
                    <a:p>
                      <a:pPr>
                        <a:spcAft>
                          <a:spcPts val="0"/>
                        </a:spcAft>
                      </a:pPr>
                      <a:r>
                        <a:rPr lang="en-GB" sz="1800" b="0" i="0" dirty="0">
                          <a:effectLst/>
                          <a:latin typeface="Arial" charset="0"/>
                          <a:ea typeface="Arial" charset="0"/>
                          <a:cs typeface="Arial" charset="0"/>
                        </a:rPr>
                        <a:t>networking</a:t>
                      </a:r>
                      <a:endParaRPr lang="en-US" sz="1800" b="0" i="0" dirty="0">
                        <a:effectLst/>
                        <a:latin typeface="Arial" charset="0"/>
                        <a:ea typeface="Arial" charset="0"/>
                        <a:cs typeface="Arial" charset="0"/>
                      </a:endParaRPr>
                    </a:p>
                  </a:txBody>
                  <a:tcPr marL="31750" marR="3175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800" b="0" i="0" dirty="0">
                          <a:effectLst/>
                          <a:latin typeface="Arial" charset="0"/>
                          <a:ea typeface="Arial" charset="0"/>
                          <a:cs typeface="Arial" charset="0"/>
                        </a:rPr>
                        <a:t>Metropolis, corridors of freedom </a:t>
                      </a:r>
                      <a:r>
                        <a:rPr lang="en-GB" sz="1800" b="0" i="0" dirty="0" smtClean="0">
                          <a:effectLst/>
                          <a:latin typeface="Arial" charset="0"/>
                          <a:ea typeface="Arial" charset="0"/>
                          <a:cs typeface="Arial" charset="0"/>
                        </a:rPr>
                        <a:t>(SPECTRAL), </a:t>
                      </a:r>
                      <a:r>
                        <a:rPr lang="en-GB" sz="1800" b="0" i="0" dirty="0">
                          <a:effectLst/>
                          <a:latin typeface="Arial" charset="0"/>
                          <a:ea typeface="Arial" charset="0"/>
                          <a:cs typeface="Arial" charset="0"/>
                        </a:rPr>
                        <a:t>C40, </a:t>
                      </a:r>
                      <a:r>
                        <a:rPr lang="en-GB" sz="1800" b="0" i="0" dirty="0" smtClean="0">
                          <a:effectLst/>
                          <a:latin typeface="Arial" charset="0"/>
                          <a:ea typeface="Arial" charset="0"/>
                          <a:cs typeface="Arial" charset="0"/>
                        </a:rPr>
                        <a:t>ambition(vs</a:t>
                      </a:r>
                      <a:r>
                        <a:rPr lang="en-GB" sz="1800" b="0" i="0" baseline="0" dirty="0" smtClean="0">
                          <a:effectLst/>
                          <a:latin typeface="Arial" charset="0"/>
                          <a:ea typeface="Arial" charset="0"/>
                          <a:cs typeface="Arial" charset="0"/>
                        </a:rPr>
                        <a:t> </a:t>
                      </a:r>
                      <a:r>
                        <a:rPr lang="en-GB" sz="1800" b="0" i="0" dirty="0" smtClean="0">
                          <a:effectLst/>
                          <a:latin typeface="Arial" charset="0"/>
                          <a:ea typeface="Arial" charset="0"/>
                          <a:cs typeface="Arial" charset="0"/>
                        </a:rPr>
                        <a:t>national</a:t>
                      </a:r>
                      <a:r>
                        <a:rPr lang="en-GB" sz="1800" b="0" i="0" baseline="0" dirty="0" smtClean="0">
                          <a:effectLst/>
                          <a:latin typeface="Arial" charset="0"/>
                          <a:ea typeface="Arial" charset="0"/>
                          <a:cs typeface="Arial" charset="0"/>
                        </a:rPr>
                        <a:t> and</a:t>
                      </a:r>
                      <a:r>
                        <a:rPr lang="en-GB" sz="1800" b="0" i="0" dirty="0" smtClean="0">
                          <a:effectLst/>
                          <a:latin typeface="Arial" charset="0"/>
                          <a:ea typeface="Arial" charset="0"/>
                          <a:cs typeface="Arial" charset="0"/>
                        </a:rPr>
                        <a:t> province)</a:t>
                      </a:r>
                      <a:endParaRPr lang="en-US" sz="1800" b="0" i="0" dirty="0">
                        <a:effectLst/>
                        <a:latin typeface="Arial" charset="0"/>
                        <a:ea typeface="Arial" charset="0"/>
                        <a:cs typeface="Arial" charset="0"/>
                      </a:endParaRPr>
                    </a:p>
                  </a:txBody>
                  <a:tcPr marL="31750" marR="3175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800" b="0" i="0">
                          <a:effectLst/>
                          <a:latin typeface="Arial" charset="0"/>
                          <a:ea typeface="Arial" charset="0"/>
                          <a:cs typeface="Arial" charset="0"/>
                        </a:rPr>
                        <a:t>Topological</a:t>
                      </a:r>
                      <a:endParaRPr lang="en-US" sz="1800" b="0" i="0">
                        <a:effectLst/>
                        <a:latin typeface="Arial" charset="0"/>
                        <a:ea typeface="Arial" charset="0"/>
                        <a:cs typeface="Arial" charset="0"/>
                      </a:endParaRPr>
                    </a:p>
                    <a:p>
                      <a:pPr>
                        <a:spcAft>
                          <a:spcPts val="0"/>
                        </a:spcAft>
                      </a:pPr>
                      <a:r>
                        <a:rPr lang="en-GB" sz="1800" b="0" i="0">
                          <a:effectLst/>
                          <a:latin typeface="Arial" charset="0"/>
                          <a:ea typeface="Arial" charset="0"/>
                          <a:cs typeface="Arial" charset="0"/>
                        </a:rPr>
                        <a:t>multiple</a:t>
                      </a:r>
                      <a:endParaRPr lang="en-US" sz="1800" b="0" i="0">
                        <a:effectLst/>
                        <a:latin typeface="Arial" charset="0"/>
                        <a:ea typeface="Arial" charset="0"/>
                        <a:cs typeface="Arial" charset="0"/>
                      </a:endParaRPr>
                    </a:p>
                  </a:txBody>
                  <a:tcPr marL="31750" marR="3175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57217">
                <a:tc>
                  <a:txBody>
                    <a:bodyPr/>
                    <a:lstStyle/>
                    <a:p>
                      <a:pPr>
                        <a:spcAft>
                          <a:spcPts val="0"/>
                        </a:spcAft>
                      </a:pPr>
                      <a:r>
                        <a:rPr lang="en-GB" sz="1800" b="0" i="0">
                          <a:effectLst/>
                          <a:latin typeface="Arial" charset="0"/>
                          <a:ea typeface="Arial" charset="0"/>
                          <a:cs typeface="Arial" charset="0"/>
                        </a:rPr>
                        <a:t>LONDON</a:t>
                      </a:r>
                      <a:endParaRPr lang="en-US" sz="1800" b="0" i="0">
                        <a:effectLst/>
                        <a:latin typeface="Arial" charset="0"/>
                        <a:ea typeface="Arial" charset="0"/>
                        <a:cs typeface="Arial" charset="0"/>
                      </a:endParaRPr>
                    </a:p>
                  </a:txBody>
                  <a:tcPr marL="31750" marR="3175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95959"/>
                    </a:solidFill>
                  </a:tcPr>
                </a:tc>
                <a:tc>
                  <a:txBody>
                    <a:bodyPr/>
                    <a:lstStyle/>
                    <a:p>
                      <a:pPr>
                        <a:spcAft>
                          <a:spcPts val="0"/>
                        </a:spcAft>
                      </a:pPr>
                      <a:r>
                        <a:rPr lang="en-GB" sz="1800" b="0" i="0">
                          <a:effectLst/>
                          <a:latin typeface="Arial" charset="0"/>
                          <a:ea typeface="Arial" charset="0"/>
                          <a:cs typeface="Arial" charset="0"/>
                        </a:rPr>
                        <a:t>The best big city in the world</a:t>
                      </a:r>
                      <a:endParaRPr lang="en-US" sz="1800" b="0" i="0">
                        <a:effectLst/>
                        <a:latin typeface="Arial" charset="0"/>
                        <a:ea typeface="Arial" charset="0"/>
                        <a:cs typeface="Arial" charset="0"/>
                      </a:endParaRPr>
                    </a:p>
                  </a:txBody>
                  <a:tcPr marL="31750" marR="3175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800" b="0" i="0" dirty="0">
                          <a:effectLst/>
                          <a:latin typeface="Arial" charset="0"/>
                          <a:ea typeface="Arial" charset="0"/>
                          <a:cs typeface="Arial" charset="0"/>
                        </a:rPr>
                        <a:t>(Post-)welfare state shapes practice and memory; democratic voids (SPECTRAL)</a:t>
                      </a:r>
                      <a:endParaRPr lang="en-US" sz="1800" b="0" i="0" dirty="0">
                        <a:effectLst/>
                        <a:latin typeface="Arial" charset="0"/>
                        <a:ea typeface="Arial" charset="0"/>
                        <a:cs typeface="Arial" charset="0"/>
                      </a:endParaRPr>
                    </a:p>
                  </a:txBody>
                  <a:tcPr marL="31750" marR="3175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800" b="0" i="0" dirty="0">
                          <a:effectLst/>
                          <a:latin typeface="Arial" charset="0"/>
                          <a:ea typeface="Arial" charset="0"/>
                          <a:cs typeface="Arial" charset="0"/>
                        </a:rPr>
                        <a:t>Global business voice; EU and nested legislative context</a:t>
                      </a:r>
                      <a:endParaRPr lang="en-US" sz="1800" b="0" i="0" dirty="0">
                        <a:effectLst/>
                        <a:latin typeface="Arial" charset="0"/>
                        <a:ea typeface="Arial" charset="0"/>
                        <a:cs typeface="Arial" charset="0"/>
                      </a:endParaRPr>
                    </a:p>
                  </a:txBody>
                  <a:tcPr marL="31750" marR="3175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800" b="0" i="0" dirty="0">
                          <a:effectLst/>
                          <a:latin typeface="Arial" charset="0"/>
                          <a:ea typeface="Arial" charset="0"/>
                          <a:cs typeface="Arial" charset="0"/>
                        </a:rPr>
                        <a:t>Project and property based development model. direct comparisons. Strong institutional</a:t>
                      </a:r>
                      <a:endParaRPr lang="en-US" sz="1800" b="0" i="0" dirty="0">
                        <a:effectLst/>
                        <a:latin typeface="Arial" charset="0"/>
                        <a:ea typeface="Arial" charset="0"/>
                        <a:cs typeface="Arial" charset="0"/>
                      </a:endParaRPr>
                    </a:p>
                  </a:txBody>
                  <a:tcPr marL="31750" marR="3175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800" b="0" i="0" dirty="0" smtClean="0">
                          <a:effectLst/>
                          <a:latin typeface="Arial" charset="0"/>
                          <a:ea typeface="Arial" charset="0"/>
                          <a:cs typeface="Arial" charset="0"/>
                        </a:rPr>
                        <a:t>SELF-REFERENCE </a:t>
                      </a:r>
                      <a:endParaRPr lang="en-US" sz="1800" b="0" i="0" dirty="0">
                        <a:effectLst/>
                        <a:latin typeface="Arial" charset="0"/>
                        <a:ea typeface="Arial" charset="0"/>
                        <a:cs typeface="Arial" charset="0"/>
                      </a:endParaRPr>
                    </a:p>
                    <a:p>
                      <a:pPr>
                        <a:spcAft>
                          <a:spcPts val="0"/>
                        </a:spcAft>
                      </a:pPr>
                      <a:r>
                        <a:rPr lang="en-GB" sz="1800" b="0" i="0" dirty="0">
                          <a:effectLst/>
                          <a:latin typeface="Arial" charset="0"/>
                          <a:ea typeface="Arial" charset="0"/>
                          <a:cs typeface="Arial" charset="0"/>
                        </a:rPr>
                        <a:t>long </a:t>
                      </a:r>
                      <a:r>
                        <a:rPr lang="en-GB" sz="1800" b="0" i="0" dirty="0" err="1">
                          <a:effectLst/>
                          <a:latin typeface="Arial" charset="0"/>
                          <a:ea typeface="Arial" charset="0"/>
                          <a:cs typeface="Arial" charset="0"/>
                        </a:rPr>
                        <a:t>duree</a:t>
                      </a:r>
                      <a:r>
                        <a:rPr lang="en-GB" sz="1800" b="0" i="0" dirty="0">
                          <a:effectLst/>
                          <a:latin typeface="Arial" charset="0"/>
                          <a:ea typeface="Arial" charset="0"/>
                          <a:cs typeface="Arial" charset="0"/>
                        </a:rPr>
                        <a:t> strategy plans; disjuncture</a:t>
                      </a:r>
                      <a:endParaRPr lang="en-US" sz="1800" b="0" i="0" dirty="0">
                        <a:effectLst/>
                        <a:latin typeface="Arial" charset="0"/>
                        <a:ea typeface="Arial" charset="0"/>
                        <a:cs typeface="Arial" charset="0"/>
                      </a:endParaRPr>
                    </a:p>
                  </a:txBody>
                  <a:tcPr marL="31750" marR="3175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96917">
                <a:tc>
                  <a:txBody>
                    <a:bodyPr/>
                    <a:lstStyle/>
                    <a:p>
                      <a:pPr>
                        <a:spcAft>
                          <a:spcPts val="0"/>
                        </a:spcAft>
                      </a:pPr>
                      <a:r>
                        <a:rPr lang="en-GB" sz="1800" b="0" i="0">
                          <a:effectLst/>
                          <a:latin typeface="Arial" charset="0"/>
                          <a:ea typeface="Arial" charset="0"/>
                          <a:cs typeface="Arial" charset="0"/>
                        </a:rPr>
                        <a:t>LILONGWE</a:t>
                      </a:r>
                      <a:endParaRPr lang="en-US" sz="1800" b="0" i="0">
                        <a:effectLst/>
                        <a:latin typeface="Arial" charset="0"/>
                        <a:ea typeface="Arial" charset="0"/>
                        <a:cs typeface="Arial" charset="0"/>
                      </a:endParaRPr>
                    </a:p>
                  </a:txBody>
                  <a:tcPr marL="31750" marR="3175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95959"/>
                    </a:solidFill>
                  </a:tcPr>
                </a:tc>
                <a:tc>
                  <a:txBody>
                    <a:bodyPr/>
                    <a:lstStyle/>
                    <a:p>
                      <a:pPr>
                        <a:spcAft>
                          <a:spcPts val="0"/>
                        </a:spcAft>
                      </a:pPr>
                      <a:r>
                        <a:rPr lang="en-GB" sz="1800" b="0" i="0">
                          <a:effectLst/>
                          <a:latin typeface="Arial" charset="0"/>
                          <a:ea typeface="Arial" charset="0"/>
                          <a:cs typeface="Arial" charset="0"/>
                        </a:rPr>
                        <a:t>“a shared future”</a:t>
                      </a:r>
                      <a:endParaRPr lang="en-US" sz="1800" b="0" i="0">
                        <a:effectLst/>
                        <a:latin typeface="Arial" charset="0"/>
                        <a:ea typeface="Arial" charset="0"/>
                        <a:cs typeface="Arial" charset="0"/>
                      </a:endParaRPr>
                    </a:p>
                  </a:txBody>
                  <a:tcPr marL="31750" marR="3175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800" b="0" i="0">
                          <a:effectLst/>
                          <a:latin typeface="Arial" charset="0"/>
                          <a:ea typeface="Arial" charset="0"/>
                          <a:cs typeface="Arial" charset="0"/>
                        </a:rPr>
                        <a:t>Present but SPECTRAL state; has capacities and systems, not strong</a:t>
                      </a:r>
                      <a:endParaRPr lang="en-US" sz="1800" b="0" i="0">
                        <a:effectLst/>
                        <a:latin typeface="Arial" charset="0"/>
                        <a:ea typeface="Arial" charset="0"/>
                        <a:cs typeface="Arial" charset="0"/>
                      </a:endParaRPr>
                    </a:p>
                  </a:txBody>
                  <a:tcPr marL="31750" marR="3175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800" b="0" i="0" dirty="0">
                          <a:effectLst/>
                          <a:latin typeface="Arial" charset="0"/>
                          <a:ea typeface="Arial" charset="0"/>
                          <a:cs typeface="Arial" charset="0"/>
                        </a:rPr>
                        <a:t>International development agencies, networking, personal </a:t>
                      </a:r>
                      <a:endParaRPr lang="en-US" sz="1800" b="0" i="0" dirty="0">
                        <a:effectLst/>
                        <a:latin typeface="Arial" charset="0"/>
                        <a:ea typeface="Arial" charset="0"/>
                        <a:cs typeface="Arial" charset="0"/>
                      </a:endParaRPr>
                    </a:p>
                  </a:txBody>
                  <a:tcPr marL="31750" marR="3175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800" b="0" i="0" dirty="0">
                          <a:effectLst/>
                          <a:latin typeface="Arial" charset="0"/>
                          <a:ea typeface="Arial" charset="0"/>
                          <a:cs typeface="Arial" charset="0"/>
                        </a:rPr>
                        <a:t>China, award, collaboration, </a:t>
                      </a:r>
                      <a:r>
                        <a:rPr lang="en-GB" sz="1800" b="0" i="0" dirty="0" smtClean="0">
                          <a:effectLst/>
                          <a:latin typeface="Arial" charset="0"/>
                          <a:ea typeface="Arial" charset="0"/>
                          <a:cs typeface="Arial" charset="0"/>
                        </a:rPr>
                        <a:t>development,</a:t>
                      </a:r>
                      <a:r>
                        <a:rPr lang="en-GB" sz="1800" b="0" i="0" baseline="0" dirty="0" smtClean="0">
                          <a:effectLst/>
                          <a:latin typeface="Arial" charset="0"/>
                          <a:ea typeface="Arial" charset="0"/>
                          <a:cs typeface="Arial" charset="0"/>
                        </a:rPr>
                        <a:t> </a:t>
                      </a:r>
                      <a:r>
                        <a:rPr lang="en-GB" sz="1800" b="0" i="0" dirty="0" smtClean="0">
                          <a:effectLst/>
                          <a:latin typeface="Arial" charset="0"/>
                          <a:ea typeface="Arial" charset="0"/>
                          <a:cs typeface="Arial" charset="0"/>
                        </a:rPr>
                        <a:t>personal</a:t>
                      </a:r>
                      <a:r>
                        <a:rPr lang="en-GB" sz="1800" b="0" i="0" baseline="0" dirty="0" smtClean="0">
                          <a:effectLst/>
                          <a:latin typeface="Arial" charset="0"/>
                          <a:ea typeface="Arial" charset="0"/>
                          <a:cs typeface="Arial" charset="0"/>
                        </a:rPr>
                        <a:t> training</a:t>
                      </a:r>
                      <a:endParaRPr lang="en-US" sz="1800" b="0" i="0" dirty="0">
                        <a:effectLst/>
                        <a:latin typeface="Arial" charset="0"/>
                        <a:ea typeface="Arial" charset="0"/>
                        <a:cs typeface="Arial" charset="0"/>
                      </a:endParaRPr>
                    </a:p>
                  </a:txBody>
                  <a:tcPr marL="31750" marR="3175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800" b="0" i="0" dirty="0">
                          <a:effectLst/>
                          <a:latin typeface="Arial" charset="0"/>
                          <a:ea typeface="Arial" charset="0"/>
                          <a:cs typeface="Arial" charset="0"/>
                        </a:rPr>
                        <a:t>Slow policy transfer; </a:t>
                      </a:r>
                      <a:r>
                        <a:rPr lang="en-GB" sz="1800" b="0" i="0" dirty="0" smtClean="0">
                          <a:effectLst/>
                          <a:latin typeface="Arial" charset="0"/>
                          <a:ea typeface="Arial" charset="0"/>
                          <a:cs typeface="Arial" charset="0"/>
                        </a:rPr>
                        <a:t>SPECTRAL</a:t>
                      </a:r>
                      <a:endParaRPr lang="en-US" sz="1800" b="0" i="0" dirty="0">
                        <a:effectLst/>
                        <a:latin typeface="Arial" charset="0"/>
                        <a:ea typeface="Arial" charset="0"/>
                        <a:cs typeface="Arial" charset="0"/>
                      </a:endParaRPr>
                    </a:p>
                  </a:txBody>
                  <a:tcPr marL="31750" marR="3175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30311583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Some example conclusions </a:t>
            </a:r>
            <a:endParaRPr lang="en-US" dirty="0"/>
          </a:p>
        </p:txBody>
      </p:sp>
      <p:sp>
        <p:nvSpPr>
          <p:cNvPr id="3" name="Content Placeholder 2"/>
          <p:cNvSpPr>
            <a:spLocks noGrp="1"/>
          </p:cNvSpPr>
          <p:nvPr>
            <p:ph idx="1"/>
          </p:nvPr>
        </p:nvSpPr>
        <p:spPr>
          <a:xfrm>
            <a:off x="290945" y="1417638"/>
            <a:ext cx="8395855" cy="4708525"/>
          </a:xfrm>
        </p:spPr>
        <p:txBody>
          <a:bodyPr/>
          <a:lstStyle/>
          <a:p>
            <a:r>
              <a:rPr lang="en-GB" dirty="0" smtClean="0"/>
              <a:t>Territories: the grounds of global agency; shaping the terms of engagement and nature of global links (beyond local dependence/global circuits); diversity of political processes</a:t>
            </a:r>
          </a:p>
          <a:p>
            <a:r>
              <a:rPr lang="en-GB" dirty="0" smtClean="0"/>
              <a:t>Multiplicity of globalisations: circuits of investment, models of development, policy circuits, developmental interventions, post-humanitarian barter </a:t>
            </a:r>
            <a:endParaRPr lang="en-US" dirty="0"/>
          </a:p>
        </p:txBody>
      </p:sp>
    </p:spTree>
    <p:extLst>
      <p:ext uri="{BB962C8B-B14F-4D97-AF65-F5344CB8AC3E}">
        <p14:creationId xmlns:p14="http://schemas.microsoft.com/office/powerpoint/2010/main" val="14295899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1867"/>
            <a:ext cx="8229600" cy="1143000"/>
          </a:xfrm>
          <a:solidFill>
            <a:schemeClr val="bg1">
              <a:lumMod val="50000"/>
            </a:schemeClr>
          </a:solidFill>
        </p:spPr>
        <p:txBody>
          <a:bodyPr/>
          <a:lstStyle/>
          <a:p>
            <a:r>
              <a:rPr lang="en-GB" dirty="0" smtClean="0">
                <a:solidFill>
                  <a:schemeClr val="bg1"/>
                </a:solidFill>
              </a:rPr>
              <a:t>What is a case??</a:t>
            </a:r>
            <a:endParaRPr lang="en-GB" dirty="0">
              <a:solidFill>
                <a:schemeClr val="bg1"/>
              </a:solidFill>
            </a:endParaRPr>
          </a:p>
        </p:txBody>
      </p:sp>
      <p:sp>
        <p:nvSpPr>
          <p:cNvPr id="3" name="Content Placeholder 2"/>
          <p:cNvSpPr>
            <a:spLocks noGrp="1"/>
          </p:cNvSpPr>
          <p:nvPr>
            <p:ph idx="1"/>
          </p:nvPr>
        </p:nvSpPr>
        <p:spPr>
          <a:solidFill>
            <a:schemeClr val="bg1">
              <a:lumMod val="65000"/>
            </a:schemeClr>
          </a:solidFill>
        </p:spPr>
        <p:txBody>
          <a:bodyPr>
            <a:normAutofit fontScale="92500" lnSpcReduction="10000"/>
          </a:bodyPr>
          <a:lstStyle/>
          <a:p>
            <a:r>
              <a:rPr lang="en-GB" sz="4000" dirty="0" smtClean="0"/>
              <a:t>A particular for specified universals..</a:t>
            </a:r>
          </a:p>
          <a:p>
            <a:r>
              <a:rPr lang="en-GB" sz="4000" dirty="0" smtClean="0"/>
              <a:t>A hybridised outcome, a defanged empiricism…</a:t>
            </a:r>
          </a:p>
          <a:p>
            <a:r>
              <a:rPr lang="en-GB" sz="4000" dirty="0" smtClean="0"/>
              <a:t>A concrete (open) totality</a:t>
            </a:r>
            <a:r>
              <a:rPr lang="en-GB" sz="4000" dirty="0" smtClean="0"/>
              <a:t>… (multiplicity of processes)</a:t>
            </a:r>
            <a:endParaRPr lang="en-GB" sz="4000" dirty="0" smtClean="0"/>
          </a:p>
          <a:p>
            <a:r>
              <a:rPr lang="en-GB" sz="4000" dirty="0" smtClean="0"/>
              <a:t>A singularity</a:t>
            </a:r>
            <a:r>
              <a:rPr lang="en-GB" sz="4000" dirty="0" smtClean="0"/>
              <a:t>… (its own phenomenon; one of a multiplicity of inter-related outcomes)</a:t>
            </a:r>
            <a:endParaRPr lang="en-GB" sz="4000" dirty="0"/>
          </a:p>
        </p:txBody>
      </p:sp>
    </p:spTree>
    <p:extLst>
      <p:ext uri="{BB962C8B-B14F-4D97-AF65-F5344CB8AC3E}">
        <p14:creationId xmlns:p14="http://schemas.microsoft.com/office/powerpoint/2010/main" val="12051702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Open/concrete </a:t>
            </a:r>
            <a:r>
              <a:rPr lang="en-GB" dirty="0" smtClean="0"/>
              <a:t>totalities</a:t>
            </a:r>
            <a:endParaRPr lang="en-GB" dirty="0"/>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457200" y="1600200"/>
                <a:ext cx="8219256" cy="4709120"/>
              </a:xfrm>
              <a:solidFill>
                <a:schemeClr val="tx2">
                  <a:lumMod val="40000"/>
                  <a:lumOff val="60000"/>
                </a:schemeClr>
              </a:solidFill>
            </p:spPr>
            <p:txBody>
              <a:bodyPr>
                <a:normAutofit fontScale="92500" lnSpcReduction="10000"/>
              </a:bodyPr>
              <a:lstStyle/>
              <a:p>
                <a:r>
                  <a:rPr lang="en-GB" dirty="0" smtClean="0">
                    <a:latin typeface="Trebuchet MS"/>
                    <a:ea typeface="Calibri"/>
                    <a:cs typeface="Times New Roman"/>
                  </a:rPr>
                  <a:t>Marx</a:t>
                </a:r>
                <a:r>
                  <a:rPr lang="en-GB" dirty="0" smtClean="0">
                    <a:latin typeface="Trebuchet MS"/>
                    <a:ea typeface="Calibri"/>
                    <a:cs typeface="Times New Roman"/>
                  </a:rPr>
                  <a:t>: “the </a:t>
                </a:r>
                <a:r>
                  <a:rPr lang="en-GB" dirty="0">
                    <a:latin typeface="Trebuchet MS"/>
                    <a:ea typeface="Calibri"/>
                    <a:cs typeface="Times New Roman"/>
                  </a:rPr>
                  <a:t>concrete is the concrete because it is the synthesis of several determinations, multiplicity made one</a:t>
                </a:r>
                <a:r>
                  <a:rPr lang="en-GB" dirty="0" smtClean="0">
                    <a:latin typeface="Trebuchet MS"/>
                    <a:ea typeface="Calibri"/>
                    <a:cs typeface="Times New Roman"/>
                  </a:rPr>
                  <a:t>”</a:t>
                </a:r>
              </a:p>
              <a:p>
                <a:pPr>
                  <a:spcAft>
                    <a:spcPts val="0"/>
                  </a:spcAft>
                </a:pPr>
                <a:r>
                  <a:rPr lang="en-GB" dirty="0" smtClean="0">
                    <a:latin typeface="Trebuchet MS"/>
                    <a:ea typeface="Calibri"/>
                    <a:cs typeface="Times New Roman"/>
                  </a:rPr>
                  <a:t>Lefebvre: </a:t>
                </a:r>
                <a:r>
                  <a:rPr lang="en-GB" dirty="0">
                    <a:latin typeface="Trebuchet MS"/>
                    <a:ea typeface="Calibri"/>
                    <a:cs typeface="Times New Roman"/>
                  </a:rPr>
                  <a:t>a concrete totality as multiple, partial and open, the concrete being infinitely complex and interesting, “in</a:t>
                </a:r>
                <a14:m>
                  <m:oMath xmlns:m="http://schemas.openxmlformats.org/officeDocument/2006/math">
                    <m:r>
                      <a:rPr lang="en-GB" i="1">
                        <a:effectLst/>
                        <a:latin typeface="Cambria Math"/>
                        <a:ea typeface="Calibri"/>
                        <a:cs typeface="Times New Roman"/>
                      </a:rPr>
                      <m:t>é</m:t>
                    </m:r>
                  </m:oMath>
                </a14:m>
                <a:r>
                  <a:rPr lang="en-GB" dirty="0" err="1">
                    <a:effectLst/>
                    <a:latin typeface="Trebuchet MS"/>
                    <a:ea typeface="Times New Roman"/>
                    <a:cs typeface="Times New Roman"/>
                  </a:rPr>
                  <a:t>puisable</a:t>
                </a:r>
                <a:r>
                  <a:rPr lang="en-GB" dirty="0">
                    <a:effectLst/>
                    <a:latin typeface="Trebuchet MS"/>
                    <a:ea typeface="Times New Roman"/>
                    <a:cs typeface="Times New Roman"/>
                  </a:rPr>
                  <a:t>” (inexhaustible), characterised by a tangle of relations</a:t>
                </a:r>
                <a:r>
                  <a:rPr lang="en-GB" dirty="0">
                    <a:effectLst/>
                    <a:latin typeface="Trebuchet MS"/>
                    <a:ea typeface="Calibri"/>
                    <a:cs typeface="Times New Roman"/>
                  </a:rPr>
                  <a:t> (Lefebvre, 1955, p. 64)</a:t>
                </a:r>
                <a:r>
                  <a:rPr lang="en-GB" dirty="0">
                    <a:effectLst/>
                  </a:rPr>
                  <a:t> </a:t>
                </a:r>
                <a:r>
                  <a:rPr lang="en-GB" sz="2400" i="1" dirty="0">
                    <a:ea typeface="Calibri"/>
                    <a:cs typeface="Times New Roman"/>
                  </a:rPr>
                  <a:t>“le </a:t>
                </a:r>
                <a:r>
                  <a:rPr lang="en-GB" sz="2400" i="1" dirty="0" err="1">
                    <a:ea typeface="Calibri"/>
                    <a:cs typeface="Times New Roman"/>
                  </a:rPr>
                  <a:t>phénomène</a:t>
                </a:r>
                <a:r>
                  <a:rPr lang="en-GB" sz="2400" i="1" dirty="0">
                    <a:ea typeface="Calibri"/>
                    <a:cs typeface="Times New Roman"/>
                  </a:rPr>
                  <a:t> (</a:t>
                </a:r>
                <a:r>
                  <a:rPr lang="en-GB" sz="2400" i="1" dirty="0" err="1">
                    <a:ea typeface="Calibri"/>
                    <a:cs typeface="Times New Roman"/>
                  </a:rPr>
                  <a:t>immédiat</a:t>
                </a:r>
                <a:r>
                  <a:rPr lang="en-GB" sz="2400" i="1" dirty="0">
                    <a:ea typeface="Calibri"/>
                    <a:cs typeface="Times New Roman"/>
                  </a:rPr>
                  <a:t>, </a:t>
                </a:r>
                <a:r>
                  <a:rPr lang="en-GB" sz="2400" i="1" dirty="0" err="1">
                    <a:ea typeface="Calibri"/>
                    <a:cs typeface="Times New Roman"/>
                  </a:rPr>
                  <a:t>donné</a:t>
                </a:r>
                <a:r>
                  <a:rPr lang="en-GB" sz="2400" i="1" dirty="0">
                    <a:ea typeface="Calibri"/>
                    <a:cs typeface="Times New Roman"/>
                  </a:rPr>
                  <a:t>, present </a:t>
                </a:r>
                <a:r>
                  <a:rPr lang="en-GB" sz="2400" i="1" dirty="0" err="1">
                    <a:ea typeface="Calibri"/>
                    <a:cs typeface="Times New Roman"/>
                  </a:rPr>
                  <a:t>devant</a:t>
                </a:r>
                <a:r>
                  <a:rPr lang="en-GB" sz="2400" i="1" dirty="0">
                    <a:ea typeface="Calibri"/>
                    <a:cs typeface="Times New Roman"/>
                  </a:rPr>
                  <a:t> nous) </a:t>
                </a:r>
                <a:r>
                  <a:rPr lang="en-GB" sz="2400" i="1" dirty="0" err="1">
                    <a:ea typeface="Calibri"/>
                    <a:cs typeface="Times New Roman"/>
                  </a:rPr>
                  <a:t>est</a:t>
                </a:r>
                <a:r>
                  <a:rPr lang="en-GB" sz="2400" i="1" dirty="0">
                    <a:ea typeface="Calibri"/>
                    <a:cs typeface="Times New Roman"/>
                  </a:rPr>
                  <a:t> </a:t>
                </a:r>
                <a:r>
                  <a:rPr lang="en-GB" sz="2400" i="1" dirty="0" err="1">
                    <a:ea typeface="Calibri"/>
                    <a:cs typeface="Times New Roman"/>
                  </a:rPr>
                  <a:t>toujours</a:t>
                </a:r>
                <a:r>
                  <a:rPr lang="en-GB" sz="2400" i="1" dirty="0">
                    <a:ea typeface="Calibri"/>
                    <a:cs typeface="Times New Roman"/>
                  </a:rPr>
                  <a:t> plus riche, plus </a:t>
                </a:r>
                <a:r>
                  <a:rPr lang="en-GB" sz="2400" i="1" dirty="0" err="1">
                    <a:ea typeface="Calibri"/>
                    <a:cs typeface="Times New Roman"/>
                  </a:rPr>
                  <a:t>complexe</a:t>
                </a:r>
                <a:r>
                  <a:rPr lang="en-GB" sz="2400" i="1" dirty="0">
                    <a:ea typeface="Calibri"/>
                    <a:cs typeface="Times New Roman"/>
                  </a:rPr>
                  <a:t>, </a:t>
                </a:r>
                <a:r>
                  <a:rPr lang="en-GB" sz="2400" i="1" dirty="0" err="1">
                    <a:ea typeface="Calibri"/>
                    <a:cs typeface="Times New Roman"/>
                  </a:rPr>
                  <a:t>que</a:t>
                </a:r>
                <a:r>
                  <a:rPr lang="en-GB" sz="2400" i="1" dirty="0">
                    <a:ea typeface="Calibri"/>
                    <a:cs typeface="Times New Roman"/>
                  </a:rPr>
                  <a:t> </a:t>
                </a:r>
                <a:r>
                  <a:rPr lang="en-GB" sz="2400" i="1" dirty="0" err="1">
                    <a:ea typeface="Calibri"/>
                    <a:cs typeface="Times New Roman"/>
                  </a:rPr>
                  <a:t>toute</a:t>
                </a:r>
                <a:r>
                  <a:rPr lang="en-GB" sz="2400" i="1" dirty="0">
                    <a:ea typeface="Calibri"/>
                    <a:cs typeface="Times New Roman"/>
                  </a:rPr>
                  <a:t> </a:t>
                </a:r>
                <a:r>
                  <a:rPr lang="en-GB" sz="2400" i="1" dirty="0" err="1">
                    <a:ea typeface="Calibri"/>
                    <a:cs typeface="Times New Roman"/>
                  </a:rPr>
                  <a:t>loi</a:t>
                </a:r>
                <a:r>
                  <a:rPr lang="en-GB" sz="2400" i="1" dirty="0">
                    <a:ea typeface="Calibri"/>
                    <a:cs typeface="Times New Roman"/>
                  </a:rPr>
                  <a:t> et </a:t>
                </a:r>
                <a:r>
                  <a:rPr lang="en-GB" sz="2400" i="1" dirty="0" err="1">
                    <a:ea typeface="Calibri"/>
                    <a:cs typeface="Times New Roman"/>
                  </a:rPr>
                  <a:t>toute</a:t>
                </a:r>
                <a:r>
                  <a:rPr lang="en-GB" sz="2400" i="1" dirty="0">
                    <a:ea typeface="Calibri"/>
                    <a:cs typeface="Times New Roman"/>
                  </a:rPr>
                  <a:t> essence” (Lefebvre, 1955: 60</a:t>
                </a:r>
                <a:r>
                  <a:rPr lang="en-GB" sz="2400" i="1" dirty="0" smtClean="0">
                    <a:ea typeface="Calibri"/>
                    <a:cs typeface="Times New Roman"/>
                  </a:rPr>
                  <a:t>)</a:t>
                </a:r>
              </a:p>
              <a:p>
                <a:endParaRPr lang="en-GB" dirty="0" smtClean="0">
                  <a:latin typeface="Trebuchet MS"/>
                  <a:ea typeface="Calibri"/>
                  <a:cs typeface="Times New Roman"/>
                </a:endParaRPr>
              </a:p>
              <a:p>
                <a:endParaRPr lang="en-GB"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457200" y="1600200"/>
                <a:ext cx="8219256" cy="4709120"/>
              </a:xfrm>
              <a:blipFill rotWithShape="0">
                <a:blip r:embed="rId2"/>
                <a:stretch>
                  <a:fillRect l="-1484" t="-2591" r="-2151"/>
                </a:stretch>
              </a:blipFill>
            </p:spPr>
            <p:txBody>
              <a:bodyPr/>
              <a:lstStyle/>
              <a:p>
                <a:r>
                  <a:rPr lang="en-US">
                    <a:noFill/>
                  </a:rPr>
                  <a:t> </a:t>
                </a:r>
              </a:p>
            </p:txBody>
          </p:sp>
        </mc:Fallback>
      </mc:AlternateContent>
    </p:spTree>
    <p:extLst>
      <p:ext uri="{BB962C8B-B14F-4D97-AF65-F5344CB8AC3E}">
        <p14:creationId xmlns:p14="http://schemas.microsoft.com/office/powerpoint/2010/main" val="247128963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10.xml><?xml version="1.0" encoding="utf-8"?>
<a:theme xmlns:a="http://schemas.openxmlformats.org/drawingml/2006/main" name="6_Default Design">
  <a:themeElements>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Default Design">
      <a:majorFont>
        <a:latin typeface="Comic Sans MS"/>
        <a:ea typeface=""/>
        <a:cs typeface="Arial"/>
      </a:majorFont>
      <a:minorFont>
        <a:latin typeface="Comic Sans MS"/>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7_Default Design">
  <a:themeElements>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Default Design">
      <a:majorFont>
        <a:latin typeface="Comic Sans MS"/>
        <a:ea typeface=""/>
        <a:cs typeface="Arial"/>
      </a:majorFont>
      <a:minorFont>
        <a:latin typeface="Comic Sans MS"/>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_Default Desig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2_Default Design">
  <a:themeElements>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Default Design">
      <a:majorFont>
        <a:latin typeface="Comic Sans MS"/>
        <a:ea typeface=""/>
        <a:cs typeface="Arial"/>
      </a:majorFont>
      <a:minorFont>
        <a:latin typeface="Comic Sans MS"/>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8_Default Design">
  <a:themeElements>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Default Design">
      <a:majorFont>
        <a:latin typeface="Comic Sans MS"/>
        <a:ea typeface=""/>
        <a:cs typeface="Arial"/>
      </a:majorFont>
      <a:minorFont>
        <a:latin typeface="Comic Sans MS"/>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2_Blank Presentation">
  <a:themeElements>
    <a:clrScheme name="1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Blank Presentation">
      <a:majorFont>
        <a:latin typeface="Arial"/>
        <a:ea typeface="ヒラギノ角ゴ Pro W3"/>
        <a:cs typeface="Arial"/>
      </a:majorFont>
      <a:minorFont>
        <a:latin typeface="Arial"/>
        <a:ea typeface="ヒラギノ角ゴ Pro W3"/>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9_Default Design">
  <a:themeElements>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Default Design">
      <a:majorFont>
        <a:latin typeface="Comic Sans MS"/>
        <a:ea typeface=""/>
        <a:cs typeface="Arial"/>
      </a:majorFont>
      <a:minorFont>
        <a:latin typeface="Comic Sans MS"/>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Default Design">
  <a:themeElements>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Default Design">
      <a:majorFont>
        <a:latin typeface="Comic Sans MS"/>
        <a:ea typeface=""/>
        <a:cs typeface="Arial"/>
      </a:majorFont>
      <a:minorFont>
        <a:latin typeface="Comic Sans MS"/>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Default Design">
  <a:themeElements>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Default Design">
      <a:majorFont>
        <a:latin typeface="Comic Sans MS"/>
        <a:ea typeface=""/>
        <a:cs typeface="Arial"/>
      </a:majorFont>
      <a:minorFont>
        <a:latin typeface="Comic Sans MS"/>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461</TotalTime>
  <Words>5862</Words>
  <Application>Microsoft Macintosh PowerPoint</Application>
  <PresentationFormat>On-screen Show (4:3)</PresentationFormat>
  <Paragraphs>440</Paragraphs>
  <Slides>77</Slides>
  <Notes>32</Notes>
  <HiddenSlides>0</HiddenSlides>
  <MMClips>0</MMClips>
  <ScaleCrop>false</ScaleCrop>
  <HeadingPairs>
    <vt:vector size="6" baseType="variant">
      <vt:variant>
        <vt:lpstr>Fonts Used</vt:lpstr>
      </vt:variant>
      <vt:variant>
        <vt:i4>21</vt:i4>
      </vt:variant>
      <vt:variant>
        <vt:lpstr>Theme</vt:lpstr>
      </vt:variant>
      <vt:variant>
        <vt:i4>19</vt:i4>
      </vt:variant>
      <vt:variant>
        <vt:lpstr>Slide Titles</vt:lpstr>
      </vt:variant>
      <vt:variant>
        <vt:i4>77</vt:i4>
      </vt:variant>
    </vt:vector>
  </HeadingPairs>
  <TitlesOfParts>
    <vt:vector size="117" baseType="lpstr">
      <vt:lpstr>AdvPS44D16B</vt:lpstr>
      <vt:lpstr>Bookman Old Style</vt:lpstr>
      <vt:lpstr>Calibri</vt:lpstr>
      <vt:lpstr>Calibri Light</vt:lpstr>
      <vt:lpstr>Cambria</vt:lpstr>
      <vt:lpstr>Cambria Math</vt:lpstr>
      <vt:lpstr>Comic Sans MS</vt:lpstr>
      <vt:lpstr>FoundryFormSans-Bold</vt:lpstr>
      <vt:lpstr>Garamond</vt:lpstr>
      <vt:lpstr>Helvetica</vt:lpstr>
      <vt:lpstr>InterFace-Bold</vt:lpstr>
      <vt:lpstr>InterFace-Light</vt:lpstr>
      <vt:lpstr>MS PGothic</vt:lpstr>
      <vt:lpstr>ＭＳ Ｐゴシック</vt:lpstr>
      <vt:lpstr>ＭＳ 明朝</vt:lpstr>
      <vt:lpstr>Times</vt:lpstr>
      <vt:lpstr>Times New Roman</vt:lpstr>
      <vt:lpstr>Trebuchet MS</vt:lpstr>
      <vt:lpstr>wf_segoe-ui_normal</vt:lpstr>
      <vt:lpstr>ヒラギノ角ゴ Pro W3</vt:lpstr>
      <vt:lpstr>Arial</vt:lpstr>
      <vt:lpstr>Adjacency</vt:lpstr>
      <vt:lpstr>Office Theme</vt:lpstr>
      <vt:lpstr>2_Office Theme</vt:lpstr>
      <vt:lpstr>3_Office Theme</vt:lpstr>
      <vt:lpstr>3_Default Design</vt:lpstr>
      <vt:lpstr>4_Office Theme</vt:lpstr>
      <vt:lpstr>4_Default Design</vt:lpstr>
      <vt:lpstr>5_Default Design</vt:lpstr>
      <vt:lpstr>6_Office Theme</vt:lpstr>
      <vt:lpstr>6_Default Design</vt:lpstr>
      <vt:lpstr>1_Office Theme</vt:lpstr>
      <vt:lpstr>7_Default Design</vt:lpstr>
      <vt:lpstr>7_Office Theme</vt:lpstr>
      <vt:lpstr>1_Default Design</vt:lpstr>
      <vt:lpstr>2_Default Design</vt:lpstr>
      <vt:lpstr>8_Default Design</vt:lpstr>
      <vt:lpstr>8_Office Theme</vt:lpstr>
      <vt:lpstr>2_Blank Presentation</vt:lpstr>
      <vt:lpstr>9_Default Design</vt:lpstr>
      <vt:lpstr>Thinking Cities with Elsewhere</vt:lpstr>
      <vt:lpstr>I – Inventing new grounds for urban comparison</vt:lpstr>
      <vt:lpstr>PowerPoint Presentation</vt:lpstr>
      <vt:lpstr>PowerPoint Presentation</vt:lpstr>
      <vt:lpstr>PowerPoint Presentation</vt:lpstr>
      <vt:lpstr>PowerPoint Presentation</vt:lpstr>
      <vt:lpstr>PowerPoint Presentation</vt:lpstr>
      <vt:lpstr>What is a case??</vt:lpstr>
      <vt:lpstr>Open/concrete totalities</vt:lpstr>
      <vt:lpstr>PowerPoint Presentation</vt:lpstr>
      <vt:lpstr>PowerPoint Presentation</vt:lpstr>
      <vt:lpstr>PowerPoint Presentation</vt:lpstr>
      <vt:lpstr>Repeated Instances</vt:lpstr>
      <vt:lpstr>II  learning from vernacular practice </vt:lpstr>
      <vt:lpstr>Rethinking the urban comparative vernacular</vt:lpstr>
      <vt:lpstr>PowerPoint Presentation</vt:lpstr>
      <vt:lpstr>Thinking with variation: Savitch and Kantor</vt:lpstr>
      <vt:lpstr>PowerPoint Presentation</vt:lpstr>
      <vt:lpstr>III – Experimenting with comparisons</vt:lpstr>
      <vt:lpstr>What are comparisons useful for? Has focus on causal explanations obscured other ends (Krause, 2015)? Some other uses might be: </vt:lpstr>
      <vt:lpstr>Some (STS) ways to imagine comparative practice</vt:lpstr>
      <vt:lpstr>Composing comparators</vt:lpstr>
      <vt:lpstr>Assembling a comparator</vt:lpstr>
      <vt:lpstr>PowerPoint Presentation</vt:lpstr>
      <vt:lpstr>Unexpected comparisons (e.g. Roy, 2003; Myers, 2014)</vt:lpstr>
      <vt:lpstr>Relational Comparisons</vt:lpstr>
      <vt:lpstr>Relational Comparisons</vt:lpstr>
      <vt:lpstr>PowerPoint Presentation</vt:lpstr>
      <vt:lpstr>PowerPoint Presentation</vt:lpstr>
      <vt:lpstr> Home is where the heart abides (Sinatti): transnational connections</vt:lpstr>
      <vt:lpstr>Comparing Connections</vt:lpstr>
      <vt:lpstr>Peck and Theodore: Distended Case</vt:lpstr>
      <vt:lpstr>PowerPoint Presentation</vt:lpstr>
      <vt:lpstr>Thinking with elsewhere….Miami compared with:</vt:lpstr>
      <vt:lpstr>IV Examples</vt:lpstr>
      <vt:lpstr>Two demonstrations</vt:lpstr>
      <vt:lpstr>PowerPoint Presentation</vt:lpstr>
      <vt:lpstr>PowerPoint Presentation</vt:lpstr>
      <vt:lpstr>1. Theoretical insights from China: Growth coalitions, or, The Urbanization of the State</vt:lpstr>
      <vt:lpstr>PowerPoint Presentation</vt:lpstr>
      <vt:lpstr>2. Empirical findings on the multiple roles of the State in large-scale urban development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Interview with developer</vt:lpstr>
      <vt:lpstr>PowerPoint Presentation</vt:lpstr>
      <vt:lpstr>City (Development) Strategies</vt:lpstr>
      <vt:lpstr>PowerPoint Presentation</vt:lpstr>
      <vt:lpstr>www.justspace.org</vt:lpstr>
      <vt:lpstr>PowerPoint Presentation</vt:lpstr>
      <vt:lpstr>PowerPoint Presentation</vt:lpstr>
      <vt:lpstr>PowerPoint Presentation</vt:lpstr>
      <vt:lpstr>PowerPoint Presentation</vt:lpstr>
      <vt:lpstr>PowerPoint Presentation</vt:lpstr>
      <vt:lpstr>PowerPoint Presentation</vt:lpstr>
      <vt:lpstr>Thinking with informality</vt:lpstr>
      <vt:lpstr>Dispersing “informality”</vt:lpstr>
      <vt:lpstr>PowerPoint Presentation</vt:lpstr>
      <vt:lpstr>PowerPoint Presentation</vt:lpstr>
      <vt:lpstr>Some example conclusions </vt:lpstr>
    </vt:vector>
  </TitlesOfParts>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Jenny</dc:creator>
  <cp:lastModifiedBy>Microsoft Office User</cp:lastModifiedBy>
  <cp:revision>44</cp:revision>
  <dcterms:created xsi:type="dcterms:W3CDTF">2015-02-17T06:54:18Z</dcterms:created>
  <dcterms:modified xsi:type="dcterms:W3CDTF">2017-06-15T17:08:23Z</dcterms:modified>
</cp:coreProperties>
</file>