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notesMasterIdLst>
    <p:notesMasterId r:id="rId75"/>
  </p:notesMasterIdLst>
  <p:handoutMasterIdLst>
    <p:handoutMasterId r:id="rId76"/>
  </p:handoutMasterIdLst>
  <p:sldIdLst>
    <p:sldId id="325" r:id="rId2"/>
    <p:sldId id="729" r:id="rId3"/>
    <p:sldId id="487" r:id="rId4"/>
    <p:sldId id="638" r:id="rId5"/>
    <p:sldId id="652" r:id="rId6"/>
    <p:sldId id="431" r:id="rId7"/>
    <p:sldId id="404" r:id="rId8"/>
    <p:sldId id="405" r:id="rId9"/>
    <p:sldId id="641" r:id="rId10"/>
    <p:sldId id="653" r:id="rId11"/>
    <p:sldId id="654" r:id="rId12"/>
    <p:sldId id="655" r:id="rId13"/>
    <p:sldId id="640" r:id="rId14"/>
    <p:sldId id="535" r:id="rId15"/>
    <p:sldId id="642" r:id="rId16"/>
    <p:sldId id="557" r:id="rId17"/>
    <p:sldId id="643" r:id="rId18"/>
    <p:sldId id="663" r:id="rId19"/>
    <p:sldId id="644" r:id="rId20"/>
    <p:sldId id="645" r:id="rId21"/>
    <p:sldId id="555" r:id="rId22"/>
    <p:sldId id="548" r:id="rId23"/>
    <p:sldId id="381" r:id="rId24"/>
    <p:sldId id="536" r:id="rId25"/>
    <p:sldId id="329" r:id="rId26"/>
    <p:sldId id="330" r:id="rId27"/>
    <p:sldId id="733" r:id="rId28"/>
    <p:sldId id="620" r:id="rId29"/>
    <p:sldId id="627" r:id="rId30"/>
    <p:sldId id="628" r:id="rId31"/>
    <p:sldId id="567" r:id="rId32"/>
    <p:sldId id="730" r:id="rId33"/>
    <p:sldId id="578" r:id="rId34"/>
    <p:sldId id="731" r:id="rId35"/>
    <p:sldId id="677" r:id="rId36"/>
    <p:sldId id="678" r:id="rId37"/>
    <p:sldId id="583" r:id="rId38"/>
    <p:sldId id="580" r:id="rId39"/>
    <p:sldId id="732" r:id="rId40"/>
    <p:sldId id="260" r:id="rId41"/>
    <p:sldId id="261" r:id="rId42"/>
    <p:sldId id="312" r:id="rId43"/>
    <p:sldId id="265" r:id="rId44"/>
    <p:sldId id="268" r:id="rId45"/>
    <p:sldId id="314" r:id="rId46"/>
    <p:sldId id="269" r:id="rId47"/>
    <p:sldId id="331" r:id="rId48"/>
    <p:sldId id="270" r:id="rId49"/>
    <p:sldId id="271" r:id="rId50"/>
    <p:sldId id="272" r:id="rId51"/>
    <p:sldId id="328" r:id="rId52"/>
    <p:sldId id="667" r:id="rId53"/>
    <p:sldId id="334" r:id="rId54"/>
    <p:sldId id="335" r:id="rId55"/>
    <p:sldId id="668" r:id="rId56"/>
    <p:sldId id="321" r:id="rId57"/>
    <p:sldId id="322" r:id="rId58"/>
    <p:sldId id="324" r:id="rId59"/>
    <p:sldId id="665" r:id="rId60"/>
    <p:sldId id="274" r:id="rId61"/>
    <p:sldId id="308" r:id="rId62"/>
    <p:sldId id="309" r:id="rId63"/>
    <p:sldId id="277" r:id="rId64"/>
    <p:sldId id="281" r:id="rId65"/>
    <p:sldId id="313" r:id="rId66"/>
    <p:sldId id="316" r:id="rId67"/>
    <p:sldId id="317" r:id="rId68"/>
    <p:sldId id="318" r:id="rId69"/>
    <p:sldId id="666" r:id="rId70"/>
    <p:sldId id="282" r:id="rId71"/>
    <p:sldId id="310" r:id="rId72"/>
    <p:sldId id="320" r:id="rId73"/>
    <p:sldId id="327" r:id="rId7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80" autoAdjust="0"/>
    <p:restoredTop sz="94729"/>
  </p:normalViewPr>
  <p:slideViewPr>
    <p:cSldViewPr snapToGrid="0" snapToObjects="1">
      <p:cViewPr varScale="1">
        <p:scale>
          <a:sx n="65" d="100"/>
          <a:sy n="65" d="100"/>
        </p:scale>
        <p:origin x="6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8" d="100"/>
        <a:sy n="1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5BD15-9B9A-5348-B0E6-94D27690D0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FF2F-CE39-304E-8C40-F26AF9DE793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88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9D214-C176-6241-9B3B-95AE691B7D05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DF13A-4D2B-F748-BBAA-26132B8374D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3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74A26-E651-0044-BEBB-82F275A1BF44}" type="slidenum">
              <a:rPr lang="en-US"/>
              <a:pPr/>
              <a:t>2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10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4A270-970A-CC42-876D-0DE8FB4D1F2A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effect noticed by Huygens was “anomalous suspension”, in which the water in glass cylinder above an air bubble was raised because of the vacuum inside the air-pump. Boyle couldn’t reproduce it at first because in his air-pump wasn’t completely water-tight.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Shapin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Schaffer 1985,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239-249.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ACBB5-EF31-4609-8600-1EF5307FC3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17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Eating dead dog</a:t>
            </a:r>
          </a:p>
          <a:p>
            <a:r>
              <a:rPr lang="en-US" dirty="0"/>
              <a:t>Switching </a:t>
            </a:r>
            <a:r>
              <a:rPr lang="en-US" dirty="0" err="1"/>
              <a:t>Troley</a:t>
            </a:r>
            <a:r>
              <a:rPr lang="en-US" baseline="0" dirty="0"/>
              <a:t> to kill one and avoid 5</a:t>
            </a:r>
          </a:p>
          <a:p>
            <a:r>
              <a:rPr lang="en-US" baseline="0" dirty="0"/>
              <a:t>Keeping money inside found valet</a:t>
            </a:r>
          </a:p>
          <a:p>
            <a:r>
              <a:rPr lang="en-US" baseline="0" dirty="0"/>
              <a:t>Plane Crash</a:t>
            </a:r>
          </a:p>
          <a:p>
            <a:r>
              <a:rPr lang="en-US" baseline="0" dirty="0"/>
              <a:t>False Resume</a:t>
            </a:r>
          </a:p>
          <a:p>
            <a:r>
              <a:rPr lang="en-US" baseline="0" dirty="0"/>
              <a:t>Kitten used for sexual arousal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F13A-4D2B-F748-BBAA-26132B8374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8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ACBB5-EF31-4609-8600-1EF5307FC3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3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2536F-20C6-6542-B5AD-CF7D5475C808}" type="slidenum">
              <a:rPr lang="en-US"/>
              <a:pPr/>
              <a:t>22</a:t>
            </a:fld>
            <a:endParaRPr lang="en-US"/>
          </a:p>
        </p:txBody>
      </p:sp>
      <p:sp>
        <p:nvSpPr>
          <p:cNvPr id="187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6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56FCBD-09CD-2646-B351-43AB4D45D8D2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836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36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86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ACBB5-EF31-4609-8600-1EF5307FC3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5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F13A-4D2B-F748-BBAA-26132B8374D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F13A-4D2B-F748-BBAA-26132B8374D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9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357537-256F-2F45-94E5-2E30AD1284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18: Testing of families of hypotheses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1C86-1186-B64B-8286-F497B5CBB1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02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357537-256F-2F45-94E5-2E30AD1284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18: Testing of families of hypotheses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1C86-1186-B64B-8286-F497B5CBB1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78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22" name="Rectangle 10"/>
          <p:cNvSpPr>
            <a:spLocks noGrp="1" noChangeArrowheads="1"/>
          </p:cNvSpPr>
          <p:nvPr>
            <p:ph type="dt" sz="half" idx="2"/>
          </p:nvPr>
        </p:nvSpPr>
        <p:spPr>
          <a:xfrm>
            <a:off x="838200" y="6248400"/>
            <a:ext cx="1905000" cy="304800"/>
          </a:xfrm>
        </p:spPr>
        <p:txBody>
          <a:bodyPr/>
          <a:lstStyle>
            <a:lvl1pPr>
              <a:defRPr sz="1400"/>
            </a:lvl1pPr>
          </a:lstStyle>
          <a:p>
            <a:fld id="{C0357537-256F-2F45-94E5-2E30AD1284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71723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5867400" y="6248400"/>
            <a:ext cx="2895600" cy="45720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18: Testing of families of hypotheses</a:t>
            </a:r>
            <a:endParaRPr lang="en-US" dirty="0"/>
          </a:p>
        </p:txBody>
      </p:sp>
      <p:sp>
        <p:nvSpPr>
          <p:cNvPr id="371724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733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FD41C86-1186-B64B-8286-F497B5CBB1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7173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524000"/>
            <a:ext cx="7772400" cy="11430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71732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276600"/>
            <a:ext cx="6400800" cy="1752600"/>
          </a:xfr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0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543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295400"/>
            <a:ext cx="3695700" cy="5029200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00" y="1295400"/>
            <a:ext cx="36957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990600" cy="304800"/>
          </a:xfrm>
        </p:spPr>
        <p:txBody>
          <a:bodyPr/>
          <a:lstStyle>
            <a:lvl1pPr>
              <a:defRPr/>
            </a:lvl1pPr>
          </a:lstStyle>
          <a:p>
            <a:fld id="{C0357537-256F-2F45-94E5-2E30AD1284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96200" y="6477000"/>
            <a:ext cx="16002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18: Testing of families of hypotheses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33800" y="6553200"/>
            <a:ext cx="1143000" cy="304800"/>
          </a:xfrm>
        </p:spPr>
        <p:txBody>
          <a:bodyPr/>
          <a:lstStyle>
            <a:lvl1pPr>
              <a:defRPr/>
            </a:lvl1pPr>
          </a:lstStyle>
          <a:p>
            <a:fld id="{6FD41C86-1186-B64B-8286-F497B5CBB1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42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57200" y="5334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4125"/>
            <a:ext cx="8229600" cy="5259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0357537-256F-2F45-94E5-2E30AD1284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18: Testing of families of hypotheses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FD41C86-1186-B64B-8286-F497B5CBB1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02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ln>
            <a:solidFill>
              <a:schemeClr val="accent6">
                <a:lumMod val="50000"/>
              </a:schemeClr>
            </a:solidFill>
          </a:ln>
          <a:solidFill>
            <a:schemeClr val="accent6">
              <a:lumMod val="50000"/>
            </a:schemeClr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ln>
            <a:noFill/>
          </a:ln>
          <a:solidFill>
            <a:srgbClr val="000090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ln>
            <a:noFill/>
          </a:ln>
          <a:solidFill>
            <a:srgbClr val="000090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sz="2400" kern="1200">
          <a:ln>
            <a:noFill/>
          </a:ln>
          <a:solidFill>
            <a:srgbClr val="000090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ln>
            <a:noFill/>
          </a:ln>
          <a:solidFill>
            <a:srgbClr val="000090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kern="1200">
          <a:ln>
            <a:noFill/>
          </a:ln>
          <a:solidFill>
            <a:srgbClr val="000090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xkcdSignificant.webarchive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lin-baxter.com/academic/air_pump.html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tau.ac.il/~yekutiel/papers/JRSS-A.pdf" TargetMode="External"/><Relationship Id="rId2" Type="http://schemas.openxmlformats.org/officeDocument/2006/relationships/hyperlink" Target="http://www.math.tau.ac.il/~yekutiel/papers/JASA%20FCR%20prints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apps.webofknowledge.com/full_record.do?product=WOS&amp;search_mode=GeneralSearch&amp;qid=6&amp;SID=V2BmOgbbjKC8AIPaA5J&amp;page=1&amp;doc=2" TargetMode="External"/><Relationship Id="rId4" Type="http://schemas.openxmlformats.org/officeDocument/2006/relationships/hyperlink" Target="http://apps.webofknowledge.com/full_record.do?product=WOS&amp;search_mode=GeneralSearch&amp;qid=1&amp;SID=V2BmOgbbjKC8AIPaA5J&amp;page=1&amp;doc=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38667" y="934156"/>
            <a:ext cx="8537221" cy="133773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Selective Inference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38667" y="2582334"/>
            <a:ext cx="8537221" cy="3612444"/>
          </a:xfrm>
        </p:spPr>
        <p:txBody>
          <a:bodyPr>
            <a:normAutofit lnSpcReduction="10000"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Yoav </a:t>
            </a:r>
            <a:r>
              <a:rPr lang="en-US" dirty="0" err="1"/>
              <a:t>Benjamini</a:t>
            </a:r>
            <a:endParaRPr lang="en-US" dirty="0"/>
          </a:p>
          <a:p>
            <a:pPr algn="ctr"/>
            <a:r>
              <a:rPr lang="en-US" dirty="0"/>
              <a:t>Tel Aviv University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Swiss summer school at Villars-sur-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Ollon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000" dirty="0"/>
              <a:t>September 1-4, 2018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Preparation Supported by  European Research Council grant: PSARPS</a:t>
            </a:r>
            <a:endParaRPr lang="en-US" sz="2000" dirty="0"/>
          </a:p>
          <a:p>
            <a:pPr algn="ctr"/>
            <a:r>
              <a:rPr lang="en-US" sz="2000" dirty="0" err="1">
                <a:solidFill>
                  <a:schemeClr val="accent2"/>
                </a:solidFill>
              </a:rPr>
              <a:t>www.replicability.tau.il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1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9B2D1F"/>
                </a:solidFill>
              </a:rPr>
              <a:t>“With a clean conscience”</a:t>
            </a:r>
            <a:r>
              <a:rPr lang="en-US" sz="2000" dirty="0"/>
              <a:t> (</a:t>
            </a:r>
            <a:r>
              <a:rPr lang="en-US" sz="2000" dirty="0" err="1"/>
              <a:t>Schnall</a:t>
            </a:r>
            <a:r>
              <a:rPr lang="en-US" sz="2000" dirty="0"/>
              <a:t> et al </a:t>
            </a:r>
            <a:r>
              <a:rPr lang="fr-FR" sz="2000" dirty="0"/>
              <a:t>’</a:t>
            </a:r>
            <a:r>
              <a:rPr lang="en-US" sz="2000" dirty="0"/>
              <a:t>08, </a:t>
            </a:r>
            <a:r>
              <a:rPr lang="en-US" sz="2000" dirty="0" err="1"/>
              <a:t>Psy</a:t>
            </a:r>
            <a:r>
              <a:rPr lang="en-US" sz="2000" dirty="0"/>
              <a:t>. Sc.)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254124"/>
            <a:ext cx="8810368" cy="58324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Presented with 6 moral dilemmas and asked “how wrong each action was”</a:t>
            </a:r>
            <a:r>
              <a:rPr lang="he-IL" sz="2400" dirty="0"/>
              <a:t> : </a:t>
            </a:r>
            <a:r>
              <a:rPr lang="en-US" sz="2400" dirty="0">
                <a:solidFill>
                  <a:srgbClr val="900000"/>
                </a:solidFill>
              </a:rPr>
              <a:t>Does priming for cleanliness affect the response</a:t>
            </a:r>
          </a:p>
          <a:p>
            <a:pPr marL="0" indent="0">
              <a:buNone/>
            </a:pPr>
            <a:r>
              <a:rPr lang="en-US" sz="2400" dirty="0"/>
              <a:t>1 Assessment of wrong-doing &amp; 9 emotions rating per dilemma; Methods of priming verbal &amp; physical (separate experiments)  (m&gt;84)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900000"/>
                </a:solidFill>
              </a:rPr>
              <a:t>Results:</a:t>
            </a:r>
            <a:r>
              <a:rPr lang="en-US" sz="2400" dirty="0"/>
              <a:t> No significant difference on any of the emotions in any of the experiments; only a contrast for disgust. </a:t>
            </a:r>
          </a:p>
          <a:p>
            <a:pPr marL="0" indent="0">
              <a:buNone/>
            </a:pPr>
            <a:r>
              <a:rPr lang="en-US" sz="2400" dirty="0"/>
              <a:t>Each experiment barely significant on moral judgment over all dilemmas;</a:t>
            </a:r>
          </a:p>
          <a:p>
            <a:pPr marL="0" indent="0">
              <a:buNone/>
            </a:pPr>
            <a:r>
              <a:rPr lang="en-US" sz="2400" dirty="0"/>
              <a:t>In 3 of the 6*2 particular dilemmas priming made a significant difference.  All tests at 0.05;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900000"/>
                </a:solidFill>
              </a:rPr>
              <a:t>Their Conclusion</a:t>
            </a:r>
            <a:r>
              <a:rPr lang="en-US" sz="2400" dirty="0"/>
              <a:t>:  The findings support the idea that moral judgment is affected by priming for cleanliness.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Expected number of errors </a:t>
            </a:r>
            <a:r>
              <a:rPr lang="en-US" sz="2400" dirty="0"/>
              <a:t>if no effect at all &gt;4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900000"/>
                </a:solidFill>
              </a:rPr>
              <a:t>The replication study </a:t>
            </a:r>
            <a:r>
              <a:rPr lang="en-US" sz="2400" dirty="0"/>
              <a:t>could not replicate these results.</a:t>
            </a:r>
          </a:p>
        </p:txBody>
      </p:sp>
    </p:spTree>
    <p:extLst>
      <p:ext uri="{BB962C8B-B14F-4D97-AF65-F5344CB8AC3E}">
        <p14:creationId xmlns:p14="http://schemas.microsoft.com/office/powerpoint/2010/main" val="30143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sz="quarter" idx="1"/>
          </p:nvPr>
        </p:nvSpPr>
        <p:spPr>
          <a:xfrm>
            <a:off x="609600" y="1752600"/>
            <a:ext cx="8229600" cy="52578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Fisher’s definition (significant in both)  </a:t>
            </a:r>
            <a:r>
              <a:rPr lang="en-US" sz="2400" dirty="0">
                <a:solidFill>
                  <a:schemeClr val="accent1"/>
                </a:solidFill>
              </a:rPr>
              <a:t>36%</a:t>
            </a:r>
            <a:r>
              <a:rPr lang="en-US" sz="2400" dirty="0">
                <a:solidFill>
                  <a:schemeClr val="tx1"/>
                </a:solidFill>
              </a:rPr>
              <a:t> replicated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Original effect in 95% CI of replication 47% replicated</a:t>
            </a: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					(84% expected)</a:t>
            </a:r>
            <a:endParaRPr lang="en-US" sz="12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Meta-analysis of both			 68% ‘replicated’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Comparison of effect sizes: </a:t>
            </a: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>
                <a:solidFill>
                  <a:srgbClr val="9B2D1F"/>
                </a:solidFill>
              </a:rPr>
              <a:t>~ half </a:t>
            </a:r>
            <a:r>
              <a:rPr lang="en-US" sz="2400" dirty="0">
                <a:solidFill>
                  <a:schemeClr val="tx1"/>
                </a:solidFill>
              </a:rPr>
              <a:t>in magnitude of the original effect sizes</a:t>
            </a: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    But here the picture is more complicated</a:t>
            </a:r>
            <a:r>
              <a:rPr lang="en-US" dirty="0"/>
              <a:t>	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04A31-F8DB-C046-94CC-54DE69B63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78" b="32423"/>
          <a:stretch/>
        </p:blipFill>
        <p:spPr>
          <a:xfrm>
            <a:off x="-11326" y="-1"/>
            <a:ext cx="6134100" cy="17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778"/>
          <a:stretch/>
        </p:blipFill>
        <p:spPr>
          <a:xfrm>
            <a:off x="-11326" y="0"/>
            <a:ext cx="6134100" cy="2819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-476" t="26427" r="23072"/>
          <a:stretch/>
        </p:blipFill>
        <p:spPr>
          <a:xfrm>
            <a:off x="0" y="2819400"/>
            <a:ext cx="4210050" cy="3868738"/>
          </a:xfrm>
        </p:spPr>
      </p:pic>
      <p:sp>
        <p:nvSpPr>
          <p:cNvPr id="8" name="TextBox 7"/>
          <p:cNvSpPr txBox="1"/>
          <p:nvPr/>
        </p:nvSpPr>
        <p:spPr>
          <a:xfrm>
            <a:off x="-27201" y="594360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only factor correlated with replication success is strength of evidence: effect size and p-value (not authors experience, institution, journal, area)</a:t>
            </a:r>
          </a:p>
        </p:txBody>
      </p:sp>
    </p:spTree>
    <p:extLst>
      <p:ext uri="{BB962C8B-B14F-4D97-AF65-F5344CB8AC3E}">
        <p14:creationId xmlns:p14="http://schemas.microsoft.com/office/powerpoint/2010/main" val="7925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9E3611"/>
                </a:solidFill>
              </a:rPr>
              <a:t>Reproducibility/Replicability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24"/>
            <a:ext cx="8229600" cy="5476875"/>
          </a:xfrm>
        </p:spPr>
        <p:txBody>
          <a:bodyPr>
            <a:normAutofit/>
          </a:bodyPr>
          <a:lstStyle/>
          <a:p>
            <a:r>
              <a:rPr lang="en-US" sz="2400" dirty="0"/>
              <a:t>Reproduce the study: from the original data, through analysis, to get same figures and conclusions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Replicability of results: replicate the entire study, from enlisting subjects through collecting data, and analyzing the results, in a similar but not necessarily identical way, yet get essentially the same results.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   </a:t>
            </a:r>
            <a:r>
              <a:rPr lang="en-US" sz="2000" dirty="0">
                <a:solidFill>
                  <a:srgbClr val="000000"/>
                </a:solidFill>
              </a:rPr>
              <a:t>(Biostatistics, Editorial 2010, Nature Editorial 2013, NSF 2015)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A confusion about terminology:</a:t>
            </a:r>
          </a:p>
          <a:p>
            <a:pPr marL="0" indent="0">
              <a:buNone/>
            </a:pPr>
            <a:r>
              <a:rPr lang="en-US" sz="2600" dirty="0"/>
              <a:t>  “ </a:t>
            </a:r>
            <a:r>
              <a:rPr lang="en-US" sz="2400" dirty="0" err="1"/>
              <a:t>reproducibilty</a:t>
            </a:r>
            <a:r>
              <a:rPr lang="en-US" sz="2400" dirty="0"/>
              <a:t> is the ability to replicate the results…”</a:t>
            </a:r>
          </a:p>
          <a:p>
            <a:pPr marL="0" indent="0">
              <a:buNone/>
            </a:pPr>
            <a:r>
              <a:rPr lang="en-US" sz="2400" dirty="0"/>
              <a:t>    in a paper on “reproducibility is not replicability”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can therefore </a:t>
            </a:r>
            <a:r>
              <a:rPr lang="en-US" sz="2400" dirty="0">
                <a:solidFill>
                  <a:srgbClr val="9B2D1F"/>
                </a:solidFill>
              </a:rPr>
              <a:t>assure reproducibility</a:t>
            </a:r>
            <a:r>
              <a:rPr lang="en-US" sz="2400" dirty="0"/>
              <a:t> of a single study</a:t>
            </a:r>
          </a:p>
          <a:p>
            <a:pPr marL="0" indent="0">
              <a:buNone/>
            </a:pPr>
            <a:r>
              <a:rPr lang="en-US" sz="2400" dirty="0"/>
              <a:t>	   but only </a:t>
            </a:r>
            <a:r>
              <a:rPr lang="en-US" sz="2400" dirty="0">
                <a:solidFill>
                  <a:srgbClr val="9B2D1F"/>
                </a:solidFill>
              </a:rPr>
              <a:t>enhance its replicability</a:t>
            </a:r>
          </a:p>
          <a:p>
            <a:pPr marL="0" indent="0">
              <a:buNone/>
            </a:pPr>
            <a:endParaRPr lang="en-US" sz="2600" dirty="0"/>
          </a:p>
          <a:p>
            <a:pPr marL="0" indent="0" algn="r">
              <a:buNone/>
            </a:pPr>
            <a:endParaRPr lang="he-I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Replicability is a property of the study’s result across multiple studies.</a:t>
            </a:r>
          </a:p>
          <a:p>
            <a:pPr>
              <a:buNone/>
            </a:pPr>
            <a:r>
              <a:rPr lang="en-US" dirty="0"/>
              <a:t>What can be done at the level of the single study to increase its replicability?</a:t>
            </a:r>
          </a:p>
          <a:p>
            <a:pPr marL="457200" indent="-457200">
              <a:buAutoNum type="arabicPeriod"/>
            </a:pPr>
            <a:r>
              <a:rPr lang="en-US" dirty="0"/>
              <a:t>Well and transparently designed experiment </a:t>
            </a:r>
          </a:p>
          <a:p>
            <a:pPr marL="457200" indent="-457200">
              <a:buAutoNum type="arabicPeriod"/>
            </a:pPr>
            <a:r>
              <a:rPr lang="en-US" dirty="0"/>
              <a:t>Reproducible data analysis and computation</a:t>
            </a:r>
          </a:p>
          <a:p>
            <a:pPr marL="0" indent="0">
              <a:buNone/>
            </a:pPr>
            <a:r>
              <a:rPr lang="en-US" dirty="0"/>
              <a:t>	(Nature ’13, NIH in Nature </a:t>
            </a:r>
            <a:r>
              <a:rPr lang="fr-FR" dirty="0"/>
              <a:t>’</a:t>
            </a:r>
            <a:r>
              <a:rPr lang="en-US" dirty="0"/>
              <a:t>14, Science </a:t>
            </a:r>
            <a:r>
              <a:rPr lang="fr-FR" dirty="0"/>
              <a:t>’</a:t>
            </a:r>
            <a:r>
              <a:rPr lang="en-US" dirty="0"/>
              <a:t>14)</a:t>
            </a:r>
          </a:p>
          <a:p>
            <a:pPr marL="0" indent="0">
              <a:buNone/>
            </a:pPr>
            <a:r>
              <a:rPr lang="en-US" dirty="0"/>
              <a:t>All agree that there is need for</a:t>
            </a:r>
          </a:p>
          <a:p>
            <a:pPr marL="457200" indent="-457200">
              <a:buAutoNum type="arabicPeriod" startAt="3"/>
            </a:pPr>
            <a:r>
              <a:rPr lang="en-US" dirty="0"/>
              <a:t>Statistical methodology that enhances replicability</a:t>
            </a:r>
          </a:p>
          <a:p>
            <a:pPr marL="0" indent="0">
              <a:buNone/>
            </a:pPr>
            <a:r>
              <a:rPr lang="en-US" dirty="0"/>
              <a:t>	But what is it? </a:t>
            </a:r>
          </a:p>
          <a:p>
            <a:pPr marL="0" indent="0">
              <a:buNone/>
            </a:pPr>
            <a:r>
              <a:rPr lang="en-US" dirty="0"/>
              <a:t>	What problems should it address?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Enhancing Replicability</a:t>
            </a:r>
          </a:p>
        </p:txBody>
      </p:sp>
    </p:spTree>
    <p:extLst>
      <p:ext uri="{BB962C8B-B14F-4D97-AF65-F5344CB8AC3E}">
        <p14:creationId xmlns:p14="http://schemas.microsoft.com/office/powerpoint/2010/main" val="3772692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486400"/>
          </a:xfrm>
        </p:spPr>
        <p:txBody>
          <a:bodyPr>
            <a:noAutofit/>
          </a:bodyPr>
          <a:lstStyle/>
          <a:p>
            <a:r>
              <a:rPr lang="en-US" sz="2200" b="1" i="1" dirty="0"/>
              <a:t>Psychological Science</a:t>
            </a:r>
            <a:r>
              <a:rPr lang="en-US" sz="2200" dirty="0"/>
              <a:t> “… seeks to aid researchers in shifting from reliance on NHST …    we have published a tutorial by Cumming (‘14), a leader in the </a:t>
            </a:r>
            <a:r>
              <a:rPr lang="en-US" sz="2200" dirty="0">
                <a:solidFill>
                  <a:srgbClr val="FF0000"/>
                </a:solidFill>
              </a:rPr>
              <a:t>new-statistics movement…”</a:t>
            </a:r>
            <a:endParaRPr lang="en-US" sz="2200" u="sng" dirty="0"/>
          </a:p>
          <a:p>
            <a:r>
              <a:rPr lang="en-US" sz="2200" dirty="0">
                <a:solidFill>
                  <a:srgbClr val="FF0000"/>
                </a:solidFill>
              </a:rPr>
              <a:t>9. Do not trust any p value</a:t>
            </a:r>
            <a:r>
              <a:rPr lang="en-US" sz="2200" dirty="0"/>
              <a:t>.</a:t>
            </a:r>
          </a:p>
          <a:p>
            <a:r>
              <a:rPr lang="en-US" sz="2200" dirty="0"/>
              <a:t>10. Whenever possible, avoid using statistical significance or p-values; </a:t>
            </a:r>
            <a:r>
              <a:rPr lang="en-US" sz="2200" dirty="0">
                <a:solidFill>
                  <a:srgbClr val="FF0000"/>
                </a:solidFill>
              </a:rPr>
              <a:t>simply omit any mention of null hypothesis significance testing (NHST).</a:t>
            </a:r>
          </a:p>
          <a:p>
            <a:r>
              <a:rPr lang="en-US" sz="2200" dirty="0"/>
              <a:t>14. Prefer 95% CIs to SE bars. </a:t>
            </a:r>
            <a:r>
              <a:rPr lang="en-US" sz="2200" dirty="0">
                <a:solidFill>
                  <a:srgbClr val="FF0000"/>
                </a:solidFill>
              </a:rPr>
              <a:t>Routinely report 95% CIs…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It’s the p-values’ fault</a:t>
            </a:r>
          </a:p>
        </p:txBody>
      </p:sp>
    </p:spTree>
    <p:extLst>
      <p:ext uri="{BB962C8B-B14F-4D97-AF65-F5344CB8AC3E}">
        <p14:creationId xmlns:p14="http://schemas.microsoft.com/office/powerpoint/2010/main" val="286491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Ban them!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Basic and Applied Social Psychology</a:t>
            </a:r>
          </a:p>
          <a:p>
            <a:pPr marL="0" indent="0">
              <a:buNone/>
            </a:pPr>
            <a:r>
              <a:rPr lang="en-US" sz="2400" dirty="0"/>
              <a:t>Editorial by </a:t>
            </a:r>
            <a:r>
              <a:rPr lang="en-US" sz="2400" dirty="0" err="1"/>
              <a:t>Trafimow</a:t>
            </a:r>
            <a:r>
              <a:rPr lang="en-US" sz="2400" dirty="0"/>
              <a:t> &amp; Marks Feb 24, 2015</a:t>
            </a:r>
          </a:p>
          <a:p>
            <a:r>
              <a:rPr lang="en-US" sz="2400" i="1" dirty="0"/>
              <a:t>“</a:t>
            </a:r>
            <a:r>
              <a:rPr lang="en-US" sz="2400" i="1" dirty="0">
                <a:solidFill>
                  <a:schemeClr val="accent2"/>
                </a:solidFill>
              </a:rPr>
              <a:t>From now on, BASP is banning the NHSTP</a:t>
            </a:r>
            <a:r>
              <a:rPr lang="en-US" sz="2400" i="1" dirty="0"/>
              <a:t>…prior to publication, authors will have to remove all vestiges of the NHSTP (p -values, t -values, F –values, statements about ‘‘significant’’ differences or lack thereof, and so on).</a:t>
            </a:r>
          </a:p>
          <a:p>
            <a:r>
              <a:rPr lang="en-US" sz="2400" i="1" dirty="0"/>
              <a:t> </a:t>
            </a:r>
            <a:r>
              <a:rPr lang="en-US" sz="2400" dirty="0" err="1"/>
              <a:t>Eklund</a:t>
            </a:r>
            <a:r>
              <a:rPr lang="en-US" sz="2400" dirty="0"/>
              <a:t>, A., Nichols, T. E. &amp; </a:t>
            </a:r>
            <a:r>
              <a:rPr lang="en-US" sz="2400" dirty="0" err="1"/>
              <a:t>Knutsson</a:t>
            </a:r>
            <a:r>
              <a:rPr lang="en-US" sz="2400" dirty="0"/>
              <a:t>, H. Cluster failure: why fMRI inferences for spatial extent have inflated false-positive rates. </a:t>
            </a:r>
            <a:r>
              <a:rPr lang="en-US" sz="2400" i="1" dirty="0"/>
              <a:t>Proc. Natl Acad. Sci. USA </a:t>
            </a:r>
            <a:r>
              <a:rPr lang="en-US" sz="2400" b="1" dirty="0"/>
              <a:t>113, </a:t>
            </a:r>
            <a:r>
              <a:rPr lang="en-US" sz="2400" dirty="0"/>
              <a:t>7900–7905 (2016). </a:t>
            </a:r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410418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Given the concern about reproducibility,</a:t>
            </a:r>
          </a:p>
          <a:p>
            <a:pPr marL="0" indent="0">
              <a:buNone/>
            </a:pPr>
            <a:r>
              <a:rPr lang="en-US" sz="2400" dirty="0"/>
              <a:t>and the attack on the p-value, a year long process started by ASA.</a:t>
            </a:r>
          </a:p>
          <a:p>
            <a:pPr marL="0" indent="0">
              <a:buNone/>
            </a:pPr>
            <a:endParaRPr lang="en-US" sz="2400" dirty="0">
              <a:solidFill>
                <a:srgbClr val="9B2D1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9B2D1F"/>
                </a:solidFill>
              </a:rPr>
              <a:t>ASA Board’s statement about p-values (Am. Stat. 2016):</a:t>
            </a:r>
            <a:r>
              <a:rPr lang="en-US" sz="2400" b="1" i="1" dirty="0">
                <a:solidFill>
                  <a:srgbClr val="9B2D1F"/>
                </a:solidFill>
              </a:rPr>
              <a:t> </a:t>
            </a:r>
          </a:p>
          <a:p>
            <a:pPr marL="0" indent="0">
              <a:buNone/>
            </a:pPr>
            <a:endParaRPr lang="en-US" sz="2400" b="1" i="1" dirty="0">
              <a:solidFill>
                <a:srgbClr val="9B2D1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The p-value “can be useful” providing one approach to summarizing the incompatibility between a particular set of data and a proposed model for the data “ (Principle 1). 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Is it the p-values’ fault?</a:t>
            </a:r>
          </a:p>
        </p:txBody>
      </p:sp>
    </p:spTree>
    <p:extLst>
      <p:ext uri="{BB962C8B-B14F-4D97-AF65-F5344CB8AC3E}">
        <p14:creationId xmlns:p14="http://schemas.microsoft.com/office/powerpoint/2010/main" val="90974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Given the the attack on the p-value, a year long process started by American Statistical Association (ASA).</a:t>
            </a:r>
            <a:endParaRPr lang="en-US" sz="2400" dirty="0">
              <a:solidFill>
                <a:srgbClr val="9B2D1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9B2D1F"/>
                </a:solidFill>
              </a:rPr>
              <a:t>ASA Board’s statement about p-values (Am. Stat. 2016):</a:t>
            </a:r>
            <a:r>
              <a:rPr lang="en-US" sz="2400" b="1" i="1" dirty="0">
                <a:solidFill>
                  <a:srgbClr val="9B2D1F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2"/>
                </a:solidFill>
              </a:rPr>
              <a:t>Opens</a:t>
            </a:r>
            <a:r>
              <a:rPr lang="en-US" sz="2400" dirty="0"/>
              <a:t>: The p-value “can be useful”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2"/>
                </a:solidFill>
              </a:rPr>
              <a:t>Then comes: </a:t>
            </a:r>
            <a:r>
              <a:rPr lang="en-US" sz="2400" dirty="0"/>
              <a:t>a list of “do not” ”is not” and “should not” “leads to distortion”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all warnings phrased about the p-value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9B2D1F"/>
                </a:solidFill>
              </a:rPr>
              <a:t>It concludes</a:t>
            </a:r>
            <a:r>
              <a:rPr lang="en-US" sz="2400" i="1" dirty="0"/>
              <a:t>: </a:t>
            </a:r>
            <a:r>
              <a:rPr lang="en-US" sz="2400" dirty="0"/>
              <a:t>“In view of the prevalent misuses of and misconceptions concerning p-values, some statisticians prefer to supplement or even replace p-values with other approaches. “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accent2"/>
                </a:solidFill>
              </a:rPr>
              <a:t>It’s the p-values’ fault!</a:t>
            </a: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 “We’re finally starting to get rid of the p-value tyranny”</a:t>
            </a:r>
            <a:endParaRPr lang="en-GB" sz="24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Is it the p-values’ fault?</a:t>
            </a:r>
          </a:p>
        </p:txBody>
      </p:sp>
    </p:spTree>
    <p:extLst>
      <p:ext uri="{BB962C8B-B14F-4D97-AF65-F5344CB8AC3E}">
        <p14:creationId xmlns:p14="http://schemas.microsoft.com/office/powerpoint/2010/main" val="286808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867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9B2D1F"/>
                </a:solidFill>
              </a:rPr>
              <a:t>On the other hand:</a:t>
            </a:r>
            <a:endParaRPr lang="en-GB" sz="2400" dirty="0">
              <a:solidFill>
                <a:srgbClr val="9B2D1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/>
              <a:t>Principle 2: </a:t>
            </a:r>
            <a:r>
              <a:rPr lang="en-US" sz="2400" i="1" dirty="0"/>
              <a:t>“</a:t>
            </a:r>
            <a:r>
              <a:rPr lang="en-US" sz="2400" b="1" i="1" dirty="0"/>
              <a:t>p-values do not </a:t>
            </a:r>
            <a:r>
              <a:rPr lang="en-US" sz="2400" i="1" dirty="0"/>
              <a:t>measure the probability…“</a:t>
            </a:r>
            <a:r>
              <a:rPr lang="en-US" sz="2400" dirty="0"/>
              <a:t>; </a:t>
            </a:r>
            <a:endParaRPr lang="en-GB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Principle 3: “scientific decisions </a:t>
            </a:r>
            <a:r>
              <a:rPr lang="en-US" sz="2400" i="1" dirty="0"/>
              <a:t>should not be based only on whether a </a:t>
            </a:r>
            <a:r>
              <a:rPr lang="en-US" sz="2400" b="1" i="1" dirty="0"/>
              <a:t>p-value passes a specific threshold</a:t>
            </a:r>
            <a:r>
              <a:rPr lang="en-US" sz="2400" i="1" dirty="0"/>
              <a:t>” </a:t>
            </a:r>
            <a:r>
              <a:rPr lang="en-US" sz="2400" dirty="0"/>
              <a:t>as this</a:t>
            </a:r>
            <a:r>
              <a:rPr lang="en-US" sz="2400" i="1" dirty="0"/>
              <a:t> “..</a:t>
            </a:r>
            <a:r>
              <a:rPr lang="en-US" sz="2400" b="1" i="1" dirty="0"/>
              <a:t>leads to considerable distortion </a:t>
            </a:r>
            <a:r>
              <a:rPr lang="en-US" sz="2400" i="1" dirty="0"/>
              <a:t>of the scientific process”</a:t>
            </a:r>
            <a:r>
              <a:rPr lang="en-US" sz="2400" dirty="0"/>
              <a:t>; </a:t>
            </a:r>
            <a:endParaRPr lang="en-GB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Principle 4: </a:t>
            </a:r>
            <a:r>
              <a:rPr lang="en-US" sz="2400" i="1" dirty="0"/>
              <a:t>“</a:t>
            </a:r>
            <a:r>
              <a:rPr lang="en-US" sz="2400" b="1" i="1" dirty="0"/>
              <a:t>P-values </a:t>
            </a:r>
            <a:r>
              <a:rPr lang="en-US" sz="2400" i="1" dirty="0"/>
              <a:t>and related analyses </a:t>
            </a:r>
            <a:r>
              <a:rPr lang="en-US" sz="2400" b="1" i="1" dirty="0"/>
              <a:t>should not </a:t>
            </a:r>
            <a:r>
              <a:rPr lang="en-US" sz="2400" i="1" dirty="0"/>
              <a:t>be reported selectively”</a:t>
            </a:r>
            <a:r>
              <a:rPr lang="en-US" sz="2400" dirty="0"/>
              <a:t>;</a:t>
            </a:r>
            <a:endParaRPr lang="en-GB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Principle 5: “</a:t>
            </a:r>
            <a:r>
              <a:rPr lang="en-US" sz="2400" b="1" i="1" dirty="0"/>
              <a:t>A p-value</a:t>
            </a:r>
            <a:r>
              <a:rPr lang="en-US" sz="2400" i="1" dirty="0"/>
              <a:t>, or statistical significance, </a:t>
            </a:r>
            <a:r>
              <a:rPr lang="en-US" sz="2400" b="1" i="1" dirty="0"/>
              <a:t>does not </a:t>
            </a:r>
            <a:r>
              <a:rPr lang="en-US" sz="2400" i="1" dirty="0"/>
              <a:t>measure the size of an effect or the importance of a result”</a:t>
            </a:r>
            <a:endParaRPr lang="en-GB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Principle 6</a:t>
            </a:r>
            <a:r>
              <a:rPr lang="en-US" sz="2400" i="1" dirty="0"/>
              <a:t>: </a:t>
            </a:r>
            <a:r>
              <a:rPr lang="en-US" sz="2400" dirty="0"/>
              <a:t>“…a </a:t>
            </a:r>
            <a:r>
              <a:rPr lang="en-US" sz="2400" b="1" dirty="0"/>
              <a:t>p-value near 0.05 </a:t>
            </a:r>
            <a:r>
              <a:rPr lang="en-US" sz="2400" dirty="0"/>
              <a:t>taken by itself offers only </a:t>
            </a:r>
            <a:r>
              <a:rPr lang="en-US" sz="2400" b="1" dirty="0"/>
              <a:t>weak evidence </a:t>
            </a:r>
            <a:r>
              <a:rPr lang="en-US" sz="2400" dirty="0"/>
              <a:t>against the null hypothesis”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accent2"/>
                </a:solidFill>
              </a:rPr>
              <a:t>All problems and warnings phrased in terms of p-values</a:t>
            </a:r>
            <a:endParaRPr lang="en-GB" sz="2400" dirty="0">
              <a:solidFill>
                <a:schemeClr val="accent2"/>
              </a:solidFill>
            </a:endParaRP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2978" y="381000"/>
            <a:ext cx="8003822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631B7-C804-C542-9EB7-35CFA89BC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89" y="1219200"/>
            <a:ext cx="8229600" cy="525943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Current replicability problems in Science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Selective inference - the silent killer of replicability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Simultaneous inference 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		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False Discovery Rate (FDR)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Tests and confidence intervals controlling FDR and FCR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Estimation and Model Selection	</a:t>
            </a:r>
            <a:endParaRPr lang="he-IL" i="1" dirty="0">
              <a:latin typeface="Apple Chancery"/>
              <a:cs typeface="Apple Chancery"/>
            </a:endParaRP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			 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Conditional inference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Hierarchical families</a:t>
            </a:r>
          </a:p>
          <a:p>
            <a:pPr marL="457200" indent="-457200">
              <a:buAutoNum type="arabicPeriod"/>
            </a:pPr>
            <a:r>
              <a:rPr lang="en-US" i="1" dirty="0">
                <a:latin typeface="Apple Chancery"/>
                <a:cs typeface="Apple Chancery"/>
              </a:rPr>
              <a:t>Simultaneous over the selected	</a:t>
            </a:r>
          </a:p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 Benjamini</a:t>
            </a:r>
            <a:endParaRPr lang="en-US" sz="1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2553A-74F0-3649-A174-253660D15F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62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>
              <a:solidFill>
                <a:srgbClr val="9B2D1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9B2D1F"/>
                </a:solidFill>
              </a:rPr>
              <a:t>ASA statement’s concludes with Other Approaches </a:t>
            </a:r>
            <a:endParaRPr lang="en-US" sz="2400" i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i="1" dirty="0"/>
              <a:t> </a:t>
            </a:r>
            <a:r>
              <a:rPr lang="en-US" sz="2400" dirty="0"/>
              <a:t>“In view of the prevalent misuses of and misconceptions concerning p-values, some statisticians prefer to supplement or even replace p-values with other approaches. “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dirty="0">
                <a:solidFill>
                  <a:schemeClr val="accent2"/>
                </a:solidFill>
              </a:rPr>
              <a:t>It’s the p-values’ fault!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9B2D1F"/>
                </a:solidFill>
              </a:rPr>
              <a:t>Some responses to the statement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We’re finally starting to get rid of the p-value tyranny</a:t>
            </a:r>
            <a:endParaRPr lang="en-GB" sz="2400" dirty="0">
              <a:solidFill>
                <a:srgbClr val="000000"/>
              </a:solidFill>
            </a:endParaRP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3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Epidemiology: a p-values free zone</a:t>
            </a:r>
          </a:p>
        </p:txBody>
      </p:sp>
    </p:spTree>
    <p:extLst>
      <p:ext uri="{BB962C8B-B14F-4D97-AF65-F5344CB8AC3E}">
        <p14:creationId xmlns:p14="http://schemas.microsoft.com/office/powerpoint/2010/main" val="1522559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82000" cy="2438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/>
              <a:t>Giovannucci</a:t>
            </a:r>
            <a:r>
              <a:rPr lang="en-US" sz="2600" dirty="0"/>
              <a:t> et al. (1995) look for relationships between more than a hundred types of food intakes and the risk of prostate cancer</a:t>
            </a:r>
            <a:endParaRPr lang="en-US" sz="26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2600" dirty="0"/>
              <a:t>The abstract reports only three (marginal) 95% confidence intervals (CIs), apparently only for those relative risks whose CIs do not cover 1.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2" descr="http://blogs.laweekly.com/squidink/800pizzaoven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9190501" cy="32134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4267200"/>
            <a:ext cx="774412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0"/>
                <a:cs typeface="ＭＳ Ｐゴシック" charset="0"/>
              </a:rPr>
              <a:t>“</a:t>
            </a:r>
            <a:r>
              <a:rPr 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0"/>
                <a:cs typeface="ＭＳ Ｐゴシック" charset="0"/>
              </a:rPr>
              <a:t>Eat Ketchup and Pizza and avoid Prostate Cancer</a:t>
            </a:r>
            <a:r>
              <a:rPr lang="ja-JP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0"/>
                <a:cs typeface="ＭＳ Ｐゴシック" charset="0"/>
              </a:rPr>
              <a:t>”</a:t>
            </a:r>
            <a:endParaRPr lang="en-US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8331" y="68001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Epidemiology: a p-values free zone</a:t>
            </a:r>
          </a:p>
        </p:txBody>
      </p:sp>
    </p:spTree>
    <p:extLst>
      <p:ext uri="{BB962C8B-B14F-4D97-AF65-F5344CB8AC3E}">
        <p14:creationId xmlns:p14="http://schemas.microsoft.com/office/powerpoint/2010/main" val="39718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03" grpId="0" uiExpand="1" build="p" autoUpdateAnimBg="0"/>
      <p:bldP spid="1843203" grpId="1" build="p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81000"/>
            <a:ext cx="8497888" cy="838200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</a:rPr>
              <a:t>Is there something wrong </a:t>
            </a:r>
            <a:br>
              <a:rPr lang="en-US" sz="3600" dirty="0">
                <a:solidFill>
                  <a:schemeClr val="accent2"/>
                </a:solidFill>
              </a:rPr>
            </a:br>
            <a:r>
              <a:rPr lang="en-US" sz="3600" dirty="0">
                <a:solidFill>
                  <a:schemeClr val="accent2"/>
                </a:solidFill>
              </a:rPr>
              <a:t>           with the scientific method?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5" t="11087" r="-566" b="519"/>
          <a:stretch/>
        </p:blipFill>
        <p:spPr>
          <a:xfrm>
            <a:off x="304800" y="1435100"/>
            <a:ext cx="8280400" cy="5422900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YB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5389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349759" y="493822"/>
            <a:ext cx="8882560" cy="504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endParaRPr lang="en-US" sz="2400" dirty="0">
              <a:solidFill>
                <a:schemeClr val="accent6"/>
              </a:solidFill>
            </a:endParaRPr>
          </a:p>
          <a:p>
            <a:pPr eaLnBrk="0" hangingPunct="0">
              <a:spcBef>
                <a:spcPct val="20000"/>
              </a:spcBef>
            </a:pPr>
            <a:endParaRPr lang="en-US" sz="2400" dirty="0"/>
          </a:p>
          <a:p>
            <a:pPr eaLnBrk="0" hangingPunct="0">
              <a:spcBef>
                <a:spcPct val="20000"/>
              </a:spcBef>
            </a:pPr>
            <a:r>
              <a:rPr lang="en-US" sz="2400" dirty="0"/>
              <a:t>If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selection is unattended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for by appropriate statistical method </a:t>
            </a:r>
          </a:p>
          <a:p>
            <a:pPr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there is danger for lack of replicability</a:t>
            </a:r>
          </a:p>
          <a:p>
            <a:pPr eaLnBrk="0" hangingPunct="0">
              <a:spcBef>
                <a:spcPct val="20000"/>
              </a:spcBef>
            </a:pPr>
            <a:endParaRPr lang="en-US" sz="2400" dirty="0">
              <a:solidFill>
                <a:srgbClr val="000000"/>
              </a:solidFill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D34817"/>
                </a:solidFill>
              </a:rPr>
              <a:t>Ioannidis: ‘Why most research findings are false</a:t>
            </a:r>
            <a:r>
              <a:rPr lang="en-US" altLang="en-US" sz="2400" dirty="0">
                <a:solidFill>
                  <a:srgbClr val="D34817"/>
                </a:solidFill>
              </a:rPr>
              <a:t>’ </a:t>
            </a:r>
            <a:endParaRPr lang="en-US" sz="2400" dirty="0">
              <a:solidFill>
                <a:srgbClr val="D34817"/>
              </a:solidFill>
            </a:endParaRPr>
          </a:p>
          <a:p>
            <a:r>
              <a:rPr lang="en-US" sz="2400" dirty="0"/>
              <a:t>Essentially argues why the use of </a:t>
            </a:r>
            <a:r>
              <a:rPr lang="en-US" sz="2400" dirty="0">
                <a:solidFill>
                  <a:srgbClr val="000090"/>
                </a:solidFill>
              </a:rPr>
              <a:t>regular .05 testing</a:t>
            </a:r>
          </a:p>
          <a:p>
            <a:r>
              <a:rPr lang="en-US" sz="2400" dirty="0"/>
              <a:t>when</a:t>
            </a:r>
            <a:r>
              <a:rPr lang="en-US" sz="2400" dirty="0">
                <a:solidFill>
                  <a:srgbClr val="D34817"/>
                </a:solidFill>
              </a:rPr>
              <a:t> </a:t>
            </a:r>
            <a:r>
              <a:rPr lang="en-US" sz="2400" dirty="0">
                <a:solidFill>
                  <a:srgbClr val="000090"/>
                </a:solidFill>
              </a:rPr>
              <a:t>selecting the significant findings from the many tested </a:t>
            </a:r>
          </a:p>
          <a:p>
            <a:r>
              <a:rPr lang="en-US" sz="2400" dirty="0"/>
              <a:t>has large proportion of false discoveries among the discoveries.</a:t>
            </a:r>
          </a:p>
          <a:p>
            <a:r>
              <a:rPr lang="en-US" sz="2400" dirty="0"/>
              <a:t>(also </a:t>
            </a:r>
            <a:r>
              <a:rPr lang="en-US" sz="2400" dirty="0" err="1"/>
              <a:t>Soric</a:t>
            </a:r>
            <a:r>
              <a:rPr lang="en-US" sz="2400" dirty="0"/>
              <a:t>, ‘89)</a:t>
            </a:r>
          </a:p>
          <a:p>
            <a:pPr eaLnBrk="0" hangingPunct="0">
              <a:spcBef>
                <a:spcPct val="20000"/>
              </a:spcBef>
            </a:pPr>
            <a:endParaRPr lang="en-US" sz="2400" dirty="0"/>
          </a:p>
          <a:p>
            <a:pPr eaLnBrk="0" hangingPunct="0">
              <a:spcBef>
                <a:spcPct val="20000"/>
              </a:spcBef>
            </a:pP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YB</a:t>
            </a:r>
            <a:endParaRPr lang="en-US" sz="1400" dirty="0"/>
          </a:p>
        </p:txBody>
      </p:sp>
      <p:sp>
        <p:nvSpPr>
          <p:cNvPr id="8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It’s the selection’s fault</a:t>
            </a:r>
          </a:p>
        </p:txBody>
      </p:sp>
      <p:sp>
        <p:nvSpPr>
          <p:cNvPr id="3" name="Oval 2"/>
          <p:cNvSpPr/>
          <p:nvPr/>
        </p:nvSpPr>
        <p:spPr>
          <a:xfrm>
            <a:off x="4953000" y="3063875"/>
            <a:ext cx="2743200" cy="5334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0" y="1447800"/>
            <a:ext cx="3810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Scientists study </a:t>
            </a:r>
            <a:r>
              <a:rPr lang="en-US" sz="2400" dirty="0" err="1"/>
              <a:t>rumours</a:t>
            </a:r>
            <a:r>
              <a:rPr lang="en-US" sz="2400" dirty="0"/>
              <a:t>:</a:t>
            </a:r>
          </a:p>
          <a:p>
            <a:r>
              <a:rPr lang="en-US" sz="2400" dirty="0"/>
              <a:t>Eating </a:t>
            </a:r>
            <a:r>
              <a:rPr lang="en-US" sz="2400" dirty="0" err="1"/>
              <a:t>coloured</a:t>
            </a:r>
            <a:r>
              <a:rPr lang="en-US" sz="2400" dirty="0"/>
              <a:t> jelly beans causes Acne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95400" y="2286000"/>
            <a:ext cx="2514600" cy="4485922"/>
            <a:chOff x="1295400" y="2286000"/>
            <a:chExt cx="2514600" cy="4485922"/>
          </a:xfrm>
        </p:grpSpPr>
        <p:pic>
          <p:nvPicPr>
            <p:cNvPr id="5" name="Picture 4" descr="Screen shot 2012-05-03 at 08.46.0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2286000"/>
              <a:ext cx="2514600" cy="448592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447800" y="2362200"/>
              <a:ext cx="2286000" cy="4267200"/>
            </a:xfrm>
            <a:prstGeom prst="rect">
              <a:avLst/>
            </a:prstGeom>
            <a:noFill/>
            <a:ln w="38100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lethal combination of the two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1200" y="3276600"/>
            <a:ext cx="2956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xkcdSignificant.webarchive</a:t>
            </a:r>
            <a:endParaRPr lang="en-US" dirty="0"/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05000" y="2133600"/>
            <a:ext cx="2438400" cy="4465122"/>
            <a:chOff x="2438400" y="2286000"/>
            <a:chExt cx="2438400" cy="4465122"/>
          </a:xfrm>
        </p:grpSpPr>
        <p:pic>
          <p:nvPicPr>
            <p:cNvPr id="19" name="Picture 18" descr="Screen shot 2012-05-03 at 09.33.3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2286000"/>
              <a:ext cx="2438400" cy="44651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514600" y="2362200"/>
              <a:ext cx="2286000" cy="42672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14600" y="2057400"/>
            <a:ext cx="2406203" cy="4495800"/>
            <a:chOff x="3124200" y="2133600"/>
            <a:chExt cx="2406203" cy="4495800"/>
          </a:xfrm>
        </p:grpSpPr>
        <p:pic>
          <p:nvPicPr>
            <p:cNvPr id="22" name="Picture 21" descr="Screen shot 2012-05-03 at 09.33.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33600"/>
              <a:ext cx="2406203" cy="44958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124200" y="2133600"/>
              <a:ext cx="2362200" cy="44196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19900" y="1600200"/>
            <a:ext cx="2286000" cy="4340311"/>
            <a:chOff x="6553200" y="1752600"/>
            <a:chExt cx="2286000" cy="4340311"/>
          </a:xfrm>
        </p:grpSpPr>
        <p:pic>
          <p:nvPicPr>
            <p:cNvPr id="28" name="Picture 27" descr="Screen shot 2012-05-03 at 09.35.3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1752600"/>
              <a:ext cx="2286000" cy="434031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553200" y="1752600"/>
              <a:ext cx="2286000" cy="4267200"/>
            </a:xfrm>
            <a:prstGeom prst="rect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48000" y="1981200"/>
            <a:ext cx="2286000" cy="4295839"/>
            <a:chOff x="3962400" y="1752600"/>
            <a:chExt cx="2286000" cy="4295839"/>
          </a:xfrm>
        </p:grpSpPr>
        <p:pic>
          <p:nvPicPr>
            <p:cNvPr id="11" name="Picture 10" descr="Screen shot 2012-05-03 at 08.50.1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752600"/>
              <a:ext cx="2286000" cy="429583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038600" y="1752600"/>
              <a:ext cx="2209800" cy="4267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733800" y="1828800"/>
            <a:ext cx="2382196" cy="4419600"/>
            <a:chOff x="4495800" y="1905000"/>
            <a:chExt cx="2382196" cy="4419600"/>
          </a:xfrm>
        </p:grpSpPr>
        <p:pic>
          <p:nvPicPr>
            <p:cNvPr id="25" name="Picture 24" descr="Screen shot 2012-05-03 at 09.35.0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905000"/>
              <a:ext cx="2382196" cy="44196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572000" y="1981200"/>
              <a:ext cx="2209800" cy="4267200"/>
            </a:xfrm>
            <a:prstGeom prst="rect">
              <a:avLst/>
            </a:prstGeom>
            <a:noFill/>
            <a:ln w="38100" cmpd="sng">
              <a:solidFill>
                <a:srgbClr val="35D3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Screen shot 2012-05-03 at 09.35.4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13" y="50800"/>
            <a:ext cx="55372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only Jelly Beans</a:t>
            </a:r>
            <a:r>
              <a:rPr lang="he-I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he-IL" sz="2800" dirty="0"/>
              <a:t> </a:t>
            </a:r>
            <a:r>
              <a:rPr lang="en-US" sz="2800" dirty="0"/>
              <a:t>“</a:t>
            </a:r>
            <a:r>
              <a:rPr lang="en-US" sz="2800" dirty="0" err="1"/>
              <a:t>Unussual</a:t>
            </a:r>
            <a:r>
              <a:rPr lang="en-US" sz="2800" dirty="0"/>
              <a:t> secrets are hidden in numbers. for instance, an </a:t>
            </a:r>
            <a:r>
              <a:rPr lang="en-US" sz="2800" dirty="0">
                <a:solidFill>
                  <a:schemeClr val="accent1"/>
                </a:solidFill>
              </a:rPr>
              <a:t>orange</a:t>
            </a:r>
            <a:r>
              <a:rPr lang="en-US" sz="2800" dirty="0">
                <a:solidFill>
                  <a:srgbClr val="D34817"/>
                </a:solidFill>
              </a:rPr>
              <a:t> car</a:t>
            </a:r>
            <a:r>
              <a:rPr lang="en-US" sz="2800" dirty="0"/>
              <a:t> is less likely to have serious damages that are discovered only after the purchase….”</a:t>
            </a:r>
          </a:p>
          <a:p>
            <a:pPr>
              <a:lnSpc>
                <a:spcPct val="15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  <a:buNone/>
            </a:pPr>
            <a:r>
              <a:rPr lang="en-US" sz="2000" dirty="0"/>
              <a:t>Data mining from KAGGLE website</a:t>
            </a:r>
            <a:endParaRPr lang="he-IL" sz="2000" dirty="0"/>
          </a:p>
          <a:p>
            <a:pPr>
              <a:lnSpc>
                <a:spcPct val="150000"/>
              </a:lnSpc>
              <a:buNone/>
            </a:pPr>
            <a:r>
              <a:rPr lang="en-US" sz="2000" dirty="0"/>
              <a:t>THE MARKER IT</a:t>
            </a:r>
            <a:r>
              <a:rPr lang="he-IL" sz="2000" dirty="0"/>
              <a:t>   2.5.2012 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98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33496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Influenza Vaccination in Pregnancy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8812"/>
          <a:stretch/>
        </p:blipFill>
        <p:spPr>
          <a:xfrm>
            <a:off x="457200" y="32785"/>
            <a:ext cx="7848936" cy="1554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86947"/>
            <a:ext cx="8937345" cy="452596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/>
          <a:srcRect t="39714" b="42097"/>
          <a:stretch/>
        </p:blipFill>
        <p:spPr>
          <a:xfrm>
            <a:off x="457200" y="1905000"/>
            <a:ext cx="7848936" cy="1032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267" y="6451600"/>
            <a:ext cx="507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Principle 4: Avoid selective reporting of p-values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ACE02711-54DF-AE45-B616-80EB606C12B1}"/>
              </a:ext>
            </a:extLst>
          </p:cNvPr>
          <p:cNvSpPr/>
          <p:nvPr/>
        </p:nvSpPr>
        <p:spPr>
          <a:xfrm>
            <a:off x="3644900" y="4597400"/>
            <a:ext cx="1193800" cy="3302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60680" cy="190500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sz="2600" dirty="0"/>
              <a:t> Two main statistical obstacles to replicability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600" dirty="0"/>
              <a:t>  which are relevant to all statistical methods </a:t>
            </a:r>
            <a:r>
              <a:rPr lang="en-US" dirty="0">
                <a:cs typeface="+mn-cs"/>
              </a:rPr>
              <a:t>	</a:t>
            </a: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533400" y="18288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buAutoNum type="alphaUcPeriod"/>
            </a:pPr>
            <a:r>
              <a:rPr lang="en-US" sz="2400" dirty="0">
                <a:solidFill>
                  <a:schemeClr val="accent2"/>
                </a:solidFill>
              </a:rPr>
              <a:t>Inference on the selected</a:t>
            </a:r>
          </a:p>
          <a:p>
            <a:pPr marL="742950" indent="-742950" algn="l">
              <a:buAutoNum type="alphaUcPeriod"/>
            </a:pPr>
            <a:endParaRPr lang="en-US" sz="2400" dirty="0">
              <a:solidFill>
                <a:schemeClr val="accent2"/>
              </a:solidFill>
            </a:endParaRPr>
          </a:p>
          <a:p>
            <a:pPr marL="457200" indent="-457200" algn="l">
              <a:buAutoNum type="alphaUcPeriod" startAt="2"/>
            </a:pPr>
            <a:r>
              <a:rPr lang="en-US" sz="2400" dirty="0">
                <a:solidFill>
                  <a:schemeClr val="accent2"/>
                </a:solidFill>
              </a:rPr>
              <a:t>    Addressing the relevant variability</a:t>
            </a:r>
          </a:p>
          <a:p>
            <a:pPr algn="l"/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8"/>
    </mc:Choice>
    <mc:Fallback xmlns="">
      <p:transition spd="slow" advTm="2835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610600" cy="5562601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Inference on a selected subset of the parameters that turned out to be of interest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after viewing the data!</a:t>
            </a:r>
            <a:endParaRPr lang="en-US" sz="2400" dirty="0">
              <a:solidFill>
                <a:srgbClr val="8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How is selection manifested?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>
                <a:solidFill>
                  <a:schemeClr val="accent2"/>
                </a:solidFill>
              </a:rPr>
              <a:t>Out-of-study selection </a:t>
            </a:r>
            <a:r>
              <a:rPr lang="en-US" sz="2400" dirty="0">
                <a:solidFill>
                  <a:srgbClr val="9B2D1F"/>
                </a:solidFill>
              </a:rPr>
              <a:t>- </a:t>
            </a:r>
            <a:r>
              <a:rPr lang="en-US" sz="2400" dirty="0"/>
              <a:t>not evident in the published work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 	</a:t>
            </a:r>
            <a:r>
              <a:rPr lang="en-US" sz="2400" dirty="0">
                <a:solidFill>
                  <a:srgbClr val="002060"/>
                </a:solidFill>
              </a:rPr>
              <a:t>File drawer problem / publication bias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	The garden of forking paths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	p-hacking (changing tests, removing ‘outliers’ …)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	</a:t>
            </a:r>
            <a:r>
              <a:rPr lang="en-US" sz="2400" dirty="0" err="1"/>
              <a:t>Inferactive</a:t>
            </a:r>
            <a:r>
              <a:rPr lang="en-US" sz="2400" dirty="0"/>
              <a:t> Data Analysis  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400" dirty="0"/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Selective inference</a:t>
            </a:r>
          </a:p>
        </p:txBody>
      </p:sp>
    </p:spTree>
    <p:extLst>
      <p:ext uri="{BB962C8B-B14F-4D97-AF65-F5344CB8AC3E}">
        <p14:creationId xmlns:p14="http://schemas.microsoft.com/office/powerpoint/2010/main" val="24037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30"/>
    </mc:Choice>
    <mc:Fallback xmlns="">
      <p:transition spd="slow" advTm="444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sz="quarter"/>
          </p:nvPr>
        </p:nvSpPr>
        <p:spPr>
          <a:xfrm>
            <a:off x="533400" y="0"/>
            <a:ext cx="8153400" cy="14700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Collaborative research with many</a:t>
            </a:r>
            <a:endParaRPr lang="he-IL" sz="3600" dirty="0">
              <a:solidFill>
                <a:srgbClr val="C00000"/>
              </a:solidFill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sz="quarter" idx="1"/>
          </p:nvPr>
        </p:nvSpPr>
        <p:spPr>
          <a:xfrm>
            <a:off x="1143000" y="1295400"/>
            <a:ext cx="7543800" cy="4953000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Ruth Heller, Dani </a:t>
            </a:r>
            <a:r>
              <a:rPr lang="en-US" dirty="0" err="1">
                <a:solidFill>
                  <a:schemeClr val="tx1"/>
                </a:solidFill>
              </a:rPr>
              <a:t>Yekutieli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Tzviel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Frostig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Tel Aviv U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Marina </a:t>
            </a:r>
            <a:r>
              <a:rPr lang="en-US" dirty="0" err="1">
                <a:solidFill>
                  <a:schemeClr val="tx1"/>
                </a:solidFill>
              </a:rPr>
              <a:t>Bogomolov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Technion</a:t>
            </a:r>
            <a:endParaRPr lang="en-US" i="1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Jonathan Rosenblatt, </a:t>
            </a:r>
            <a:r>
              <a:rPr lang="en-US" i="1" dirty="0">
                <a:solidFill>
                  <a:schemeClr val="tx1"/>
                </a:solidFill>
              </a:rPr>
              <a:t>Ben </a:t>
            </a:r>
            <a:r>
              <a:rPr lang="en-US" i="1" dirty="0" err="1">
                <a:solidFill>
                  <a:schemeClr val="tx1"/>
                </a:solidFill>
              </a:rPr>
              <a:t>Gurion</a:t>
            </a:r>
            <a:r>
              <a:rPr lang="en-US" i="1" dirty="0">
                <a:solidFill>
                  <a:schemeClr val="tx1"/>
                </a:solidFill>
              </a:rPr>
              <a:t> U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Philip Stark, Will Fithian, </a:t>
            </a:r>
            <a:r>
              <a:rPr lang="en-US" i="1" dirty="0">
                <a:solidFill>
                  <a:schemeClr val="tx1"/>
                </a:solidFill>
              </a:rPr>
              <a:t>UC Berkeley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Chiara </a:t>
            </a:r>
            <a:r>
              <a:rPr lang="en-US" dirty="0" err="1">
                <a:solidFill>
                  <a:schemeClr val="tx1"/>
                </a:solidFill>
              </a:rPr>
              <a:t>Sabatti</a:t>
            </a:r>
            <a:r>
              <a:rPr lang="en-US" dirty="0">
                <a:solidFill>
                  <a:schemeClr val="tx1"/>
                </a:solidFill>
              </a:rPr>
              <a:t>,  </a:t>
            </a:r>
            <a:r>
              <a:rPr lang="en-US" dirty="0" err="1">
                <a:solidFill>
                  <a:schemeClr val="tx1"/>
                </a:solidFill>
              </a:rPr>
              <a:t>Assaf</a:t>
            </a:r>
            <a:r>
              <a:rPr lang="en-US" dirty="0">
                <a:solidFill>
                  <a:schemeClr val="tx1"/>
                </a:solidFill>
              </a:rPr>
              <a:t> Weinstein, </a:t>
            </a:r>
            <a:r>
              <a:rPr lang="en-US" i="1" dirty="0">
                <a:solidFill>
                  <a:schemeClr val="tx1"/>
                </a:solidFill>
              </a:rPr>
              <a:t>Stanford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Christine Peterson</a:t>
            </a:r>
          </a:p>
          <a:p>
            <a:pPr algn="l"/>
            <a:r>
              <a:rPr lang="en-US" dirty="0" err="1">
                <a:solidFill>
                  <a:schemeClr val="tx1"/>
                </a:solidFill>
              </a:rPr>
              <a:t>Yotam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Hechtlinger</a:t>
            </a:r>
            <a:r>
              <a:rPr lang="en-US" dirty="0">
                <a:solidFill>
                  <a:schemeClr val="tx1"/>
                </a:solidFill>
              </a:rPr>
              <a:t>, Carnegie Mellon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accent3"/>
                </a:solidFill>
              </a:rPr>
              <a:t>ERC </a:t>
            </a:r>
            <a:r>
              <a:rPr lang="mr-IN" dirty="0">
                <a:solidFill>
                  <a:schemeClr val="accent3"/>
                </a:solidFill>
              </a:rPr>
              <a:t>–</a:t>
            </a:r>
            <a:r>
              <a:rPr lang="en-US" dirty="0">
                <a:solidFill>
                  <a:schemeClr val="accent3"/>
                </a:solidFill>
              </a:rPr>
              <a:t> Advanced Research Grant</a:t>
            </a:r>
          </a:p>
          <a:p>
            <a:pPr algn="l"/>
            <a:r>
              <a:rPr lang="en-US" dirty="0">
                <a:solidFill>
                  <a:schemeClr val="accent3"/>
                </a:solidFill>
              </a:rPr>
              <a:t>P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ractical</a:t>
            </a:r>
            <a:r>
              <a:rPr lang="en-US" dirty="0">
                <a:solidFill>
                  <a:schemeClr val="accent3"/>
                </a:solidFill>
              </a:rPr>
              <a:t> S</a:t>
            </a:r>
            <a:r>
              <a:rPr lang="en-US" dirty="0">
                <a:solidFill>
                  <a:srgbClr val="704A3D"/>
                </a:solidFill>
              </a:rPr>
              <a:t>tatistical </a:t>
            </a:r>
            <a:r>
              <a:rPr lang="en-US" dirty="0">
                <a:solidFill>
                  <a:schemeClr val="accent3"/>
                </a:solidFill>
              </a:rPr>
              <a:t>A</a:t>
            </a:r>
            <a:r>
              <a:rPr lang="en-US" dirty="0">
                <a:solidFill>
                  <a:srgbClr val="704A3D"/>
                </a:solidFill>
              </a:rPr>
              <a:t>pproaches to </a:t>
            </a:r>
            <a:r>
              <a:rPr lang="en-US" dirty="0">
                <a:solidFill>
                  <a:schemeClr val="accent3"/>
                </a:solidFill>
              </a:rPr>
              <a:t>R</a:t>
            </a:r>
            <a:r>
              <a:rPr lang="en-US" dirty="0">
                <a:solidFill>
                  <a:srgbClr val="704A3D"/>
                </a:solidFill>
              </a:rPr>
              <a:t>eplicability</a:t>
            </a:r>
            <a:r>
              <a:rPr lang="en-US" dirty="0">
                <a:solidFill>
                  <a:schemeClr val="accent3"/>
                </a:solidFill>
              </a:rPr>
              <a:t> P</a:t>
            </a:r>
            <a:r>
              <a:rPr lang="en-US" dirty="0">
                <a:solidFill>
                  <a:srgbClr val="704A3D"/>
                </a:solidFill>
              </a:rPr>
              <a:t>roblems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rgbClr val="704A3D"/>
                </a:solidFill>
              </a:rPr>
              <a:t>in Life </a:t>
            </a:r>
            <a:r>
              <a:rPr lang="en-US" dirty="0">
                <a:solidFill>
                  <a:schemeClr val="accent3"/>
                </a:solidFill>
              </a:rPr>
              <a:t>S</a:t>
            </a:r>
            <a:r>
              <a:rPr lang="en-US" dirty="0">
                <a:solidFill>
                  <a:srgbClr val="704A3D"/>
                </a:solidFill>
              </a:rPr>
              <a:t>ciences</a:t>
            </a:r>
            <a:r>
              <a:rPr lang="en-US" dirty="0">
                <a:solidFill>
                  <a:schemeClr val="accent3"/>
                </a:solidFill>
              </a:rPr>
              <a:t> (PSARPS)</a:t>
            </a:r>
          </a:p>
          <a:p>
            <a:pPr marL="0" indent="0" algn="l">
              <a:buNone/>
            </a:pPr>
            <a:r>
              <a:rPr lang="en-US" dirty="0"/>
              <a:t>					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257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610600" cy="5562601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>
                <a:solidFill>
                  <a:schemeClr val="accent2"/>
                </a:solidFill>
              </a:rPr>
              <a:t>I</a:t>
            </a:r>
            <a:r>
              <a:rPr lang="en-US" sz="2400" dirty="0">
                <a:solidFill>
                  <a:srgbClr val="9B2D1F"/>
                </a:solidFill>
              </a:rPr>
              <a:t>n-study selection</a:t>
            </a:r>
            <a:r>
              <a:rPr lang="en-US" sz="2400" dirty="0"/>
              <a:t> - evident in the published work: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	Selection by the Abstract, a Table, a Figure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	Selection by highlighting those passing a threshold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400" dirty="0"/>
              <a:t>	Selection by modeling: AIC, </a:t>
            </a:r>
            <a:r>
              <a:rPr lang="en-US" sz="2400" dirty="0" err="1"/>
              <a:t>C</a:t>
            </a:r>
            <a:r>
              <a:rPr lang="en-US" sz="2400" baseline="-25000" dirty="0" err="1"/>
              <a:t>p</a:t>
            </a:r>
            <a:r>
              <a:rPr lang="en-US" sz="2400" dirty="0"/>
              <a:t>, BIC, LASSO,…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400" dirty="0"/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E3611"/>
                </a:solidFill>
                <a:ea typeface="ＭＳ Ｐゴシック" charset="0"/>
              </a:rPr>
              <a:t>Selective inference</a:t>
            </a:r>
          </a:p>
        </p:txBody>
      </p:sp>
    </p:spTree>
    <p:extLst>
      <p:ext uri="{BB962C8B-B14F-4D97-AF65-F5344CB8AC3E}">
        <p14:creationId xmlns:p14="http://schemas.microsoft.com/office/powerpoint/2010/main" val="32383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3"/>
    </mc:Choice>
    <mc:Fallback xmlns="">
      <p:transition spd="slow" advTm="3028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133"/>
            <a:ext cx="75438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2"/>
                </a:solidFill>
              </a:rPr>
              <a:t>Selection by a Table</a:t>
            </a:r>
          </a:p>
        </p:txBody>
      </p:sp>
      <p:pic>
        <p:nvPicPr>
          <p:cNvPr id="1835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503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35013" name="Rectangle 5"/>
          <p:cNvSpPr>
            <a:spLocks noChangeArrowheads="1"/>
          </p:cNvSpPr>
          <p:nvPr/>
        </p:nvSpPr>
        <p:spPr bwMode="auto">
          <a:xfrm>
            <a:off x="7667625" y="765175"/>
            <a:ext cx="792163" cy="517842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Tx/>
              <a:buChar char="•"/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5739" y="6249342"/>
            <a:ext cx="937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GWAS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for type II Diabetics:11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selected by the table out of ~400,000</a:t>
            </a:r>
          </a:p>
        </p:txBody>
      </p:sp>
    </p:spTree>
    <p:extLst>
      <p:ext uri="{BB962C8B-B14F-4D97-AF65-F5344CB8AC3E}">
        <p14:creationId xmlns:p14="http://schemas.microsoft.com/office/powerpoint/2010/main" val="8425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"/>
    </mc:Choice>
    <mc:Fallback xmlns="">
      <p:transition spd="slow" advTm="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50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30923" y="443869"/>
            <a:ext cx="8229600" cy="5032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   </a:t>
            </a:r>
            <a:r>
              <a:rPr lang="en-US" sz="3600" dirty="0">
                <a:solidFill>
                  <a:srgbClr val="9E3611"/>
                </a:solidFill>
                <a:cs typeface="+mj-cs"/>
              </a:rPr>
              <a:t> Selection by a Figure</a:t>
            </a:r>
          </a:p>
        </p:txBody>
      </p:sp>
      <p:pic>
        <p:nvPicPr>
          <p:cNvPr id="2662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2201" y="1957227"/>
            <a:ext cx="4402626" cy="4041658"/>
          </a:xfr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9387"/>
            <a:ext cx="2895600" cy="328613"/>
          </a:xfrm>
        </p:spPr>
        <p:txBody>
          <a:bodyPr/>
          <a:lstStyle/>
          <a:p>
            <a:pPr>
              <a:defRPr/>
            </a:pPr>
            <a:r>
              <a:rPr lang="en-US" dirty="0"/>
              <a:t>YB</a:t>
            </a:r>
            <a:endParaRPr lang="en-US" sz="14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513A-5303-6A49-A3BD-82526326048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78161" y="1748519"/>
            <a:ext cx="97316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80171" y="1521913"/>
            <a:ext cx="89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32,000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609393" y="1738457"/>
            <a:ext cx="1011648" cy="140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22643" y="156779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37887" y="1521913"/>
            <a:ext cx="189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Voxels searched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266026" y="2589792"/>
            <a:ext cx="0" cy="766672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98677" y="229287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7733" y="6162882"/>
            <a:ext cx="101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448,000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288729" y="5434896"/>
            <a:ext cx="0" cy="72798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12467" y="4256938"/>
            <a:ext cx="7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SNPs</a:t>
            </a:r>
          </a:p>
        </p:txBody>
      </p:sp>
      <p:sp>
        <p:nvSpPr>
          <p:cNvPr id="21" name="כותרת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 </a:t>
            </a:r>
            <a:endParaRPr lang="he-IL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6172200"/>
            <a:ext cx="629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B2D1F"/>
                </a:solidFill>
              </a:rPr>
              <a:t>number of tests ~ 13,000,000,000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144148"/>
            <a:ext cx="872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Goal: Association between volume </a:t>
            </a:r>
            <a:r>
              <a:rPr lang="en-US" altLang="ja-JP" dirty="0">
                <a:latin typeface="Arial" charset="0"/>
                <a:ea typeface="MS PGothic" charset="0"/>
              </a:rPr>
              <a:t>changes at voxels with genotype</a:t>
            </a:r>
            <a:r>
              <a:rPr lang="en-US" dirty="0">
                <a:solidFill>
                  <a:srgbClr val="000000"/>
                </a:solidFill>
              </a:rPr>
              <a:t> (Stein et al.’10)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7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5"/>
    </mc:Choice>
    <mc:Fallback xmlns="">
      <p:transition spd="slow" advTm="24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7" grpId="0"/>
      <p:bldP spid="22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9906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complex research problems</a:t>
            </a:r>
            <a:endParaRPr lang="en-US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28600" y="1295400"/>
            <a:ext cx="90678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Selection is unavoidable!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Researcher are </a:t>
            </a:r>
            <a:r>
              <a:rPr lang="en-US" sz="2400" dirty="0">
                <a:solidFill>
                  <a:schemeClr val="accent2"/>
                </a:solidFill>
              </a:rPr>
              <a:t>nowadays</a:t>
            </a:r>
            <a:r>
              <a:rPr lang="en-US" sz="2400" dirty="0"/>
              <a:t> using lower levels as threshold for significance in order to control some error-rate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err="1"/>
              <a:t>e.g</a:t>
            </a:r>
            <a:r>
              <a:rPr lang="en-US" sz="2400" dirty="0"/>
              <a:t>:  </a:t>
            </a:r>
            <a:r>
              <a:rPr lang="en-US" sz="2400" dirty="0">
                <a:solidFill>
                  <a:schemeClr val="accent2"/>
                </a:solidFill>
              </a:rPr>
              <a:t>5*10</a:t>
            </a:r>
            <a:r>
              <a:rPr lang="en-US" sz="2400" baseline="30000" dirty="0">
                <a:solidFill>
                  <a:schemeClr val="accent2"/>
                </a:solidFill>
              </a:rPr>
              <a:t>-8</a:t>
            </a:r>
            <a:r>
              <a:rPr lang="en-US" sz="2400" baseline="30000" dirty="0"/>
              <a:t>  </a:t>
            </a:r>
            <a:r>
              <a:rPr lang="en-US" sz="2400" dirty="0"/>
              <a:t>in GWAS chosen so that FWER &lt;.05, or FDR &lt;.05</a:t>
            </a:r>
            <a:endParaRPr lang="en-US" sz="2400" baseline="30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So we can maintain that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9B2D1F"/>
                </a:solidFill>
              </a:rPr>
              <a:t>      most of the selected findings will not be false !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In QTL analysis m&gt;800  			</a:t>
            </a:r>
            <a:r>
              <a:rPr lang="en-US" sz="2000" dirty="0"/>
              <a:t>(1995)</a:t>
            </a:r>
            <a:r>
              <a:rPr lang="en-US" sz="24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In gene expression analysis m&gt;4000       </a:t>
            </a:r>
            <a:r>
              <a:rPr lang="en-US" sz="2000" dirty="0"/>
              <a:t>(2001)</a:t>
            </a:r>
          </a:p>
        </p:txBody>
      </p:sp>
    </p:spTree>
    <p:extLst>
      <p:ext uri="{BB962C8B-B14F-4D97-AF65-F5344CB8AC3E}">
        <p14:creationId xmlns:p14="http://schemas.microsoft.com/office/powerpoint/2010/main" val="10259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0"/>
    </mc:Choice>
    <mc:Fallback xmlns="">
      <p:transition spd="slow" advTm="4157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r="35034"/>
          <a:stretch/>
        </p:blipFill>
        <p:spPr>
          <a:xfrm>
            <a:off x="1066800" y="4648200"/>
            <a:ext cx="2398643" cy="1957690"/>
          </a:xfrm>
        </p:spPr>
      </p:pic>
      <p:pic>
        <p:nvPicPr>
          <p:cNvPr id="4" name="Picture 3" descr="bentz 18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48" y="2175288"/>
            <a:ext cx="2365908" cy="1567414"/>
          </a:xfrm>
          <a:prstGeom prst="rect">
            <a:avLst/>
          </a:prstGeom>
        </p:spPr>
      </p:pic>
      <p:pic>
        <p:nvPicPr>
          <p:cNvPr id="5" name="Picture 4" descr="Car-manufacturing-in-facto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16" y="2169527"/>
            <a:ext cx="2065129" cy="1567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648200"/>
            <a:ext cx="2941453" cy="19576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68501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B2D1F"/>
                </a:solidFill>
              </a:rPr>
              <a:t>The industrialization of the scientific process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6295" y="28310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1888     1999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06295" y="544237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1950     2010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11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solidFill>
                  <a:schemeClr val="accent2"/>
                </a:solidFill>
                <a:cs typeface="+mj-cs"/>
              </a:rPr>
              <a:t>What about clinical trials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417" y="1295399"/>
            <a:ext cx="8132116" cy="5231477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These enjoy complete transparency and clearly specified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	population of study,</a:t>
            </a:r>
            <a:r>
              <a:rPr lang="en-GB" dirty="0"/>
              <a:t>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	treatments’ regimes,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	endpoints for efficacy,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	endpoints for safety,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	statistical methods pre-specified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	</a:t>
            </a:r>
            <a:r>
              <a:rPr lang="en-US" dirty="0">
                <a:solidFill>
                  <a:schemeClr val="accent2"/>
                </a:solidFill>
              </a:rPr>
              <a:t>familywise error-rate</a:t>
            </a:r>
            <a:r>
              <a:rPr lang="he-IL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 control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US" dirty="0">
                <a:cs typeface="+mn-cs"/>
              </a:rPr>
              <a:t>					  		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966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684" y="1295399"/>
            <a:ext cx="8440380" cy="543493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 err="1"/>
              <a:t>Natalizumab</a:t>
            </a:r>
            <a:r>
              <a:rPr lang="en-US" dirty="0"/>
              <a:t>, was examined by </a:t>
            </a:r>
            <a:r>
              <a:rPr lang="en-US" dirty="0" err="1"/>
              <a:t>Ghosh</a:t>
            </a:r>
            <a:r>
              <a:rPr lang="en-US" dirty="0"/>
              <a:t> et al (NEJM, 2003) for the treatment of </a:t>
            </a:r>
            <a:r>
              <a:rPr lang="en-US" dirty="0" err="1"/>
              <a:t>Crohn’s</a:t>
            </a:r>
            <a:r>
              <a:rPr lang="en-US" dirty="0"/>
              <a:t> disease.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/>
              <a:t>Comparing 3 regimes with placebo; 4 measures of success; 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cs typeface="+mn-cs"/>
              </a:rPr>
              <a:t>at 5 time points;		Total </a:t>
            </a:r>
            <a:r>
              <a:rPr lang="en-US" dirty="0">
                <a:solidFill>
                  <a:schemeClr val="accent6"/>
                </a:solidFill>
                <a:cs typeface="+mn-cs"/>
              </a:rPr>
              <a:t>51 endpoints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cs typeface="+mn-cs"/>
              </a:rPr>
              <a:t>1 primary endpoint: 	Treatment by 2 infusions of 6mg/kg dose 			remission measured at week 6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cs typeface="+mn-cs"/>
              </a:rPr>
              <a:t>Other 50 described as secondary endpoints	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cs typeface="+mn-cs"/>
              </a:rPr>
              <a:t>The result for the primary endpoint was not significant (p= 0.533);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cs typeface="+mn-cs"/>
              </a:rPr>
              <a:t>27 secondary endpoints at p≤ 0.05 were considered as discoveries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solidFill>
                  <a:schemeClr val="accent6"/>
                </a:solidFill>
                <a:cs typeface="+mn-cs"/>
              </a:rPr>
              <a:t>		Study reported as a success	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cs typeface="+mn-cs"/>
              </a:rPr>
              <a:t>	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9D53AE6-BE2F-3746-B85D-491DA775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 </a:t>
            </a:r>
            <a:r>
              <a:rPr lang="en-US" dirty="0" err="1"/>
              <a:t>Benjamini</a:t>
            </a:r>
            <a:endParaRPr lang="en-US" sz="1400" dirty="0"/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/>
                </a:solidFill>
              </a:rPr>
              <a:t>What about clinical trials? </a:t>
            </a:r>
          </a:p>
        </p:txBody>
      </p:sp>
    </p:spTree>
    <p:extLst>
      <p:ext uri="{BB962C8B-B14F-4D97-AF65-F5344CB8AC3E}">
        <p14:creationId xmlns:p14="http://schemas.microsoft.com/office/powerpoint/2010/main" val="223035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416" y="1295399"/>
            <a:ext cx="8521584" cy="5231477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sz="2000" dirty="0"/>
              <a:t>In depth analysis of 100 papers from the NEJM 2002-2010.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000" dirty="0"/>
              <a:t>All had multiple endpoints   (Cohen and YB ‘16)</a:t>
            </a:r>
          </a:p>
          <a:p>
            <a:pPr>
              <a:lnSpc>
                <a:spcPct val="130000"/>
              </a:lnSpc>
              <a:defRPr/>
            </a:pPr>
            <a:r>
              <a:rPr lang="en-US" sz="2000" dirty="0">
                <a:cs typeface="+mn-cs"/>
              </a:rPr>
              <a:t># of endpoints in a paper 4-167  ; mean=27</a:t>
            </a:r>
          </a:p>
          <a:p>
            <a:pPr>
              <a:lnSpc>
                <a:spcPct val="130000"/>
              </a:lnSpc>
              <a:defRPr/>
            </a:pPr>
            <a:r>
              <a:rPr lang="en-US" sz="2000" dirty="0">
                <a:cs typeface="+mn-cs"/>
              </a:rPr>
              <a:t>In 80% the issue of multiplicity was entirely </a:t>
            </a:r>
            <a:r>
              <a:rPr lang="en-US" sz="2000" dirty="0"/>
              <a:t>ignored: p ≤ 0.05 threshold </a:t>
            </a:r>
            <a:r>
              <a:rPr lang="en-US" sz="2000" dirty="0">
                <a:cs typeface="+mn-cs"/>
              </a:rPr>
              <a:t> (in none fully addressed.)</a:t>
            </a:r>
          </a:p>
          <a:p>
            <a:pPr>
              <a:lnSpc>
                <a:spcPct val="130000"/>
              </a:lnSpc>
              <a:defRPr/>
            </a:pPr>
            <a:r>
              <a:rPr lang="en-US" sz="2000" dirty="0">
                <a:cs typeface="+mn-cs"/>
              </a:rPr>
              <a:t>All studies designated primary endpoints   (in 84% a single one)</a:t>
            </a:r>
          </a:p>
          <a:p>
            <a:pPr>
              <a:lnSpc>
                <a:spcPct val="130000"/>
              </a:lnSpc>
              <a:defRPr/>
            </a:pPr>
            <a:r>
              <a:rPr lang="en-US" sz="2000" dirty="0"/>
              <a:t>Conclusions were based on other endpoints when the primary failed</a:t>
            </a:r>
            <a:endParaRPr lang="en-US" sz="2000" dirty="0">
              <a:cs typeface="+mn-cs"/>
            </a:endParaRPr>
          </a:p>
          <a:p>
            <a:pPr>
              <a:lnSpc>
                <a:spcPct val="130000"/>
              </a:lnSpc>
              <a:defRPr/>
            </a:pPr>
            <a:endParaRPr lang="en-US" sz="2000" dirty="0">
              <a:cs typeface="+mn-cs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000" dirty="0">
                <a:cs typeface="+mn-cs"/>
              </a:rPr>
              <a:t>The above reflects </a:t>
            </a:r>
            <a:r>
              <a:rPr lang="en-US" sz="2000" dirty="0"/>
              <a:t>most of the published medical research, </a:t>
            </a:r>
            <a:endParaRPr lang="en-US" sz="2000" dirty="0">
              <a:cs typeface="+mn-cs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000" dirty="0">
                <a:cs typeface="+mn-cs"/>
              </a:rPr>
              <a:t>	but not the regulatory stage (Phase III trials).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YB</a:t>
            </a:r>
            <a:endParaRPr lang="en-US" sz="1400" dirty="0"/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/>
                </a:solidFill>
              </a:rPr>
              <a:t>Elsewhere? in medical research?</a:t>
            </a:r>
          </a:p>
        </p:txBody>
      </p:sp>
    </p:spTree>
    <p:extLst>
      <p:ext uri="{BB962C8B-B14F-4D97-AF65-F5344CB8AC3E}">
        <p14:creationId xmlns:p14="http://schemas.microsoft.com/office/powerpoint/2010/main" val="37249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7"/>
    </mc:Choice>
    <mc:Fallback xmlns="">
      <p:transition spd="slow" advTm="4376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In Experimental 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94516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400" dirty="0"/>
              <a:t>Our analysis of the 100 in the Psychology reproducibility project:</a:t>
            </a:r>
          </a:p>
          <a:p>
            <a:pPr marL="0" indent="0">
              <a:lnSpc>
                <a:spcPct val="130000"/>
              </a:lnSpc>
              <a:buNone/>
            </a:pPr>
            <a:endParaRPr lang="en-US" sz="24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400" dirty="0"/>
              <a:t>	# of inferences per study (</a:t>
            </a:r>
            <a:r>
              <a:rPr lang="en-US" sz="2400" dirty="0">
                <a:solidFill>
                  <a:srgbClr val="9B2D1F"/>
                </a:solidFill>
              </a:rPr>
              <a:t>4-700, average 72</a:t>
            </a:r>
            <a:r>
              <a:rPr lang="en-US" sz="2400" dirty="0"/>
              <a:t>);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400" dirty="0"/>
              <a:t> 	Only </a:t>
            </a:r>
            <a:r>
              <a:rPr lang="en-US" sz="2400" dirty="0">
                <a:solidFill>
                  <a:srgbClr val="9B2D1F"/>
                </a:solidFill>
              </a:rPr>
              <a:t>11 </a:t>
            </a:r>
            <a:r>
              <a:rPr lang="en-US" sz="2400" dirty="0"/>
              <a:t>(very very partially) addressed selection</a:t>
            </a:r>
          </a:p>
          <a:p>
            <a:pPr marL="274637" lvl="1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YB</a:t>
            </a:r>
            <a:endParaRPr lang="en-US" sz="1400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E3BE0F0-6CB2-144F-A019-856315479175}"/>
              </a:ext>
            </a:extLst>
          </p:cNvPr>
          <p:cNvSpPr txBox="1">
            <a:spLocks/>
          </p:cNvSpPr>
          <p:nvPr/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Y Benjamini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38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2"/>
    </mc:Choice>
    <mc:Fallback xmlns="">
      <p:transition spd="slow" advTm="1988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DB02-A1FE-E44A-9CDE-2DE177B5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5AB3C-855A-9A44-ACE9-CE4382722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did it all start?</a:t>
            </a:r>
          </a:p>
        </p:txBody>
      </p:sp>
    </p:spTree>
    <p:extLst>
      <p:ext uri="{BB962C8B-B14F-4D97-AF65-F5344CB8AC3E}">
        <p14:creationId xmlns:p14="http://schemas.microsoft.com/office/powerpoint/2010/main" val="78528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037" y="822308"/>
            <a:ext cx="8885280" cy="528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59" y="2409885"/>
            <a:ext cx="7404261" cy="5729711"/>
          </a:xfrm>
          <a:prstGeom prst="rect">
            <a:avLst/>
          </a:prstGeom>
        </p:spPr>
      </p:pic>
      <p:sp>
        <p:nvSpPr>
          <p:cNvPr id="6" name="Shape 47"/>
          <p:cNvSpPr>
            <a:spLocks noGrp="1"/>
          </p:cNvSpPr>
          <p:nvPr>
            <p:ph type="title"/>
          </p:nvPr>
        </p:nvSpPr>
        <p:spPr>
          <a:xfrm>
            <a:off x="182166" y="30040"/>
            <a:ext cx="8626077" cy="905052"/>
          </a:xfrm>
          <a:prstGeom prst="rect">
            <a:avLst/>
          </a:prstGeom>
        </p:spPr>
        <p:txBody>
          <a:bodyPr vert="horz" lIns="64291" tIns="32146" rIns="64291" bIns="32146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The replicability crisis</a:t>
            </a:r>
            <a:endParaRPr sz="3600" dirty="0">
              <a:solidFill>
                <a:schemeClr val="accent2"/>
              </a:solidFill>
            </a:endParaRPr>
          </a:p>
        </p:txBody>
      </p:sp>
      <p:pic>
        <p:nvPicPr>
          <p:cNvPr id="3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45" t="11087" r="42297" b="33758"/>
          <a:stretch/>
        </p:blipFill>
        <p:spPr>
          <a:xfrm>
            <a:off x="0" y="3097393"/>
            <a:ext cx="5023459" cy="3760607"/>
          </a:xfrm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/>
          <a:srcRect l="-67988" r="-67988"/>
          <a:stretch>
            <a:fillRect/>
          </a:stretch>
        </p:blipFill>
        <p:spPr>
          <a:xfrm>
            <a:off x="2819400" y="2332037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152"/>
            <a:ext cx="8229600" cy="503999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The first data-mining problem in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600" dirty="0"/>
              <a:t>Steel and </a:t>
            </a:r>
            <a:r>
              <a:rPr lang="en-US" sz="2600" dirty="0" err="1"/>
              <a:t>Torrie</a:t>
            </a:r>
            <a:r>
              <a:rPr lang="en-US" sz="2600" dirty="0"/>
              <a:t> (1960) bring from Erdman (1946):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600" dirty="0"/>
              <a:t>6 groups of red clover plants,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600" dirty="0"/>
              <a:t>inoculated with 6 strains of Rhizobium bacteria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600" dirty="0"/>
              <a:t>5 measurements of Nitrogen content on each group.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dirty="0">
              <a:latin typeface="Times New Roman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1C1C1C"/>
                </a:solidFill>
                <a:latin typeface="Times New Roman" charset="0"/>
              </a:rPr>
              <a:t>   	</a:t>
            </a:r>
            <a:r>
              <a:rPr lang="en-US" i="1" dirty="0" err="1">
                <a:solidFill>
                  <a:srgbClr val="1C1C1C"/>
                </a:solidFill>
                <a:latin typeface="Times New Roman" charset="0"/>
              </a:rPr>
              <a:t>Y</a:t>
            </a:r>
            <a:r>
              <a:rPr lang="en-US" i="1" baseline="-25000" dirty="0" err="1">
                <a:solidFill>
                  <a:srgbClr val="1C1C1C"/>
                </a:solidFill>
                <a:latin typeface="Times New Roman" charset="0"/>
              </a:rPr>
              <a:t>ij</a:t>
            </a:r>
            <a:r>
              <a:rPr lang="en-US" i="1" dirty="0">
                <a:solidFill>
                  <a:srgbClr val="1C1C1C"/>
                </a:solidFill>
                <a:latin typeface="Times New Roman" charset="0"/>
              </a:rPr>
              <a:t>=</a:t>
            </a:r>
            <a:r>
              <a:rPr lang="en-US" i="1" dirty="0" err="1">
                <a:solidFill>
                  <a:srgbClr val="000000"/>
                </a:solidFill>
                <a:latin typeface="Symbol" charset="0"/>
                <a:sym typeface="Symbol" charset="0"/>
              </a:rPr>
              <a:t>m</a:t>
            </a:r>
            <a:r>
              <a:rPr lang="en-US" i="1" baseline="-25000" dirty="0" err="1">
                <a:solidFill>
                  <a:srgbClr val="000000"/>
                </a:solidFill>
                <a:latin typeface="Symbol" charset="0"/>
                <a:sym typeface="Symbol" charset="0"/>
              </a:rPr>
              <a:t>i</a:t>
            </a:r>
            <a:r>
              <a:rPr lang="en-US" i="1" dirty="0" err="1">
                <a:solidFill>
                  <a:srgbClr val="000000"/>
                </a:solidFill>
                <a:latin typeface="Symbol" charset="0"/>
                <a:sym typeface="Symbol" charset="0"/>
              </a:rPr>
              <a:t>+</a:t>
            </a:r>
            <a:r>
              <a:rPr lang="en-US" i="1" dirty="0" err="1">
                <a:solidFill>
                  <a:srgbClr val="1C1C1C"/>
                </a:solidFill>
                <a:latin typeface="Symbol" charset="0"/>
                <a:sym typeface="Symbol" charset="0"/>
              </a:rPr>
              <a:t>e</a:t>
            </a:r>
            <a:r>
              <a:rPr lang="en-US" i="1" baseline="-25000" dirty="0" err="1">
                <a:solidFill>
                  <a:srgbClr val="1C1C1C"/>
                </a:solidFill>
                <a:latin typeface="Times New Roman" charset="0"/>
                <a:sym typeface="Symbol" charset="0"/>
              </a:rPr>
              <a:t>ij</a:t>
            </a:r>
            <a:r>
              <a:rPr lang="en-US" i="1" dirty="0">
                <a:solidFill>
                  <a:srgbClr val="1C1C1C"/>
                </a:solidFill>
                <a:latin typeface="Times New Roman" charset="0"/>
                <a:sym typeface="Symbol" charset="0"/>
              </a:rPr>
              <a:t> ,  </a:t>
            </a:r>
            <a:r>
              <a:rPr lang="en-US" i="1" dirty="0" err="1">
                <a:solidFill>
                  <a:srgbClr val="1C1C1C"/>
                </a:solidFill>
                <a:latin typeface="Symbol" charset="0"/>
                <a:sym typeface="Symbol" charset="0"/>
              </a:rPr>
              <a:t>e</a:t>
            </a:r>
            <a:r>
              <a:rPr lang="en-US" i="1" baseline="-25000" dirty="0" err="1">
                <a:solidFill>
                  <a:srgbClr val="1C1C1C"/>
                </a:solidFill>
                <a:latin typeface="Times New Roman" charset="0"/>
                <a:sym typeface="Symbol" charset="0"/>
              </a:rPr>
              <a:t>ij</a:t>
            </a:r>
            <a:r>
              <a:rPr lang="en-US" i="1" dirty="0">
                <a:solidFill>
                  <a:srgbClr val="1C1C1C"/>
                </a:solidFill>
                <a:latin typeface="Times New Roman" charset="0"/>
                <a:sym typeface="Symbol" charset="0"/>
              </a:rPr>
              <a:t> ~ N(0,</a:t>
            </a:r>
            <a:r>
              <a:rPr lang="en-US" i="1" dirty="0">
                <a:solidFill>
                  <a:srgbClr val="1C1C1C"/>
                </a:solidFill>
                <a:latin typeface="Symbol" charset="0"/>
                <a:sym typeface="Symbol" charset="0"/>
              </a:rPr>
              <a:t>s</a:t>
            </a:r>
            <a:r>
              <a:rPr lang="en-US" i="1" baseline="30000" dirty="0">
                <a:solidFill>
                  <a:srgbClr val="1C1C1C"/>
                </a:solidFill>
                <a:latin typeface="Symbol" charset="0"/>
                <a:sym typeface="Symbol" charset="0"/>
              </a:rPr>
              <a:t>2</a:t>
            </a:r>
            <a:r>
              <a:rPr lang="en-US" i="1" dirty="0">
                <a:solidFill>
                  <a:srgbClr val="1C1C1C"/>
                </a:solidFill>
                <a:latin typeface="Times New Roman" charset="0"/>
                <a:sym typeface="Symbol" charset="0"/>
              </a:rPr>
              <a:t>) </a:t>
            </a:r>
            <a:r>
              <a:rPr lang="en-US" i="1" dirty="0" err="1">
                <a:solidFill>
                  <a:srgbClr val="1C1C1C"/>
                </a:solidFill>
                <a:latin typeface="Times New Roman" charset="0"/>
              </a:rPr>
              <a:t>i</a:t>
            </a:r>
            <a:r>
              <a:rPr lang="en-US" i="1" dirty="0">
                <a:solidFill>
                  <a:srgbClr val="1C1C1C"/>
                </a:solidFill>
                <a:latin typeface="Times New Roman" charset="0"/>
              </a:rPr>
              <a:t>=1,2,…,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6;</a:t>
            </a:r>
            <a:r>
              <a:rPr lang="en-US" i="1" dirty="0">
                <a:solidFill>
                  <a:srgbClr val="1C1C1C"/>
                </a:solidFill>
                <a:latin typeface="Times New Roman" charset="0"/>
              </a:rPr>
              <a:t>  j=1,2,…,5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( a standard textbook/manuals example)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Interest in comparing pairs of groups: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Estimates via difference of averages      </a:t>
            </a:r>
            <a:r>
              <a:rPr lang="en-US" sz="2600" i="1" dirty="0">
                <a:solidFill>
                  <a:schemeClr val="tx1"/>
                </a:solidFill>
                <a:latin typeface="Times New Roman" charset="0"/>
              </a:rPr>
              <a:t>Y</a:t>
            </a:r>
            <a:r>
              <a:rPr lang="en-US" sz="2600" i="1" baseline="-25000" dirty="0">
                <a:solidFill>
                  <a:schemeClr val="tx1"/>
                </a:solidFill>
                <a:latin typeface="Times New Roman" charset="0"/>
              </a:rPr>
              <a:t>i’+</a:t>
            </a:r>
            <a:r>
              <a:rPr lang="en-US" sz="2600" dirty="0">
                <a:solidFill>
                  <a:schemeClr val="tx1"/>
                </a:solidFill>
              </a:rPr>
              <a:t> -</a:t>
            </a:r>
            <a:r>
              <a:rPr lang="en-US" sz="2600" i="1" dirty="0">
                <a:solidFill>
                  <a:schemeClr val="tx1"/>
                </a:solidFill>
                <a:latin typeface="Times New Roman" charset="0"/>
              </a:rPr>
              <a:t>Y</a:t>
            </a:r>
            <a:r>
              <a:rPr lang="en-US" sz="2600" i="1" baseline="-25000" dirty="0">
                <a:solidFill>
                  <a:schemeClr val="tx1"/>
                </a:solidFill>
                <a:latin typeface="Times New Roman" charset="0"/>
              </a:rPr>
              <a:t>i’’+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600" dirty="0"/>
              <a:t>Tests via two-sample normal tests or t-tests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What does it mean to have a result regarding a pair to be statistically significant at the .05 level?</a:t>
            </a:r>
          </a:p>
        </p:txBody>
      </p:sp>
    </p:spTree>
    <p:extLst>
      <p:ext uri="{BB962C8B-B14F-4D97-AF65-F5344CB8AC3E}">
        <p14:creationId xmlns:p14="http://schemas.microsoft.com/office/powerpoint/2010/main" val="3790835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152"/>
            <a:ext cx="8229600" cy="503999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The first data-mining problem in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Suppose we </a:t>
            </a:r>
            <a:r>
              <a:rPr lang="en-US" dirty="0">
                <a:solidFill>
                  <a:srgbClr val="900000"/>
                </a:solidFill>
              </a:rPr>
              <a:t>select the most promising</a:t>
            </a:r>
            <a:r>
              <a:rPr lang="en-US" dirty="0"/>
              <a:t> groups’ difference   			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Y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(k+)</a:t>
            </a:r>
            <a:r>
              <a:rPr lang="en-US" dirty="0">
                <a:solidFill>
                  <a:srgbClr val="000000"/>
                </a:solidFill>
              </a:rPr>
              <a:t> -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Y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(1+)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/>
              <a:t>With the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6*5/2=15</a:t>
            </a:r>
            <a:r>
              <a:rPr lang="en-US" dirty="0"/>
              <a:t> such tests, each at level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000000"/>
                </a:solidFill>
              </a:rPr>
              <a:t>Prob</a:t>
            </a:r>
            <a:r>
              <a:rPr lang="en-US" dirty="0">
                <a:solidFill>
                  <a:srgbClr val="000000"/>
                </a:solidFill>
              </a:rPr>
              <a:t>(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Y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(k+)</a:t>
            </a:r>
            <a:r>
              <a:rPr lang="en-US" dirty="0">
                <a:solidFill>
                  <a:srgbClr val="000000"/>
                </a:solidFill>
              </a:rPr>
              <a:t> -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Y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(1+) </a:t>
            </a:r>
            <a:r>
              <a:rPr lang="en-US" dirty="0">
                <a:solidFill>
                  <a:srgbClr val="000000"/>
                </a:solidFill>
              </a:rPr>
              <a:t>≥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solidFill>
                  <a:srgbClr val="000000"/>
                </a:solidFill>
                <a:cs typeface="Symbol" charset="2"/>
              </a:rPr>
              <a:t>diff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baseline="-25000" dirty="0">
                <a:solidFill>
                  <a:srgbClr val="000000"/>
                </a:solidFill>
              </a:rPr>
              <a:t>1-</a:t>
            </a:r>
            <a:r>
              <a:rPr lang="en-US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a/2</a:t>
            </a:r>
            <a:r>
              <a:rPr lang="en-US" dirty="0">
                <a:solidFill>
                  <a:srgbClr val="000000"/>
                </a:solidFill>
              </a:rPr>
              <a:t> ) &gt;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  even if there is no difference</a:t>
            </a:r>
          </a:p>
          <a:p>
            <a:pPr>
              <a:lnSpc>
                <a:spcPct val="120000"/>
              </a:lnSpc>
            </a:pPr>
            <a:r>
              <a:rPr lang="en-US" dirty="0"/>
              <a:t>In fact going back to the original paper we found  13 such groups resulting in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13*12/2=78</a:t>
            </a:r>
            <a:r>
              <a:rPr lang="en-US" dirty="0"/>
              <a:t> pairwise comparisons. With the limiting computing power of the 40s a large scale inference problem was encountered.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C00000"/>
                </a:solidFill>
              </a:rPr>
              <a:t>The multiple comparisons problem (procedures)</a:t>
            </a:r>
            <a:r>
              <a:rPr lang="en-US" dirty="0"/>
              <a:t>  </a:t>
            </a:r>
            <a:r>
              <a:rPr lang="en-US" dirty="0">
                <a:solidFill>
                  <a:schemeClr val="accent6"/>
                </a:solidFill>
              </a:rPr>
              <a:t>MCP </a:t>
            </a:r>
          </a:p>
        </p:txBody>
      </p:sp>
    </p:spTree>
    <p:extLst>
      <p:ext uri="{BB962C8B-B14F-4D97-AF65-F5344CB8AC3E}">
        <p14:creationId xmlns:p14="http://schemas.microsoft.com/office/powerpoint/2010/main" val="1536465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152"/>
            <a:ext cx="8229600" cy="503999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The 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</a:t>
            </a:r>
            <a:r>
              <a:rPr lang="en-US" baseline="30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st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line of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253569"/>
            <a:ext cx="8229600" cy="545037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Since the danger seems largest when </a:t>
            </a:r>
            <a:r>
              <a:rPr lang="en-US" i="1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i="1" baseline="-25000" dirty="0">
                <a:solidFill>
                  <a:schemeClr val="tx1"/>
                </a:solidFill>
              </a:rPr>
              <a:t>1</a:t>
            </a:r>
            <a:r>
              <a:rPr lang="en-US" i="1" dirty="0">
                <a:solidFill>
                  <a:schemeClr val="tx1"/>
                </a:solidFill>
              </a:rPr>
              <a:t>=</a:t>
            </a:r>
            <a:r>
              <a:rPr lang="en-US" i="1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i="1" baseline="-25000" dirty="0">
                <a:solidFill>
                  <a:schemeClr val="tx1"/>
                </a:solidFill>
              </a:rPr>
              <a:t>2</a:t>
            </a:r>
            <a:r>
              <a:rPr lang="en-US" i="1" dirty="0">
                <a:solidFill>
                  <a:schemeClr val="tx1"/>
                </a:solidFill>
              </a:rPr>
              <a:t>=…=</a:t>
            </a:r>
            <a:r>
              <a:rPr lang="en-US" i="1" dirty="0" err="1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i="1" baseline="-25000" dirty="0" err="1">
                <a:solidFill>
                  <a:schemeClr val="tx1"/>
                </a:solidFill>
              </a:rPr>
              <a:t>k</a:t>
            </a:r>
            <a:r>
              <a:rPr lang="en-US" i="1" dirty="0">
                <a:solidFill>
                  <a:schemeClr val="tx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dirty="0"/>
              <a:t>Test first this (single) hypothesis via F-test at level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If not significant STOP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If significant continue with t-tests at level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 as before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This is </a:t>
            </a:r>
            <a:r>
              <a:rPr lang="en-US" dirty="0">
                <a:solidFill>
                  <a:srgbClr val="800000"/>
                </a:solidFill>
              </a:rPr>
              <a:t>Fisher’s protected LSD</a:t>
            </a:r>
            <a:r>
              <a:rPr lang="en-US" dirty="0"/>
              <a:t> ( Least Significant Diff.)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dirty="0"/>
              <a:t>The problem with this solution: protection is offered only when </a:t>
            </a:r>
            <a:r>
              <a:rPr lang="en-US" i="1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i="1" baseline="-25000" dirty="0">
                <a:solidFill>
                  <a:schemeClr val="tx1"/>
                </a:solidFill>
              </a:rPr>
              <a:t>1</a:t>
            </a:r>
            <a:r>
              <a:rPr lang="en-US" i="1" dirty="0">
                <a:solidFill>
                  <a:schemeClr val="tx1"/>
                </a:solidFill>
              </a:rPr>
              <a:t>=</a:t>
            </a:r>
            <a:r>
              <a:rPr lang="en-US" i="1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i="1" baseline="-25000" dirty="0">
                <a:solidFill>
                  <a:schemeClr val="tx1"/>
                </a:solidFill>
              </a:rPr>
              <a:t>2</a:t>
            </a:r>
            <a:r>
              <a:rPr lang="en-US" i="1" dirty="0">
                <a:solidFill>
                  <a:schemeClr val="tx1"/>
                </a:solidFill>
              </a:rPr>
              <a:t>=…=</a:t>
            </a:r>
            <a:r>
              <a:rPr lang="en-US" i="1" dirty="0" err="1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i="1" baseline="-25000" dirty="0" err="1">
                <a:solidFill>
                  <a:schemeClr val="tx1"/>
                </a:solidFill>
              </a:rPr>
              <a:t>k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 Define such protection as the control of the</a:t>
            </a:r>
            <a:r>
              <a:rPr lang="en-US" dirty="0">
                <a:solidFill>
                  <a:srgbClr val="900000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900000"/>
                </a:solidFill>
              </a:rPr>
              <a:t>          </a:t>
            </a:r>
            <a:r>
              <a:rPr lang="en-US" dirty="0" err="1">
                <a:solidFill>
                  <a:srgbClr val="900000"/>
                </a:solidFill>
              </a:rPr>
              <a:t>FamilyWise</a:t>
            </a:r>
            <a:r>
              <a:rPr lang="en-US" dirty="0">
                <a:solidFill>
                  <a:srgbClr val="900000"/>
                </a:solidFill>
              </a:rPr>
              <a:t> Error-Rate in the weak sense</a:t>
            </a:r>
            <a:r>
              <a:rPr lang="en-US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 For a newer method that controls it see </a:t>
            </a:r>
            <a:r>
              <a:rPr lang="en-US" dirty="0" err="1"/>
              <a:t>Donoho</a:t>
            </a:r>
            <a:r>
              <a:rPr lang="en-US" dirty="0"/>
              <a:t> &amp; </a:t>
            </a:r>
            <a:r>
              <a:rPr lang="en-US" dirty="0" err="1"/>
              <a:t>Jin</a:t>
            </a:r>
            <a:r>
              <a:rPr lang="en-US" dirty="0"/>
              <a:t> ‘04 </a:t>
            </a:r>
          </a:p>
        </p:txBody>
      </p:sp>
    </p:spTree>
    <p:extLst>
      <p:ext uri="{BB962C8B-B14F-4D97-AF65-F5344CB8AC3E}">
        <p14:creationId xmlns:p14="http://schemas.microsoft.com/office/powerpoint/2010/main" val="2575723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notations before we continue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1. The null hypotheses tested: 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,…,H</a:t>
            </a:r>
            <a:r>
              <a:rPr lang="en-US" baseline="-25000" dirty="0">
                <a:solidFill>
                  <a:srgbClr val="000000"/>
                </a:solidFill>
              </a:rPr>
              <a:t>m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m</a:t>
            </a:r>
            <a:r>
              <a:rPr lang="en-US" i="1" baseline="-25000" dirty="0">
                <a:solidFill>
                  <a:srgbClr val="000000"/>
                </a:solidFill>
              </a:rPr>
              <a:t>0</a:t>
            </a:r>
            <a:r>
              <a:rPr lang="en-US" dirty="0"/>
              <a:t> of the</a:t>
            </a:r>
            <a:r>
              <a:rPr lang="en-US" i="1" dirty="0">
                <a:solidFill>
                  <a:srgbClr val="000000"/>
                </a:solidFill>
              </a:rPr>
              <a:t> m</a:t>
            </a:r>
            <a:r>
              <a:rPr lang="en-US" dirty="0"/>
              <a:t> hypotheses tested are true,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we do not know which ones are true or even their number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2. The result of any testing procedure is </a:t>
            </a:r>
            <a:r>
              <a:rPr lang="en-US" i="1" dirty="0" err="1">
                <a:solidFill>
                  <a:srgbClr val="000000"/>
                </a:solidFill>
              </a:rPr>
              <a:t>R</a:t>
            </a:r>
            <a:r>
              <a:rPr lang="en-US" i="1" baseline="-25000" dirty="0" err="1">
                <a:solidFill>
                  <a:srgbClr val="000000"/>
                </a:solidFill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=1,2,…,m</a:t>
            </a:r>
            <a:r>
              <a:rPr lang="en-US" dirty="0"/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	</a:t>
            </a:r>
            <a:r>
              <a:rPr lang="en-US" i="1" dirty="0" err="1">
                <a:solidFill>
                  <a:srgbClr val="000000"/>
                </a:solidFill>
              </a:rPr>
              <a:t>R</a:t>
            </a:r>
            <a:r>
              <a:rPr lang="en-US" i="1" baseline="-25000" dirty="0" err="1">
                <a:solidFill>
                  <a:srgbClr val="000000"/>
                </a:solidFill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= 1</a:t>
            </a:r>
            <a:r>
              <a:rPr lang="en-US" dirty="0"/>
              <a:t>	 if 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baseline="-25000" dirty="0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is rejected; 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	   </a:t>
            </a:r>
            <a:r>
              <a:rPr lang="en-US" i="1" dirty="0">
                <a:solidFill>
                  <a:srgbClr val="000000"/>
                </a:solidFill>
              </a:rPr>
              <a:t>= 0</a:t>
            </a:r>
            <a:r>
              <a:rPr lang="en-US" dirty="0"/>
              <a:t>	 if not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Let   	</a:t>
            </a:r>
            <a:r>
              <a:rPr lang="en-US" i="1" dirty="0">
                <a:solidFill>
                  <a:srgbClr val="000000"/>
                </a:solidFill>
              </a:rPr>
              <a:t>V</a:t>
            </a:r>
            <a:r>
              <a:rPr lang="en-US" i="1" baseline="-25000" dirty="0">
                <a:solidFill>
                  <a:srgbClr val="000000"/>
                </a:solidFill>
              </a:rPr>
              <a:t>i </a:t>
            </a:r>
            <a:r>
              <a:rPr lang="en-US" i="1" dirty="0">
                <a:solidFill>
                  <a:srgbClr val="000000"/>
                </a:solidFill>
              </a:rPr>
              <a:t>= 1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	if </a:t>
            </a:r>
            <a:r>
              <a:rPr lang="en-US" i="1" dirty="0" err="1">
                <a:solidFill>
                  <a:srgbClr val="000000"/>
                </a:solidFill>
              </a:rPr>
              <a:t>R</a:t>
            </a:r>
            <a:r>
              <a:rPr lang="en-US" i="1" baseline="-25000" dirty="0" err="1">
                <a:solidFill>
                  <a:srgbClr val="000000"/>
                </a:solidFill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=1</a:t>
            </a:r>
            <a:r>
              <a:rPr lang="en-US" dirty="0"/>
              <a:t> but 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i</a:t>
            </a:r>
            <a:r>
              <a:rPr lang="en-US" dirty="0"/>
              <a:t> is true </a:t>
            </a:r>
            <a:r>
              <a:rPr lang="en-US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(a type I error was made)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	   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i="1" dirty="0">
                <a:solidFill>
                  <a:srgbClr val="800000"/>
                </a:solidFill>
              </a:rPr>
              <a:t>= 0</a:t>
            </a:r>
            <a:r>
              <a:rPr lang="en-US" dirty="0"/>
              <a:t> 	otherwise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3. </a:t>
            </a:r>
            <a:r>
              <a:rPr lang="en-US" i="1" dirty="0">
                <a:solidFill>
                  <a:srgbClr val="000000"/>
                </a:solidFill>
              </a:rPr>
              <a:t>   </a:t>
            </a:r>
            <a:r>
              <a:rPr lang="he-IL" i="1" dirty="0">
                <a:solidFill>
                  <a:srgbClr val="000000"/>
                </a:solidFill>
              </a:rPr>
              <a:t>    </a:t>
            </a:r>
            <a:r>
              <a:rPr lang="en-US" i="1" dirty="0">
                <a:solidFill>
                  <a:srgbClr val="000000"/>
                </a:solidFill>
              </a:rPr>
              <a:t>R=</a:t>
            </a:r>
            <a:r>
              <a:rPr lang="en-US" i="1" dirty="0">
                <a:solidFill>
                  <a:srgbClr val="000000"/>
                </a:solidFill>
                <a:sym typeface="Symbol" charset="0"/>
              </a:rPr>
              <a:t></a:t>
            </a:r>
            <a:r>
              <a:rPr lang="en-US" i="1" dirty="0">
                <a:solidFill>
                  <a:srgbClr val="000000"/>
                </a:solidFill>
              </a:rPr>
              <a:t>R</a:t>
            </a:r>
            <a:r>
              <a:rPr lang="en-US" i="1" baseline="-25000" dirty="0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dirty="0"/>
              <a:t>  # hypotheses rejected;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    </a:t>
            </a:r>
            <a:r>
              <a:rPr lang="he-IL" dirty="0"/>
              <a:t>     </a:t>
            </a:r>
            <a:r>
              <a:rPr lang="en-US" i="1" dirty="0">
                <a:solidFill>
                  <a:srgbClr val="000000"/>
                </a:solidFill>
              </a:rPr>
              <a:t>V= </a:t>
            </a:r>
            <a:r>
              <a:rPr lang="en-US" i="1" dirty="0">
                <a:solidFill>
                  <a:srgbClr val="000000"/>
                </a:solidFill>
                <a:sym typeface="Symbol" charset="0"/>
              </a:rPr>
              <a:t></a:t>
            </a:r>
            <a:r>
              <a:rPr lang="en-US" i="1" dirty="0">
                <a:solidFill>
                  <a:srgbClr val="000000"/>
                </a:solidFill>
              </a:rPr>
              <a:t>V</a:t>
            </a:r>
            <a:r>
              <a:rPr lang="en-US" i="1" baseline="-25000" dirty="0">
                <a:solidFill>
                  <a:srgbClr val="000000"/>
                </a:solidFill>
              </a:rPr>
              <a:t>i</a:t>
            </a:r>
            <a:r>
              <a:rPr lang="en-US" dirty="0"/>
              <a:t>   # hypotheses rejected in error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So, e.g.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	</a:t>
            </a:r>
            <a:endParaRPr lang="en-US" dirty="0">
              <a:cs typeface="Arial Narrow Bold Italic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246816"/>
              </p:ext>
            </p:extLst>
          </p:nvPr>
        </p:nvGraphicFramePr>
        <p:xfrm>
          <a:off x="2587625" y="5919787"/>
          <a:ext cx="432498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3" imgW="1752600" imgH="241300" progId="Equation.3">
                  <p:embed/>
                </p:oleObj>
              </mc:Choice>
              <mc:Fallback>
                <p:oleObj name="Equation" r:id="rId3" imgW="1752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7625" y="5919787"/>
                        <a:ext cx="432498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9718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Removing the “weak” : simultaneous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ct val="0"/>
              </a:spcBef>
            </a:pPr>
            <a:r>
              <a:rPr lang="en-US" dirty="0">
                <a:solidFill>
                  <a:schemeClr val="accent6"/>
                </a:solidFill>
              </a:rPr>
              <a:t>The </a:t>
            </a:r>
            <a:r>
              <a:rPr lang="en-US" dirty="0" err="1">
                <a:solidFill>
                  <a:schemeClr val="accent6"/>
                </a:solidFill>
              </a:rPr>
              <a:t>FamilyWise</a:t>
            </a:r>
            <a:r>
              <a:rPr lang="en-US" dirty="0">
                <a:solidFill>
                  <a:schemeClr val="accent6"/>
                </a:solidFill>
              </a:rPr>
              <a:t> Error-Rate</a:t>
            </a:r>
            <a:endParaRPr lang="en-US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spcBef>
                <a:spcPct val="0"/>
              </a:spcBef>
            </a:pP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any configuration </a:t>
            </a:r>
            <a:r>
              <a:rPr lang="en-US" dirty="0"/>
              <a:t>of true and null hypotheses</a:t>
            </a:r>
            <a:endParaRPr lang="en-US" i="1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        	      FWER =</a:t>
            </a:r>
            <a:r>
              <a:rPr lang="en-US" dirty="0" err="1">
                <a:solidFill>
                  <a:srgbClr val="000000"/>
                </a:solidFill>
              </a:rPr>
              <a:t>Pr</a:t>
            </a:r>
            <a:r>
              <a:rPr lang="en-US" i="1" dirty="0">
                <a:solidFill>
                  <a:srgbClr val="000000"/>
                </a:solidFill>
              </a:rPr>
              <a:t>(V ≥ 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i="1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Thus by assuring</a:t>
            </a:r>
            <a:r>
              <a:rPr lang="en-US" i="1" dirty="0">
                <a:solidFill>
                  <a:srgbClr val="000000"/>
                </a:solidFill>
              </a:rPr>
              <a:t> FWER ≤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dirty="0"/>
              <a:t>the probability of making even one type I error in the family, is controlled at level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i="1" dirty="0">
                <a:solidFill>
                  <a:srgbClr val="000000"/>
                </a:solidFill>
              </a:rPr>
              <a:t>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i="1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accent6"/>
                </a:solidFill>
              </a:rPr>
              <a:t>Simultaneous Inference</a:t>
            </a:r>
            <a:r>
              <a:rPr lang="en-US" dirty="0"/>
              <a:t>: all inference made from a family of </a:t>
            </a:r>
            <a:r>
              <a:rPr lang="en-US" dirty="0" err="1"/>
              <a:t>hypotehses</a:t>
            </a:r>
            <a:r>
              <a:rPr lang="en-US" dirty="0"/>
              <a:t> are jointly correct up to the pre-specified error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tx1"/>
                </a:solidFill>
              </a:rPr>
              <a:t>What about further selection from the rejected? </a:t>
            </a:r>
          </a:p>
        </p:txBody>
      </p:sp>
    </p:spTree>
    <p:extLst>
      <p:ext uri="{BB962C8B-B14F-4D97-AF65-F5344CB8AC3E}">
        <p14:creationId xmlns:p14="http://schemas.microsoft.com/office/powerpoint/2010/main" val="3184154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for 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Estimate </a:t>
            </a:r>
            <a:r>
              <a:rPr lang="en-US" i="1" dirty="0">
                <a:solidFill>
                  <a:srgbClr val="000000"/>
                </a:solidFill>
              </a:rPr>
              <a:t>m</a:t>
            </a:r>
            <a:r>
              <a:rPr lang="en-US" dirty="0"/>
              <a:t> parameters by a confidence interval for each. Define 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V = # of intervals failing to cover their respective parameter.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If for any configuration of parameters</a:t>
            </a:r>
            <a:endParaRPr lang="en-US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  </a:t>
            </a:r>
            <a:r>
              <a:rPr lang="en-US" i="1" dirty="0">
                <a:solidFill>
                  <a:srgbClr val="000000"/>
                </a:solidFill>
              </a:rPr>
              <a:t>	                FWER =</a:t>
            </a:r>
            <a:r>
              <a:rPr lang="en-US" i="1" dirty="0" err="1">
                <a:solidFill>
                  <a:srgbClr val="000000"/>
                </a:solidFill>
              </a:rPr>
              <a:t>Prob</a:t>
            </a:r>
            <a:r>
              <a:rPr lang="en-US" i="1" dirty="0">
                <a:solidFill>
                  <a:srgbClr val="000000"/>
                </a:solidFill>
              </a:rPr>
              <a:t>(V ≥ 1) ≤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dirty="0"/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A set of such intervals is said to offer 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>
                <a:solidFill>
                  <a:schemeClr val="accent6"/>
                </a:solidFill>
              </a:rPr>
              <a:t>		Simultaneous Coverage </a:t>
            </a:r>
            <a:r>
              <a:rPr lang="en-US" dirty="0"/>
              <a:t>at level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1-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95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Old and trusted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If we test each hypothesis separately at level </a:t>
            </a:r>
            <a:r>
              <a:rPr lang="en-US" dirty="0">
                <a:latin typeface="Symbol" charset="0"/>
                <a:sym typeface="Symbol" charset="0"/>
              </a:rPr>
              <a:t></a:t>
            </a:r>
            <a:r>
              <a:rPr lang="en-US" baseline="-25000" dirty="0"/>
              <a:t>BON</a:t>
            </a:r>
            <a:endParaRPr lang="en-US" dirty="0"/>
          </a:p>
          <a:p>
            <a:pPr>
              <a:spcBef>
                <a:spcPct val="0"/>
              </a:spcBef>
              <a:buFontTx/>
              <a:buNone/>
            </a:pPr>
            <a:endParaRPr 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	      E(V)=E(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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) =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</a:t>
            </a:r>
            <a:r>
              <a:rPr lang="en-US" i="1" dirty="0">
                <a:solidFill>
                  <a:srgbClr val="000000"/>
                </a:solidFill>
              </a:rPr>
              <a:t>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) ≤ m</a:t>
            </a:r>
            <a:r>
              <a:rPr lang="en-US" i="1" baseline="-25000" dirty="0">
                <a:solidFill>
                  <a:srgbClr val="000000"/>
                </a:solidFill>
              </a:rPr>
              <a:t>0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rgbClr val="000000"/>
                </a:solidFill>
              </a:rPr>
              <a:t>BON</a:t>
            </a:r>
            <a:r>
              <a:rPr lang="en-US" i="1" dirty="0">
                <a:solidFill>
                  <a:srgbClr val="000000"/>
                </a:solidFill>
              </a:rPr>
              <a:t> ≤ m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rgbClr val="000000"/>
                </a:solidFill>
              </a:rPr>
              <a:t>BON</a:t>
            </a:r>
            <a:endParaRPr lang="en-US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So to assure </a:t>
            </a:r>
            <a:r>
              <a:rPr lang="en-US" i="1" dirty="0">
                <a:solidFill>
                  <a:schemeClr val="tx1"/>
                </a:solidFill>
              </a:rPr>
              <a:t>E(V)≤</a:t>
            </a:r>
            <a:r>
              <a:rPr lang="en-US" i="1" dirty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/>
              <a:t>we may use 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  <a:sym typeface="Symbol" charset="0"/>
              </a:rPr>
              <a:t></a:t>
            </a:r>
            <a:r>
              <a:rPr lang="en-US" b="1" i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BON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=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  <a:sym typeface="Symbol" charset="0"/>
              </a:rPr>
              <a:t>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/m</a:t>
            </a:r>
            <a:endParaRPr lang="en-US" i="1" dirty="0">
              <a:solidFill>
                <a:srgbClr val="FF404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		(Is any condition needed? 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This is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dirty="0"/>
          </a:p>
          <a:p>
            <a:pPr marL="0" indent="0">
              <a:spcBef>
                <a:spcPct val="0"/>
              </a:spcBef>
              <a:buNone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(1) The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Bonferroni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simultaneous inference procedure</a:t>
            </a:r>
          </a:p>
          <a:p>
            <a:pPr>
              <a:spcBef>
                <a:spcPct val="0"/>
              </a:spcBef>
            </a:pP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that controls the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>
                <a:solidFill>
                  <a:schemeClr val="accent6"/>
                </a:solidFill>
              </a:rPr>
              <a:t>er </a:t>
            </a:r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chemeClr val="accent6"/>
                </a:solidFill>
              </a:rPr>
              <a:t>amily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chemeClr val="accent6"/>
                </a:solidFill>
              </a:rPr>
              <a:t>rror-</a:t>
            </a: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>
                <a:solidFill>
                  <a:schemeClr val="accent6"/>
                </a:solidFill>
              </a:rPr>
              <a:t>ate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For any configuration  of hypotheses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	     Expected number of errors  PFER= E(V)     ≤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n-US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/>
              <a:t>And therefore also </a:t>
            </a:r>
            <a:r>
              <a:rPr lang="en-US" i="1" dirty="0">
                <a:solidFill>
                  <a:schemeClr val="tx1"/>
                </a:solidFill>
              </a:rPr>
              <a:t>FWER =</a:t>
            </a:r>
            <a:r>
              <a:rPr lang="en-US" i="1" dirty="0" err="1">
                <a:solidFill>
                  <a:schemeClr val="tx1"/>
                </a:solidFill>
              </a:rPr>
              <a:t>Prob</a:t>
            </a:r>
            <a:r>
              <a:rPr lang="en-US" i="1" dirty="0">
                <a:solidFill>
                  <a:schemeClr val="tx1"/>
                </a:solidFill>
              </a:rPr>
              <a:t>(V ≥ 1) ≤ E(V) ≤ </a:t>
            </a:r>
            <a:r>
              <a:rPr lang="en-US" i="1" dirty="0">
                <a:solidFill>
                  <a:schemeClr val="tx1"/>
                </a:solidFill>
                <a:sym typeface="Symbol" charset="0"/>
              </a:rPr>
              <a:t>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64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Old and trusted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If we test each hypothesis separately at level </a:t>
            </a:r>
            <a:r>
              <a:rPr lang="en-US" dirty="0">
                <a:latin typeface="Symbol" charset="0"/>
                <a:sym typeface="Symbol" charset="0"/>
              </a:rPr>
              <a:t></a:t>
            </a:r>
            <a:r>
              <a:rPr lang="en-US" baseline="-25000" dirty="0"/>
              <a:t>BON</a:t>
            </a:r>
            <a:endParaRPr lang="en-US" dirty="0"/>
          </a:p>
          <a:p>
            <a:pPr>
              <a:spcBef>
                <a:spcPct val="0"/>
              </a:spcBef>
              <a:buFontTx/>
              <a:buNone/>
            </a:pPr>
            <a:endParaRPr 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	      E(V)=E(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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) =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</a:t>
            </a:r>
            <a:r>
              <a:rPr lang="en-US" i="1" dirty="0">
                <a:solidFill>
                  <a:srgbClr val="000000"/>
                </a:solidFill>
              </a:rPr>
              <a:t>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) ≤ m</a:t>
            </a:r>
            <a:r>
              <a:rPr lang="en-US" i="1" baseline="-25000" dirty="0">
                <a:solidFill>
                  <a:srgbClr val="000000"/>
                </a:solidFill>
              </a:rPr>
              <a:t>0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rgbClr val="000000"/>
                </a:solidFill>
              </a:rPr>
              <a:t>BON</a:t>
            </a:r>
            <a:r>
              <a:rPr lang="en-US" i="1" dirty="0">
                <a:solidFill>
                  <a:srgbClr val="000000"/>
                </a:solidFill>
              </a:rPr>
              <a:t> ≤ m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rgbClr val="000000"/>
                </a:solidFill>
              </a:rPr>
              <a:t>BON</a:t>
            </a:r>
            <a:endParaRPr lang="en-US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So to assure </a:t>
            </a:r>
            <a:r>
              <a:rPr lang="en-US" i="1" dirty="0">
                <a:solidFill>
                  <a:schemeClr val="tx1"/>
                </a:solidFill>
              </a:rPr>
              <a:t>E(V)≤</a:t>
            </a:r>
            <a:r>
              <a:rPr lang="en-US" i="1" dirty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/>
              <a:t>we may use 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  <a:sym typeface="Symbol" charset="0"/>
              </a:rPr>
              <a:t></a:t>
            </a:r>
            <a:r>
              <a:rPr lang="en-US" b="1" i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BON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=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  <a:sym typeface="Symbol" charset="0"/>
              </a:rPr>
              <a:t>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/m</a:t>
            </a:r>
            <a:endParaRPr lang="en-US" i="1" dirty="0">
              <a:solidFill>
                <a:srgbClr val="FF404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/>
          </a:p>
          <a:p>
            <a:pPr marL="0" indent="0">
              <a:spcBef>
                <a:spcPct val="0"/>
              </a:spcBef>
              <a:buNone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(1) The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Bonferroni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simultaneous inference procedure</a:t>
            </a:r>
          </a:p>
          <a:p>
            <a:pPr>
              <a:spcBef>
                <a:spcPct val="0"/>
              </a:spcBef>
            </a:pP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E(V) = 0Pr(V=0)+1Pr(V=1)+2Pr(V=2)+…+</a:t>
            </a:r>
            <a:r>
              <a:rPr lang="en-US" i="1" dirty="0" err="1">
                <a:solidFill>
                  <a:srgbClr val="000000"/>
                </a:solidFill>
              </a:rPr>
              <a:t>mPr</a:t>
            </a:r>
            <a:r>
              <a:rPr lang="en-US" i="1" dirty="0">
                <a:solidFill>
                  <a:srgbClr val="000000"/>
                </a:solidFill>
              </a:rPr>
              <a:t>(V=m)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        ≥  0          + 1Pr(V=1)+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n-US" i="1" dirty="0">
                <a:solidFill>
                  <a:srgbClr val="800000"/>
                </a:solidFill>
              </a:rPr>
              <a:t>Pr(V=2)+…+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n-US" i="1" dirty="0">
                <a:solidFill>
                  <a:srgbClr val="800000"/>
                </a:solidFill>
              </a:rPr>
              <a:t>Pr(V=m)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800000"/>
                </a:solidFill>
              </a:rPr>
              <a:t>        =  0           + </a:t>
            </a:r>
            <a:r>
              <a:rPr lang="en-US" i="1" dirty="0" err="1">
                <a:solidFill>
                  <a:srgbClr val="800000"/>
                </a:solidFill>
              </a:rPr>
              <a:t>Pr</a:t>
            </a:r>
            <a:r>
              <a:rPr lang="en-US" i="1" dirty="0">
                <a:solidFill>
                  <a:srgbClr val="800000"/>
                </a:solidFill>
              </a:rPr>
              <a:t>(V ≥ 1)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i="1" dirty="0">
              <a:solidFill>
                <a:srgbClr val="8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So, when using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sym typeface="Symbol" charset="0"/>
              </a:rPr>
              <a:t></a:t>
            </a:r>
            <a:r>
              <a:rPr lang="en-US" i="1" baseline="-25000" dirty="0">
                <a:solidFill>
                  <a:srgbClr val="000000"/>
                </a:solidFill>
              </a:rPr>
              <a:t>BON</a:t>
            </a:r>
            <a:r>
              <a:rPr lang="en-US" i="1" dirty="0">
                <a:solidFill>
                  <a:srgbClr val="000000"/>
                </a:solidFill>
              </a:rPr>
              <a:t> =</a:t>
            </a:r>
            <a:r>
              <a:rPr lang="en-US" i="1" dirty="0">
                <a:solidFill>
                  <a:srgbClr val="000000"/>
                </a:solidFill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</a:rPr>
              <a:t>/m</a:t>
            </a:r>
            <a:r>
              <a:rPr lang="en-US" dirty="0"/>
              <a:t> for individual tests, or for CIs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000000"/>
                </a:solidFill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		</a:t>
            </a:r>
            <a:r>
              <a:rPr lang="en-US" i="1" dirty="0">
                <a:solidFill>
                  <a:schemeClr val="tx1"/>
                </a:solidFill>
              </a:rPr>
              <a:t>FWER =</a:t>
            </a:r>
            <a:r>
              <a:rPr lang="en-US" i="1" dirty="0" err="1">
                <a:solidFill>
                  <a:schemeClr val="tx1"/>
                </a:solidFill>
              </a:rPr>
              <a:t>Prob</a:t>
            </a:r>
            <a:r>
              <a:rPr lang="en-US" i="1" dirty="0">
                <a:solidFill>
                  <a:schemeClr val="tx1"/>
                </a:solidFill>
              </a:rPr>
              <a:t>(V ≥ 1) ≤ E(V) ≤ </a:t>
            </a:r>
            <a:r>
              <a:rPr lang="en-US" i="1" dirty="0">
                <a:solidFill>
                  <a:schemeClr val="tx1"/>
                </a:solidFill>
                <a:sym typeface="Symbol" charset="0"/>
              </a:rPr>
              <a:t></a:t>
            </a:r>
          </a:p>
          <a:p>
            <a:pPr marL="0" indent="0">
              <a:buNone/>
            </a:pPr>
            <a:r>
              <a:rPr lang="en-US" dirty="0"/>
              <a:t>					       </a:t>
            </a:r>
            <a:r>
              <a:rPr lang="en-US" sz="2200" dirty="0">
                <a:solidFill>
                  <a:schemeClr val="tx1"/>
                </a:solidFill>
              </a:rPr>
              <a:t>Is any condition needed? </a:t>
            </a:r>
          </a:p>
        </p:txBody>
      </p:sp>
    </p:spTree>
    <p:extLst>
      <p:ext uri="{BB962C8B-B14F-4D97-AF65-F5344CB8AC3E}">
        <p14:creationId xmlns:p14="http://schemas.microsoft.com/office/powerpoint/2010/main" val="2973419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If the test statistics are independent,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and we test each hypothesis separately at level </a:t>
            </a:r>
            <a:r>
              <a:rPr lang="en-US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baseline="-25000" dirty="0">
                <a:solidFill>
                  <a:srgbClr val="000000"/>
                </a:solidFill>
              </a:rPr>
              <a:t>SID</a:t>
            </a:r>
            <a:endParaRPr lang="en-US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Prob</a:t>
            </a:r>
            <a:r>
              <a:rPr lang="en-US" i="1" dirty="0">
                <a:solidFill>
                  <a:srgbClr val="000000"/>
                </a:solidFill>
              </a:rPr>
              <a:t>(V≥1)=1-Prob(V=0) = 1-(1-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rgbClr val="000000"/>
                </a:solidFill>
              </a:rPr>
              <a:t>SID</a:t>
            </a:r>
            <a:r>
              <a:rPr lang="en-US" i="1" dirty="0">
                <a:solidFill>
                  <a:srgbClr val="000000"/>
                </a:solidFill>
              </a:rPr>
              <a:t>)</a:t>
            </a:r>
            <a:r>
              <a:rPr lang="en-US" sz="2800" i="1" baseline="30000" dirty="0">
                <a:solidFill>
                  <a:srgbClr val="000000"/>
                </a:solidFill>
              </a:rPr>
              <a:t>m</a:t>
            </a:r>
            <a:r>
              <a:rPr lang="en-US" sz="2000" i="1" baseline="30000" dirty="0">
                <a:solidFill>
                  <a:srgbClr val="000000"/>
                </a:solidFill>
              </a:rPr>
              <a:t>0</a:t>
            </a:r>
            <a:r>
              <a:rPr lang="en-US" i="1" baseline="-25000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≤ 1-(1-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rgbClr val="000000"/>
                </a:solidFill>
              </a:rPr>
              <a:t>SID</a:t>
            </a:r>
            <a:r>
              <a:rPr lang="en-US" i="1" dirty="0">
                <a:solidFill>
                  <a:srgbClr val="000000"/>
                </a:solidFill>
              </a:rPr>
              <a:t>)</a:t>
            </a:r>
            <a:r>
              <a:rPr lang="en-US" sz="2800" i="1" baseline="30000" dirty="0">
                <a:solidFill>
                  <a:srgbClr val="000000"/>
                </a:solidFill>
              </a:rPr>
              <a:t>m</a:t>
            </a:r>
            <a:r>
              <a:rPr lang="en-US" i="1" baseline="-25000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≤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endParaRPr lang="en-US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None/>
            </a:pPr>
            <a:r>
              <a:rPr lang="en-US" dirty="0"/>
              <a:t>(if </a:t>
            </a:r>
            <a:r>
              <a:rPr lang="en-US" i="1" dirty="0">
                <a:solidFill>
                  <a:srgbClr val="000000"/>
                </a:solidFill>
              </a:rPr>
              <a:t>m</a:t>
            </a:r>
            <a:r>
              <a:rPr lang="en-US" i="1" baseline="-25000" dirty="0">
                <a:solidFill>
                  <a:srgbClr val="000000"/>
                </a:solidFill>
              </a:rPr>
              <a:t>0</a:t>
            </a:r>
            <a:r>
              <a:rPr lang="en-US" i="1" dirty="0">
                <a:solidFill>
                  <a:srgbClr val="000000"/>
                </a:solidFill>
              </a:rPr>
              <a:t>=m</a:t>
            </a:r>
            <a:r>
              <a:rPr lang="en-US" dirty="0"/>
              <a:t> equalities). To assure </a:t>
            </a:r>
            <a:r>
              <a:rPr lang="en-US" i="1" dirty="0" err="1">
                <a:solidFill>
                  <a:srgbClr val="000000"/>
                </a:solidFill>
              </a:rPr>
              <a:t>Prob</a:t>
            </a:r>
            <a:r>
              <a:rPr lang="en-US" i="1" dirty="0">
                <a:solidFill>
                  <a:srgbClr val="000000"/>
                </a:solidFill>
              </a:rPr>
              <a:t>(V ≥ 1) ≤ </a:t>
            </a: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we may use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                  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  <a:sym typeface="Symbol" charset="0"/>
              </a:rPr>
              <a:t></a:t>
            </a:r>
            <a:r>
              <a:rPr lang="en-US" b="1" i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SID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=1-(1-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  <a:sym typeface="Symbol" charset="0"/>
              </a:rPr>
              <a:t>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r>
              <a:rPr lang="en-US" b="1" i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1/m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(2) This is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Sidak</a:t>
            </a:r>
            <a:r>
              <a:rPr lang="ja-JP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 multiple testing procedure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dirty="0" err="1"/>
              <a:t>Royen</a:t>
            </a:r>
            <a:r>
              <a:rPr lang="en-US" dirty="0"/>
              <a:t> (2014) proved a long-standing conjecture: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dirty="0"/>
              <a:t>	If the tests are 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i="1" dirty="0" err="1">
                <a:solidFill>
                  <a:schemeClr val="tx1"/>
                </a:solidFill>
              </a:rPr>
              <a:t>T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| </a:t>
            </a:r>
            <a:r>
              <a:rPr lang="en-US" i="1" dirty="0">
                <a:solidFill>
                  <a:schemeClr val="tx1"/>
                </a:solidFill>
              </a:rPr>
              <a:t>&gt; c , </a:t>
            </a:r>
            <a:r>
              <a:rPr lang="en-US" dirty="0"/>
              <a:t>and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T</a:t>
            </a:r>
            <a:r>
              <a:rPr lang="en-US" i="1" dirty="0">
                <a:solidFill>
                  <a:schemeClr val="tx1"/>
                </a:solidFill>
              </a:rPr>
              <a:t> ~ N(0,</a:t>
            </a:r>
            <a:r>
              <a:rPr lang="en-US" i="1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i="1" dirty="0">
                <a:solidFill>
                  <a:schemeClr val="tx1"/>
                </a:solidFill>
              </a:rPr>
              <a:t>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dirty="0"/>
              <a:t>	</a:t>
            </a:r>
            <a:r>
              <a:rPr lang="en-US" dirty="0" err="1"/>
              <a:t>Sidak</a:t>
            </a:r>
            <a:r>
              <a:rPr lang="en-US" dirty="0"/>
              <a:t>’ test is still conservative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70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Idea</a:t>
            </a:r>
            <a:r>
              <a:rPr lang="en-US" dirty="0"/>
              <a:t>: we used dependency structure to get a better test.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How much better?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  <a:latin typeface="Symbol" charset="0"/>
                <a:sym typeface="Symbol" charset="0"/>
              </a:rPr>
              <a:t></a:t>
            </a:r>
            <a:r>
              <a:rPr lang="en-US" i="1" dirty="0">
                <a:solidFill>
                  <a:schemeClr val="tx1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chemeClr val="tx1"/>
                </a:solidFill>
              </a:rPr>
              <a:t>SID</a:t>
            </a:r>
            <a:r>
              <a:rPr lang="en-US" i="1" dirty="0">
                <a:solidFill>
                  <a:schemeClr val="tx1"/>
                </a:solidFill>
              </a:rPr>
              <a:t> =1-(1-</a:t>
            </a:r>
            <a:r>
              <a:rPr lang="en-US" i="1" dirty="0">
                <a:solidFill>
                  <a:schemeClr val="tx1"/>
                </a:solidFill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chemeClr val="tx1"/>
                </a:solidFill>
              </a:rPr>
              <a:t>)</a:t>
            </a:r>
            <a:r>
              <a:rPr lang="en-US" i="1" baseline="30000" dirty="0">
                <a:solidFill>
                  <a:schemeClr val="tx1"/>
                </a:solidFill>
              </a:rPr>
              <a:t>1/m</a:t>
            </a:r>
            <a:r>
              <a:rPr lang="en-US" i="1" dirty="0">
                <a:solidFill>
                  <a:schemeClr val="tx1"/>
                </a:solidFill>
              </a:rPr>
              <a:t>~1-(1-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/m</a:t>
            </a:r>
            <a:r>
              <a:rPr lang="en-US" i="1" dirty="0">
                <a:solidFill>
                  <a:srgbClr val="800000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- </a:t>
            </a:r>
            <a:r>
              <a:rPr lang="en-US" i="1" dirty="0">
                <a:solidFill>
                  <a:schemeClr val="tx1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30000" dirty="0">
                <a:solidFill>
                  <a:schemeClr val="tx1"/>
                </a:solidFill>
                <a:latin typeface="Symbol" charset="0"/>
                <a:sym typeface="Symbol" charset="0"/>
              </a:rPr>
              <a:t></a:t>
            </a:r>
            <a:r>
              <a:rPr lang="en-US" i="1" dirty="0">
                <a:solidFill>
                  <a:schemeClr val="tx1"/>
                </a:solidFill>
              </a:rPr>
              <a:t>/2m) = </a:t>
            </a:r>
            <a:r>
              <a:rPr lang="en-US" i="1" dirty="0">
                <a:solidFill>
                  <a:srgbClr val="900000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-25000" dirty="0">
                <a:solidFill>
                  <a:srgbClr val="900000"/>
                </a:solidFill>
              </a:rPr>
              <a:t>BON</a:t>
            </a:r>
            <a:r>
              <a:rPr lang="en-US" i="1" dirty="0">
                <a:solidFill>
                  <a:schemeClr val="tx1"/>
                </a:solidFill>
              </a:rPr>
              <a:t>+(</a:t>
            </a:r>
            <a:r>
              <a:rPr lang="en-US" i="1" dirty="0">
                <a:solidFill>
                  <a:schemeClr val="tx1"/>
                </a:solidFill>
                <a:latin typeface="Symbol" charset="0"/>
                <a:sym typeface="Symbol" charset="0"/>
              </a:rPr>
              <a:t></a:t>
            </a:r>
            <a:r>
              <a:rPr lang="en-US" i="1" baseline="30000" dirty="0">
                <a:solidFill>
                  <a:schemeClr val="tx1"/>
                </a:solidFill>
                <a:latin typeface="Symbol" charset="0"/>
                <a:sym typeface="Symbol" charset="0"/>
              </a:rPr>
              <a:t></a:t>
            </a:r>
            <a:r>
              <a:rPr lang="en-US" i="1" dirty="0">
                <a:solidFill>
                  <a:schemeClr val="tx1"/>
                </a:solidFill>
              </a:rPr>
              <a:t>/2m)(m-1)/m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Even for small m (=10) very little gain: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	.00511 instead of .005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(3)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Tukey</a:t>
            </a:r>
            <a:r>
              <a:rPr lang="ja-JP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 procedure</a:t>
            </a:r>
            <a:r>
              <a:rPr lang="en-US" dirty="0"/>
              <a:t> for pairwise comparisons: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Utilizes dependency by calculating  the distribution of the </a:t>
            </a:r>
            <a:r>
              <a:rPr lang="en-US" dirty="0" err="1"/>
              <a:t>studentized</a:t>
            </a:r>
            <a:r>
              <a:rPr lang="en-US" dirty="0"/>
              <a:t> range statistics  ( </a:t>
            </a:r>
            <a:r>
              <a:rPr lang="en-US" i="1" dirty="0">
                <a:solidFill>
                  <a:srgbClr val="800000"/>
                </a:solidFill>
                <a:latin typeface="Times New Roman" charset="0"/>
              </a:rPr>
              <a:t>Y</a:t>
            </a:r>
            <a:r>
              <a:rPr lang="en-US" i="1" baseline="-25000" dirty="0">
                <a:solidFill>
                  <a:srgbClr val="800000"/>
                </a:solidFill>
                <a:latin typeface="Times New Roman" charset="0"/>
              </a:rPr>
              <a:t>(k+)</a:t>
            </a:r>
            <a:r>
              <a:rPr lang="en-US" dirty="0">
                <a:solidFill>
                  <a:srgbClr val="800000"/>
                </a:solidFill>
              </a:rPr>
              <a:t> -</a:t>
            </a:r>
            <a:r>
              <a:rPr lang="en-US" i="1" dirty="0">
                <a:solidFill>
                  <a:srgbClr val="800000"/>
                </a:solidFill>
                <a:latin typeface="Times New Roman" charset="0"/>
              </a:rPr>
              <a:t>Y</a:t>
            </a:r>
            <a:r>
              <a:rPr lang="en-US" i="1" baseline="-25000" dirty="0">
                <a:solidFill>
                  <a:srgbClr val="800000"/>
                </a:solidFill>
                <a:latin typeface="Times New Roman" charset="0"/>
              </a:rPr>
              <a:t>(1+) </a:t>
            </a:r>
            <a:r>
              <a:rPr lang="en-US" i="1" dirty="0">
                <a:solidFill>
                  <a:srgbClr val="800000"/>
                </a:solidFill>
                <a:latin typeface="Times New Roman" charset="0"/>
              </a:rPr>
              <a:t>)/(s/n</a:t>
            </a:r>
            <a:r>
              <a:rPr lang="en-US" i="1" baseline="30000" dirty="0">
                <a:solidFill>
                  <a:srgbClr val="800000"/>
                </a:solidFill>
                <a:latin typeface="Times New Roman" charset="0"/>
              </a:rPr>
              <a:t>1/2</a:t>
            </a:r>
            <a:r>
              <a:rPr lang="en-US" i="1" dirty="0">
                <a:solidFill>
                  <a:srgbClr val="800000"/>
                </a:solidFill>
                <a:latin typeface="Times New Roman" charset="0"/>
              </a:rPr>
              <a:t>),</a:t>
            </a: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  same idea but larger gain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					(known as the post-hoc analysis)</a:t>
            </a:r>
          </a:p>
        </p:txBody>
      </p:sp>
    </p:spTree>
    <p:extLst>
      <p:ext uri="{BB962C8B-B14F-4D97-AF65-F5344CB8AC3E}">
        <p14:creationId xmlns:p14="http://schemas.microsoft.com/office/powerpoint/2010/main" val="5014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Replicability in 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945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Replicability problems surfaced in experimental psychological</a:t>
            </a:r>
          </a:p>
          <a:p>
            <a:pPr>
              <a:lnSpc>
                <a:spcPct val="120000"/>
              </a:lnSpc>
            </a:pPr>
            <a:r>
              <a:rPr lang="en-US" dirty="0"/>
              <a:t>“Do </a:t>
            </a:r>
            <a:r>
              <a:rPr lang="en-US" dirty="0">
                <a:solidFill>
                  <a:srgbClr val="C00000"/>
                </a:solidFill>
              </a:rPr>
              <a:t>normative scientific practices</a:t>
            </a:r>
            <a:r>
              <a:rPr lang="en-US" dirty="0"/>
              <a:t> and incentive structures produce a biased body of research evidence in our field?”</a:t>
            </a:r>
          </a:p>
          <a:p>
            <a:pPr>
              <a:lnSpc>
                <a:spcPct val="120000"/>
              </a:lnSpc>
            </a:pPr>
            <a:r>
              <a:rPr lang="en-US" dirty="0"/>
              <a:t>Replication studies of 100 projects ended recently (Science 2015).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9884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Newer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Stepwise procedures that make use of observed p-values:</a:t>
            </a:r>
          </a:p>
          <a:p>
            <a:pPr algn="just">
              <a:spcBef>
                <a:spcPct val="0"/>
              </a:spcBef>
              <a:buNone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Let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be the observed p-value of the test for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</a:t>
            </a:r>
            <a:r>
              <a:rPr lang="en-US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</a:t>
            </a:r>
            <a:endParaRPr lang="en-US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/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(4) Holm</a:t>
            </a:r>
            <a:r>
              <a:rPr lang="ja-JP" altLang="en-US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en-US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 procedure:   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Always </a:t>
            </a:r>
            <a:r>
              <a:rPr lang="en-US" i="1" dirty="0">
                <a:solidFill>
                  <a:srgbClr val="000000"/>
                </a:solidFill>
              </a:rPr>
              <a:t>FWER ≤</a:t>
            </a:r>
            <a:r>
              <a:rPr lang="en-US" dirty="0"/>
              <a:t>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dirty="0"/>
              <a:t>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Order the p-values  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(1)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≤   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(2)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≤… P(k) ≤    P(k+1) ≤… 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(m)</a:t>
            </a: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Reject as long as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/>
              <a:t>	≤        ≤              ≤        </a:t>
            </a:r>
            <a:r>
              <a:rPr lang="en-US" sz="3000" dirty="0">
                <a:solidFill>
                  <a:srgbClr val="FF0000"/>
                </a:solidFill>
              </a:rPr>
              <a:t>&gt;             </a:t>
            </a:r>
            <a:r>
              <a:rPr lang="en-US" dirty="0"/>
              <a:t>&gt;</a:t>
            </a: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		        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/m   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/(m-1)  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/(m+1-k)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/(m-k)    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endParaRPr lang="en-US" dirty="0"/>
          </a:p>
          <a:p>
            <a:pPr marL="274637" lvl="1" indent="0" algn="just">
              <a:spcBef>
                <a:spcPct val="0"/>
              </a:spcBef>
              <a:buNone/>
            </a:pPr>
            <a:endParaRPr lang="en-US" dirty="0"/>
          </a:p>
          <a:p>
            <a:pPr marL="274637" lvl="1" indent="0">
              <a:spcBef>
                <a:spcPct val="0"/>
              </a:spcBef>
              <a:buNone/>
            </a:pPr>
            <a:r>
              <a:rPr lang="en-US" dirty="0"/>
              <a:t>Until for the first time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(k)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&gt;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/(m+1-k), then stop </a:t>
            </a:r>
          </a:p>
          <a:p>
            <a:pPr marL="0" indent="0" algn="just">
              <a:spcBef>
                <a:spcPct val="0"/>
              </a:spcBef>
              <a:buNone/>
            </a:pPr>
            <a:endParaRPr lang="en-US" dirty="0"/>
          </a:p>
          <a:p>
            <a:pPr algn="just">
              <a:spcBef>
                <a:spcPct val="0"/>
              </a:spcBef>
              <a:buNone/>
            </a:pPr>
            <a:r>
              <a:rPr lang="en-US" dirty="0"/>
              <a:t> 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(5) Hochberg</a:t>
            </a:r>
            <a:r>
              <a:rPr lang="ja-JP" altLang="en-US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 procedure:       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Positive dependence  and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ind.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spcBef>
                <a:spcPct val="0"/>
              </a:spcBef>
              <a:buNone/>
            </a:pP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Accept as long as</a:t>
            </a:r>
            <a:r>
              <a:rPr lang="en-US" dirty="0"/>
              <a:t>      </a:t>
            </a:r>
          </a:p>
          <a:p>
            <a:pPr algn="just">
              <a:spcBef>
                <a:spcPct val="0"/>
              </a:spcBef>
              <a:buNone/>
            </a:pPr>
            <a:endParaRPr lang="en-US" dirty="0"/>
          </a:p>
          <a:p>
            <a:pPr algn="just">
              <a:spcBef>
                <a:spcPct val="0"/>
              </a:spcBef>
              <a:buNone/>
            </a:pPr>
            <a:r>
              <a:rPr lang="en-US" dirty="0"/>
              <a:t>       Until for the first time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(k)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≤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/(m+1-k), then stop and reject all k</a:t>
            </a:r>
            <a:r>
              <a:rPr lang="en-US" dirty="0"/>
              <a:t>   </a:t>
            </a: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512539-BB95-BD45-AB88-DCCEB4F57AD6}"/>
              </a:ext>
            </a:extLst>
          </p:cNvPr>
          <p:cNvCxnSpPr/>
          <p:nvPr/>
        </p:nvCxnSpPr>
        <p:spPr>
          <a:xfrm>
            <a:off x="3056454" y="3370646"/>
            <a:ext cx="3595606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3B9075-D2FE-D64F-9164-2A749EE8B971}"/>
              </a:ext>
            </a:extLst>
          </p:cNvPr>
          <p:cNvCxnSpPr>
            <a:cxnSpLocks/>
          </p:cNvCxnSpPr>
          <p:nvPr/>
        </p:nvCxnSpPr>
        <p:spPr>
          <a:xfrm flipH="1">
            <a:off x="5362413" y="3779003"/>
            <a:ext cx="2957594" cy="0"/>
          </a:xfrm>
          <a:prstGeom prst="straightConnector1">
            <a:avLst/>
          </a:prstGeom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9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Both based </a:t>
            </a:r>
            <a:r>
              <a:rPr lang="en-US" dirty="0" err="1"/>
              <a:t>onThe</a:t>
            </a:r>
            <a:r>
              <a:rPr lang="en-US" dirty="0"/>
              <a:t> Closure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370" lvl="2" indent="0">
              <a:buNone/>
            </a:pPr>
            <a:r>
              <a:rPr lang="en-US" dirty="0"/>
              <a:t>     		Marcus </a:t>
            </a:r>
            <a:r>
              <a:rPr lang="en-US" dirty="0" err="1"/>
              <a:t>Peritz</a:t>
            </a:r>
            <a:r>
              <a:rPr lang="en-US" dirty="0"/>
              <a:t> and Gabriel (1972)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29962"/>
            <a:ext cx="8101648" cy="2832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4" y="5174750"/>
            <a:ext cx="5420652" cy="9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72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25158" b="-25158"/>
          <a:stretch>
            <a:fillRect/>
          </a:stretch>
        </p:blipFill>
        <p:spPr>
          <a:xfrm>
            <a:off x="457200" y="345016"/>
            <a:ext cx="8229600" cy="5259388"/>
          </a:xfrm>
        </p:spPr>
      </p:pic>
    </p:spTree>
    <p:extLst>
      <p:ext uri="{BB962C8B-B14F-4D97-AF65-F5344CB8AC3E}">
        <p14:creationId xmlns:p14="http://schemas.microsoft.com/office/powerpoint/2010/main" val="256880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Coming out of the closure principle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450" y="2899569"/>
            <a:ext cx="5245100" cy="1968500"/>
          </a:xfrm>
        </p:spPr>
      </p:pic>
    </p:spTree>
    <p:extLst>
      <p:ext uri="{BB962C8B-B14F-4D97-AF65-F5344CB8AC3E}">
        <p14:creationId xmlns:p14="http://schemas.microsoft.com/office/powerpoint/2010/main" val="14154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704" b="-3704"/>
          <a:stretch>
            <a:fillRect/>
          </a:stretch>
        </p:blipFill>
        <p:spPr>
          <a:xfrm>
            <a:off x="457200" y="1036638"/>
            <a:ext cx="8229600" cy="5259388"/>
          </a:xfrm>
        </p:spPr>
      </p:pic>
    </p:spTree>
    <p:extLst>
      <p:ext uri="{BB962C8B-B14F-4D97-AF65-F5344CB8AC3E}">
        <p14:creationId xmlns:p14="http://schemas.microsoft.com/office/powerpoint/2010/main" val="405169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Coming out of the closure principle (more)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Using </a:t>
            </a:r>
            <a:r>
              <a:rPr lang="en-US" dirty="0" err="1"/>
              <a:t>Bonferroni</a:t>
            </a:r>
            <a:r>
              <a:rPr lang="en-US" dirty="0"/>
              <a:t> to test each intersection hypothesis =&gt; 		Holm’s procedure always controls FWER</a:t>
            </a:r>
          </a:p>
          <a:p>
            <a:pPr>
              <a:lnSpc>
                <a:spcPct val="130000"/>
              </a:lnSpc>
            </a:pPr>
            <a:r>
              <a:rPr lang="en-US" dirty="0"/>
              <a:t>Using </a:t>
            </a:r>
            <a:r>
              <a:rPr lang="en-US" dirty="0" err="1"/>
              <a:t>Simes</a:t>
            </a:r>
            <a:r>
              <a:rPr lang="en-US" dirty="0"/>
              <a:t> to test each intersection hypothesis =&gt;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dirty="0"/>
              <a:t>		Hochberg’s procedure controls FWER</a:t>
            </a:r>
          </a:p>
          <a:p>
            <a:r>
              <a:rPr lang="en-US" dirty="0">
                <a:solidFill>
                  <a:schemeClr val="accent6"/>
                </a:solidFill>
              </a:rPr>
              <a:t>Hochberg’s (step-up) procedure</a:t>
            </a:r>
          </a:p>
          <a:p>
            <a:pPr>
              <a:lnSpc>
                <a:spcPct val="130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Order the p-values  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(1)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≤ 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(2)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≤…≤ 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(m)</a:t>
            </a:r>
            <a:endParaRPr lang="en-US" dirty="0"/>
          </a:p>
          <a:p>
            <a:pPr lvl="1" algn="just">
              <a:lnSpc>
                <a:spcPct val="130000"/>
              </a:lnSpc>
              <a:spcBef>
                <a:spcPct val="0"/>
              </a:spcBef>
            </a:pPr>
            <a:r>
              <a:rPr lang="en-US" dirty="0"/>
              <a:t>Starting with </a:t>
            </a:r>
            <a:r>
              <a:rPr lang="en-US" i="1" dirty="0">
                <a:solidFill>
                  <a:schemeClr val="tx1"/>
                </a:solidFill>
              </a:rPr>
              <a:t>k=m</a:t>
            </a:r>
            <a:r>
              <a:rPr lang="en-US" dirty="0"/>
              <a:t> compare each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(k)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/>
              <a:t>to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/(m+1-k)</a:t>
            </a:r>
            <a:endParaRPr lang="en-US" dirty="0"/>
          </a:p>
          <a:p>
            <a:pPr lvl="1" algn="just">
              <a:lnSpc>
                <a:spcPct val="130000"/>
              </a:lnSpc>
              <a:spcBef>
                <a:spcPct val="0"/>
              </a:spcBef>
            </a:pPr>
            <a:r>
              <a:rPr lang="en-US" dirty="0"/>
              <a:t>Until for the first time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(k)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≤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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/(m+1-k)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dirty="0"/>
              <a:t>Then stop and reject </a:t>
            </a:r>
            <a:r>
              <a:rPr lang="en-US" i="1" dirty="0">
                <a:solidFill>
                  <a:srgbClr val="000000"/>
                </a:solidFill>
              </a:rPr>
              <a:t>H</a:t>
            </a:r>
            <a:r>
              <a:rPr lang="en-US" i="1" baseline="-25000" dirty="0">
                <a:solidFill>
                  <a:srgbClr val="000000"/>
                </a:solidFill>
              </a:rPr>
              <a:t>(1)</a:t>
            </a:r>
            <a:r>
              <a:rPr lang="en-US" i="1" dirty="0">
                <a:solidFill>
                  <a:srgbClr val="000000"/>
                </a:solidFill>
              </a:rPr>
              <a:t>,…, H</a:t>
            </a:r>
            <a:r>
              <a:rPr lang="en-US" i="1" baseline="-25000" dirty="0">
                <a:solidFill>
                  <a:srgbClr val="000000"/>
                </a:solidFill>
              </a:rPr>
              <a:t>(k)</a:t>
            </a:r>
            <a:r>
              <a:rPr lang="en-US" dirty="0"/>
              <a:t>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dirty="0"/>
              <a:t>					(Constants same as in Holm’s)               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1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766050" cy="8382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Recognizing a family</a:t>
            </a:r>
          </a:p>
        </p:txBody>
      </p:sp>
      <p:sp>
        <p:nvSpPr>
          <p:cNvPr id="1889283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268413"/>
            <a:ext cx="7543800" cy="5029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familywise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, per family, but what is a family?  </a:t>
            </a:r>
          </a:p>
          <a:p>
            <a:pPr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	A family should best be defined by the danger of selective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 simultaneous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inference that is being faced:</a:t>
            </a:r>
          </a:p>
          <a:p>
            <a:pPr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solidFill>
                  <a:srgbClr val="F5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 family is </a:t>
            </a:r>
          </a:p>
          <a:p>
            <a:pPr>
              <a:buFontTx/>
              <a:buNone/>
              <a:defRPr/>
            </a:pPr>
            <a:r>
              <a:rPr lang="en-US" dirty="0">
                <a:solidFill>
                  <a:srgbClr val="F5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 smallest set of items of inference in an analysis,</a:t>
            </a:r>
          </a:p>
          <a:p>
            <a:pPr>
              <a:buFontTx/>
              <a:buNone/>
              <a:defRPr/>
            </a:pPr>
            <a:r>
              <a:rPr lang="en-US" dirty="0">
                <a:solidFill>
                  <a:srgbClr val="F5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from which any selection of results for presentation and  highlighting could be made and be as useful. </a:t>
            </a:r>
          </a:p>
          <a:p>
            <a:pPr>
              <a:buFontTx/>
              <a:buNone/>
              <a:defRPr/>
            </a:pPr>
            <a:endParaRPr lang="en-US" dirty="0">
              <a:solidFill>
                <a:srgbClr val="F5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Different researchers can have different goals and thus define differently the families – still decisions  can be defendable and with no arbitrariness.</a:t>
            </a:r>
          </a:p>
          <a:p>
            <a:pPr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638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766050" cy="8382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Recognizing a family</a:t>
            </a:r>
          </a:p>
        </p:txBody>
      </p:sp>
      <p:sp>
        <p:nvSpPr>
          <p:cNvPr id="1889283" name="Rectangle 3"/>
          <p:cNvSpPr>
            <a:spLocks noGrp="1" noChangeArrowheads="1"/>
          </p:cNvSpPr>
          <p:nvPr>
            <p:ph idx="1"/>
          </p:nvPr>
        </p:nvSpPr>
        <p:spPr>
          <a:xfrm>
            <a:off x="900112" y="1268412"/>
            <a:ext cx="7856273" cy="538686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In a report of a clinical trial, not all hypotheses tested are a single family. There are at least 3 families:</a:t>
            </a:r>
          </a:p>
          <a:p>
            <a:pPr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Comparisons of baseline characteristics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Comparisons of endpoints capturing treatment effects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Comparisons of safety endpoint</a:t>
            </a:r>
          </a:p>
          <a:p>
            <a:pPr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 selected finding from one family cannot play the role of a finding from another family</a:t>
            </a:r>
          </a:p>
          <a:p>
            <a:pPr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Note: A family is not defined by the statistical  dependency structure  of the inferences.</a:t>
            </a:r>
          </a:p>
          <a:p>
            <a:pPr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We shall meet more families, and family of families, later today.</a:t>
            </a:r>
          </a:p>
        </p:txBody>
      </p:sp>
    </p:spTree>
    <p:extLst>
      <p:ext uri="{BB962C8B-B14F-4D97-AF65-F5344CB8AC3E}">
        <p14:creationId xmlns:p14="http://schemas.microsoft.com/office/powerpoint/2010/main" val="20635912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533401"/>
            <a:ext cx="8229593" cy="1072557"/>
          </a:xfrm>
        </p:spPr>
        <p:txBody>
          <a:bodyPr>
            <a:normAutofit/>
          </a:bodyPr>
          <a:lstStyle/>
          <a:p>
            <a:r>
              <a:rPr lang="en-US" dirty="0"/>
              <a:t>The implications of the choice of the family     k=10; </a:t>
            </a:r>
            <a:r>
              <a:rPr lang="en-US" dirty="0" err="1"/>
              <a:t>df</a:t>
            </a:r>
            <a:r>
              <a:rPr lang="en-US" dirty="0"/>
              <a:t>=40  (n=5 per group)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5458"/>
            <a:ext cx="8229600" cy="451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yardstick for significance at 0.05 once the comparison is divided by its standard error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 contrasts  (</a:t>
            </a:r>
            <a:r>
              <a:rPr lang="en-US" dirty="0" err="1"/>
              <a:t>Scheffe</a:t>
            </a:r>
            <a:r>
              <a:rPr lang="en-US" dirty="0"/>
              <a:t>)			4.372</a:t>
            </a:r>
          </a:p>
          <a:p>
            <a:r>
              <a:rPr lang="en-US" dirty="0"/>
              <a:t>All pairwise    (</a:t>
            </a:r>
            <a:r>
              <a:rPr lang="en-US" dirty="0" err="1"/>
              <a:t>Tukey</a:t>
            </a:r>
            <a:r>
              <a:rPr lang="en-US" dirty="0"/>
              <a:t>)			3.348</a:t>
            </a:r>
          </a:p>
          <a:p>
            <a:r>
              <a:rPr lang="en-US" dirty="0"/>
              <a:t>Comparisons with control  (</a:t>
            </a:r>
            <a:r>
              <a:rPr lang="en-US" dirty="0" err="1"/>
              <a:t>Dunnett</a:t>
            </a:r>
            <a:r>
              <a:rPr lang="en-US" dirty="0"/>
              <a:t>)	2.812</a:t>
            </a:r>
          </a:p>
          <a:p>
            <a:r>
              <a:rPr lang="en-US" dirty="0"/>
              <a:t>Unadjusted  (t-test) 			2.021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97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533401"/>
            <a:ext cx="8229593" cy="1072557"/>
          </a:xfrm>
        </p:spPr>
        <p:txBody>
          <a:bodyPr>
            <a:normAutofit/>
          </a:bodyPr>
          <a:lstStyle/>
          <a:p>
            <a:r>
              <a:rPr lang="en-US" dirty="0"/>
              <a:t>The implications of the choice of the family     k=10; </a:t>
            </a:r>
            <a:r>
              <a:rPr lang="en-US" dirty="0" err="1"/>
              <a:t>df</a:t>
            </a:r>
            <a:r>
              <a:rPr lang="en-US" dirty="0"/>
              <a:t>=40  (n=5 per group)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5958"/>
            <a:ext cx="8686801" cy="52520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yardstick for significance at 0.05 once the comparison is divided by its standard error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 contrasts  (</a:t>
            </a:r>
            <a:r>
              <a:rPr lang="en-US" dirty="0" err="1"/>
              <a:t>Scheffe</a:t>
            </a:r>
            <a:r>
              <a:rPr lang="en-US" dirty="0"/>
              <a:t>)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dirty="0"/>
              <a:t>		4.372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900000"/>
                </a:solidFill>
              </a:rPr>
              <a:t>POSI (</a:t>
            </a:r>
            <a:r>
              <a:rPr lang="en-US" dirty="0" err="1">
                <a:solidFill>
                  <a:srgbClr val="900000"/>
                </a:solidFill>
              </a:rPr>
              <a:t>Berk</a:t>
            </a:r>
            <a:r>
              <a:rPr lang="en-US" dirty="0">
                <a:solidFill>
                  <a:srgbClr val="900000"/>
                </a:solidFill>
              </a:rPr>
              <a:t> at al ‘14): All Projections of Y on subspaces of X	</a:t>
            </a:r>
          </a:p>
          <a:p>
            <a:pPr marL="0" indent="0">
              <a:buNone/>
            </a:pPr>
            <a:r>
              <a:rPr lang="en-US" dirty="0">
                <a:solidFill>
                  <a:srgbClr val="900000"/>
                </a:solidFill>
              </a:rPr>
              <a:t>	i.e.	</a:t>
            </a:r>
            <a:r>
              <a:rPr lang="en-US" dirty="0">
                <a:solidFill>
                  <a:schemeClr val="tx1"/>
                </a:solidFill>
              </a:rPr>
              <a:t>(X’</a:t>
            </a:r>
            <a:r>
              <a:rPr lang="en-US" baseline="-25000" dirty="0">
                <a:solidFill>
                  <a:schemeClr val="tx1"/>
                </a:solidFill>
              </a:rPr>
              <a:t>s(x)</a:t>
            </a:r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s</a:t>
            </a:r>
            <a:r>
              <a:rPr lang="en-US" baseline="-25000" dirty="0">
                <a:solidFill>
                  <a:schemeClr val="tx1"/>
                </a:solidFill>
              </a:rPr>
              <a:t>(x)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s(x)</a:t>
            </a:r>
            <a:r>
              <a:rPr lang="en-US" dirty="0">
                <a:solidFill>
                  <a:schemeClr val="tx1"/>
                </a:solidFill>
              </a:rPr>
              <a:t>’Y</a:t>
            </a:r>
          </a:p>
          <a:p>
            <a:pPr marL="0" indent="0">
              <a:buNone/>
            </a:pPr>
            <a:r>
              <a:rPr lang="en-US" dirty="0">
                <a:solidFill>
                  <a:srgbClr val="900000"/>
                </a:solidFill>
              </a:rPr>
              <a:t>-&gt; family of the  parameters of any linear model </a:t>
            </a:r>
            <a:r>
              <a:rPr lang="en-US" dirty="0">
                <a:solidFill>
                  <a:schemeClr val="tx1"/>
                </a:solidFill>
              </a:rPr>
              <a:t>Y ~</a:t>
            </a:r>
            <a:r>
              <a:rPr lang="en-US" dirty="0">
                <a:solidFill>
                  <a:srgbClr val="900000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s</a:t>
            </a:r>
            <a:r>
              <a:rPr lang="en-US" baseline="-25000" dirty="0">
                <a:solidFill>
                  <a:schemeClr val="tx1"/>
                </a:solidFill>
              </a:rPr>
              <a:t>(x)</a:t>
            </a:r>
            <a:r>
              <a:rPr lang="en-US" dirty="0">
                <a:solidFill>
                  <a:srgbClr val="900000"/>
                </a:solidFill>
              </a:rPr>
              <a:t>, however selected, 				</a:t>
            </a:r>
            <a:r>
              <a:rPr lang="en-US" dirty="0"/>
              <a:t>K(</a:t>
            </a:r>
            <a:r>
              <a:rPr lang="en-US" dirty="0" err="1"/>
              <a:t>X,df</a:t>
            </a:r>
            <a:r>
              <a:rPr lang="en-US" dirty="0"/>
              <a:t>)</a:t>
            </a:r>
            <a:endParaRPr lang="en-US" dirty="0">
              <a:solidFill>
                <a:srgbClr val="9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900000"/>
                </a:solidFill>
              </a:rPr>
              <a:t>						</a:t>
            </a:r>
            <a:endParaRPr lang="en-US" dirty="0"/>
          </a:p>
          <a:p>
            <a:r>
              <a:rPr lang="en-US" dirty="0"/>
              <a:t>All pairwise    (</a:t>
            </a:r>
            <a:r>
              <a:rPr lang="en-US" dirty="0" err="1"/>
              <a:t>Tukey</a:t>
            </a:r>
            <a:r>
              <a:rPr lang="en-US" dirty="0"/>
              <a:t>)			3.348</a:t>
            </a:r>
          </a:p>
          <a:p>
            <a:r>
              <a:rPr lang="en-US" dirty="0"/>
              <a:t>Comparisons with control  (</a:t>
            </a:r>
            <a:r>
              <a:rPr lang="en-US" dirty="0" err="1"/>
              <a:t>Dunnett</a:t>
            </a:r>
            <a:r>
              <a:rPr lang="en-US" dirty="0"/>
              <a:t>)	2.812</a:t>
            </a:r>
          </a:p>
          <a:p>
            <a:r>
              <a:rPr lang="en-US" dirty="0"/>
              <a:t>Unadjusted  (t-test) 			2.021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1521" y="60732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Replicability in science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2400" b="1" dirty="0"/>
              <a:t>   </a:t>
            </a:r>
            <a:r>
              <a:rPr lang="en-US" sz="2400" dirty="0">
                <a:solidFill>
                  <a:schemeClr val="accent2"/>
                </a:solidFill>
              </a:rPr>
              <a:t>The main principle protecting scientific discoveries is their being always subject to further  scrutiny by other scientists:     a discovery should be replicable  </a:t>
            </a:r>
          </a:p>
          <a:p>
            <a:pPr>
              <a:buNone/>
            </a:pPr>
            <a:endParaRPr lang="en-US" sz="2400" b="1" dirty="0"/>
          </a:p>
          <a:p>
            <a:r>
              <a:rPr lang="en-US" sz="2400" dirty="0"/>
              <a:t>Goes back to the 17</a:t>
            </a:r>
            <a:r>
              <a:rPr lang="en-US" sz="2400" baseline="30000" dirty="0"/>
              <a:t>th</a:t>
            </a:r>
            <a:r>
              <a:rPr lang="en-US" sz="2400" dirty="0"/>
              <a:t> century Robert Boyle, during his debate with Thomas Hobbs over his air pump and the nature of vacuum (</a:t>
            </a:r>
            <a:r>
              <a:rPr lang="en-US" sz="2400" dirty="0">
                <a:solidFill>
                  <a:srgbClr val="918485"/>
                </a:solidFill>
                <a:hlinkClick r:id="rId2"/>
              </a:rPr>
              <a:t>Colin Baxter</a:t>
            </a:r>
            <a:r>
              <a:rPr lang="en-US" sz="2400" dirty="0"/>
              <a:t>).</a:t>
            </a:r>
          </a:p>
          <a:p>
            <a:r>
              <a:rPr lang="en-US" sz="2400" dirty="0"/>
              <a:t>Boyle maintained that the foundations of knowledge should be constituted by experimentally produced facts. By repeating the same experiment over and over again, the certainty of fact will emerge. </a:t>
            </a:r>
          </a:p>
          <a:p>
            <a:pPr>
              <a:buNone/>
            </a:pPr>
            <a:endParaRPr lang="he-IL" sz="2400" b="1" dirty="0"/>
          </a:p>
          <a:p>
            <a:pPr algn="r">
              <a:buNone/>
            </a:pPr>
            <a:endParaRPr lang="he-IL" sz="2400" dirty="0"/>
          </a:p>
          <a:p>
            <a:pPr algn="r">
              <a:buNone/>
            </a:pPr>
            <a:endParaRPr lang="he-IL" sz="2400" dirty="0"/>
          </a:p>
          <a:p>
            <a:pPr algn="r">
              <a:buNone/>
            </a:pP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5467817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Example; exploratory behavior of mice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32896" y="1254125"/>
            <a:ext cx="8553904" cy="52593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dirty="0"/>
              <a:t>NIH: </a:t>
            </a:r>
            <a:r>
              <a:rPr lang="en-US" sz="1800" dirty="0" err="1"/>
              <a:t>Phenotyping</a:t>
            </a:r>
            <a:r>
              <a:rPr lang="en-US" sz="1800" dirty="0"/>
              <a:t> Mouse Behavior High throughput screening of mutant mice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kumimoji="0" lang="en-US" sz="1400" b="1" dirty="0">
              <a:effectLst/>
              <a:latin typeface="Times New Roman" charset="0"/>
              <a:cs typeface="Times New Roman (Hebrew)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750" y="54768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8125" y="6048104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Comparing between 8 inbred strains of mice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At 3 labs: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Golani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at TAU, Elmer MPRC,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Kafkafi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NIDA</a:t>
            </a:r>
          </a:p>
        </p:txBody>
      </p:sp>
      <p:pic>
        <p:nvPicPr>
          <p:cNvPr id="8" name="tracking in arena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8582" y="1766139"/>
            <a:ext cx="5860206" cy="4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UBALBm33_One_Spatial_Dimension_double_spee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4288" y="1417638"/>
            <a:ext cx="6575425" cy="49323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Y Benjamini</a:t>
            </a:r>
            <a:endParaRPr lang="en-US" sz="140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UBALBm33_Two_Dimension_75fp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4288" y="1417638"/>
            <a:ext cx="6575425" cy="49323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Y Benjamini</a:t>
            </a:r>
            <a:endParaRPr lang="en-US" sz="140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3395" name="Group 83"/>
          <p:cNvGraphicFramePr>
            <a:graphicFrameLocks noGrp="1"/>
          </p:cNvGraphicFramePr>
          <p:nvPr/>
        </p:nvGraphicFramePr>
        <p:xfrm>
          <a:off x="685800" y="533400"/>
          <a:ext cx="5638800" cy="60960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Behavioral Endpoint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Mixed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Prop. Lingering 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0.0029</a:t>
                      </a:r>
                      <a:endParaRPr kumimoji="1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# Progression segments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0.0068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Median Turn Radius (scaled)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0.0092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Time away from wall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0.0108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Distance traveled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0.0144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Acceleration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0.0146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# Excursions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0.0178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Time to half max speed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0.0204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Max speed wall segments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0.0257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Median Turn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Spatial spread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0.0388</a:t>
                      </a:r>
                      <a:endParaRPr kumimoji="1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Lingering mean speed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0.0588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Homebase occupancy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0.0712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# stops per excursion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0.1202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Stop diversity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0.1489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Length of progression segments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0.5150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Activity decrease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0.8875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53392" name="Rectangle 80"/>
          <p:cNvSpPr>
            <a:spLocks noChangeArrowheads="1"/>
          </p:cNvSpPr>
          <p:nvPr/>
        </p:nvSpPr>
        <p:spPr bwMode="auto">
          <a:xfrm>
            <a:off x="1684338" y="-214313"/>
            <a:ext cx="317500" cy="5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>
              <a:solidFill>
                <a:srgbClr val="0000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3393" name="Text Box 81"/>
          <p:cNvSpPr txBox="1">
            <a:spLocks noChangeArrowheads="1"/>
          </p:cNvSpPr>
          <p:nvPr/>
        </p:nvSpPr>
        <p:spPr bwMode="auto">
          <a:xfrm>
            <a:off x="2498725" y="41275"/>
            <a:ext cx="317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>
              <a:solidFill>
                <a:srgbClr val="0000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3394" name="Text Box 82"/>
          <p:cNvSpPr txBox="1">
            <a:spLocks noChangeArrowheads="1"/>
          </p:cNvSpPr>
          <p:nvPr/>
        </p:nvSpPr>
        <p:spPr bwMode="auto">
          <a:xfrm>
            <a:off x="1431925" y="41275"/>
            <a:ext cx="573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sz="2400" dirty="0">
                <a:solidFill>
                  <a:srgbClr val="F50000"/>
                </a:solidFill>
                <a:latin typeface="Arial" charset="0"/>
                <a:ea typeface="ＭＳ Ｐゴシック" charset="0"/>
              </a:rPr>
              <a:t>Significance of 8 Strain differences</a:t>
            </a:r>
            <a:endParaRPr kumimoji="1" lang="en-US" sz="2400" dirty="0">
              <a:solidFill>
                <a:srgbClr val="0000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3396" name="Text Box 84"/>
          <p:cNvSpPr txBox="1">
            <a:spLocks noChangeArrowheads="1"/>
          </p:cNvSpPr>
          <p:nvPr/>
        </p:nvSpPr>
        <p:spPr bwMode="auto">
          <a:xfrm>
            <a:off x="6858000" y="1295400"/>
            <a:ext cx="1674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sz="2400">
                <a:solidFill>
                  <a:srgbClr val="F50000"/>
                </a:solidFill>
                <a:latin typeface="Arial" charset="0"/>
                <a:ea typeface="ＭＳ Ｐゴシック" charset="0"/>
              </a:rPr>
              <a:t>Bonferroni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sz="2000">
                <a:solidFill>
                  <a:srgbClr val="F50000"/>
                </a:solidFill>
                <a:latin typeface="Arial" charset="0"/>
                <a:ea typeface="ＭＳ Ｐゴシック" charset="0"/>
              </a:rPr>
              <a:t>.05/17=.0029</a:t>
            </a:r>
            <a:endParaRPr kumimoji="1" lang="en-US" sz="2400">
              <a:solidFill>
                <a:srgbClr val="000099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653400" name="Group 88"/>
          <p:cNvGrpSpPr>
            <a:grpSpLocks/>
          </p:cNvGrpSpPr>
          <p:nvPr/>
        </p:nvGrpSpPr>
        <p:grpSpPr bwMode="auto">
          <a:xfrm>
            <a:off x="6629400" y="3657600"/>
            <a:ext cx="1981200" cy="990600"/>
            <a:chOff x="4176" y="2304"/>
            <a:chExt cx="1248" cy="624"/>
          </a:xfrm>
        </p:grpSpPr>
        <p:sp>
          <p:nvSpPr>
            <p:cNvPr id="653397" name="Line 85"/>
            <p:cNvSpPr>
              <a:spLocks noChangeShapeType="1"/>
            </p:cNvSpPr>
            <p:nvPr/>
          </p:nvSpPr>
          <p:spPr bwMode="auto">
            <a:xfrm>
              <a:off x="4176" y="2928"/>
              <a:ext cx="124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en-US" sz="3000">
                <a:solidFill>
                  <a:srgbClr val="000099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3398" name="Line 86"/>
            <p:cNvSpPr>
              <a:spLocks noChangeShapeType="1"/>
            </p:cNvSpPr>
            <p:nvPr/>
          </p:nvSpPr>
          <p:spPr bwMode="auto">
            <a:xfrm flipV="1">
              <a:off x="4752" y="2304"/>
              <a:ext cx="0" cy="6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en-US" sz="3000">
                <a:solidFill>
                  <a:srgbClr val="000099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53401" name="Group 89"/>
          <p:cNvGrpSpPr>
            <a:grpSpLocks/>
          </p:cNvGrpSpPr>
          <p:nvPr/>
        </p:nvGrpSpPr>
        <p:grpSpPr bwMode="auto">
          <a:xfrm>
            <a:off x="6629400" y="838200"/>
            <a:ext cx="1981200" cy="457200"/>
            <a:chOff x="4176" y="2304"/>
            <a:chExt cx="1248" cy="624"/>
          </a:xfrm>
        </p:grpSpPr>
        <p:sp>
          <p:nvSpPr>
            <p:cNvPr id="653402" name="Line 90"/>
            <p:cNvSpPr>
              <a:spLocks noChangeShapeType="1"/>
            </p:cNvSpPr>
            <p:nvPr/>
          </p:nvSpPr>
          <p:spPr bwMode="auto">
            <a:xfrm>
              <a:off x="4176" y="2928"/>
              <a:ext cx="124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en-US" sz="3000">
                <a:solidFill>
                  <a:srgbClr val="000099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3403" name="Line 91"/>
            <p:cNvSpPr>
              <a:spLocks noChangeShapeType="1"/>
            </p:cNvSpPr>
            <p:nvPr/>
          </p:nvSpPr>
          <p:spPr bwMode="auto">
            <a:xfrm flipV="1">
              <a:off x="4752" y="2304"/>
              <a:ext cx="0" cy="62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en-US" sz="3000">
                <a:solidFill>
                  <a:srgbClr val="000099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53404" name="Rectangle 92"/>
          <p:cNvSpPr>
            <a:spLocks noChangeArrowheads="1"/>
          </p:cNvSpPr>
          <p:nvPr/>
        </p:nvSpPr>
        <p:spPr bwMode="auto">
          <a:xfrm>
            <a:off x="6781800" y="4876800"/>
            <a:ext cx="172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Unadjusted</a:t>
            </a:r>
            <a:endParaRPr kumimoji="1" lang="en-US" sz="2400">
              <a:solidFill>
                <a:srgbClr val="F5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96" grpId="0" autoUpdateAnimBg="0"/>
      <p:bldP spid="653404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Better off with Confidence Intervals?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60066"/>
                </a:solidFill>
              </a:rPr>
              <a:t>  </a:t>
            </a:r>
            <a:r>
              <a:rPr lang="en-US" sz="28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</a:rPr>
              <a:t>Tomatoes and Prostate Cancer</a:t>
            </a:r>
            <a:endParaRPr lang="en-US" sz="2800" dirty="0">
              <a:solidFill>
                <a:srgbClr val="800000"/>
              </a:solidFill>
            </a:endParaRPr>
          </a:p>
          <a:p>
            <a:r>
              <a:rPr lang="en-US" dirty="0" err="1">
                <a:ln>
                  <a:noFill/>
                </a:ln>
              </a:rPr>
              <a:t>Giovannucci</a:t>
            </a:r>
            <a:r>
              <a:rPr lang="en-US" dirty="0">
                <a:ln>
                  <a:noFill/>
                </a:ln>
              </a:rPr>
              <a:t> et al. (1995) look for relationships between more than 130 types of food intakes containing carotenoids and retinol, and the risk of prostate cancer</a:t>
            </a:r>
          </a:p>
          <a:p>
            <a:r>
              <a:rPr lang="en-US" dirty="0">
                <a:ln>
                  <a:noFill/>
                </a:ln>
              </a:rPr>
              <a:t>The abstract reports only the three (marginal) 95% confidence intervals (CIs), apparently only for those relative risks whose CIs do not cover 1. </a:t>
            </a:r>
          </a:p>
          <a:p>
            <a:pPr>
              <a:buFontTx/>
              <a:buNone/>
            </a:pPr>
            <a:r>
              <a:rPr lang="en-US" dirty="0">
                <a:ln>
                  <a:noFill/>
                </a:ln>
              </a:rPr>
              <a:t> </a:t>
            </a:r>
          </a:p>
          <a:p>
            <a:pPr>
              <a:buFontTx/>
              <a:buNone/>
            </a:pPr>
            <a:endParaRPr lang="en-US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Tx/>
              <a:buNone/>
            </a:pPr>
            <a:r>
              <a:rPr lang="en-US" b="1" dirty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dirty="0">
              <a:ln w="1905">
                <a:noFill/>
              </a:ln>
              <a:solidFill>
                <a:schemeClr val="accent6"/>
              </a:solidFill>
            </a:endParaRPr>
          </a:p>
        </p:txBody>
      </p:sp>
      <p:pic>
        <p:nvPicPr>
          <p:cNvPr id="4" name="Picture 2" descr="http://blogs.laweekly.com/squidink/800pizzaoven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90802"/>
            <a:ext cx="9190501" cy="27671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96823" y="5433129"/>
            <a:ext cx="6583283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No adjustment for simultaneous inference -</a:t>
            </a:r>
          </a:p>
          <a:p>
            <a:pPr>
              <a:buFontTx/>
              <a:buNone/>
              <a:defRPr/>
            </a:pPr>
            <a:r>
              <a:rPr lang="en-US" altLang="ja-JP" sz="2400" dirty="0">
                <a:solidFill>
                  <a:schemeClr val="bg1"/>
                </a:solidFill>
              </a:rPr>
              <a:t>            with </a:t>
            </a:r>
            <a:r>
              <a:rPr lang="en-US" altLang="ja-JP" sz="2400" dirty="0" err="1">
                <a:solidFill>
                  <a:schemeClr val="bg1"/>
                </a:solidFill>
              </a:rPr>
              <a:t>Bonferroni</a:t>
            </a:r>
            <a:r>
              <a:rPr lang="en-US" altLang="ja-JP" sz="2400" dirty="0">
                <a:solidFill>
                  <a:schemeClr val="bg1"/>
                </a:solidFill>
              </a:rPr>
              <a:t> none significant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39678"/>
            <a:ext cx="774412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0"/>
                <a:cs typeface="ＭＳ Ｐゴシック" charset="0"/>
              </a:rPr>
              <a:t>“</a:t>
            </a:r>
            <a:r>
              <a:rPr 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0"/>
                <a:cs typeface="ＭＳ Ｐゴシック" charset="0"/>
              </a:rPr>
              <a:t>Eat Ketchup and Pizza and avoid Prostate Cancer</a:t>
            </a:r>
            <a:r>
              <a:rPr lang="ja-JP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0"/>
                <a:cs typeface="ＭＳ Ｐゴシック" charset="0"/>
              </a:rPr>
              <a:t>”</a:t>
            </a:r>
            <a:endParaRPr lang="en-US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622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why care about simultaneous inference?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If a single null is true and tested at level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</a:rPr>
              <a:t>a </a:t>
            </a:r>
            <a:r>
              <a:rPr lang="en-US" dirty="0"/>
              <a:t> </a:t>
            </a:r>
            <a:endParaRPr lang="en-US" i="1" dirty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on the average, 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the proportion of times a type I error is made is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/>
              <a:t>. 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So why should we not worry only about the proportion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 of times a test or a CI results in error ? 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This property has is called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accent6"/>
                </a:solidFill>
              </a:rPr>
              <a:t>er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>
                <a:solidFill>
                  <a:schemeClr val="accent6"/>
                </a:solidFill>
              </a:rPr>
              <a:t>omparison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chemeClr val="accent6"/>
                </a:solidFill>
              </a:rPr>
              <a:t>rror-</a:t>
            </a: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>
                <a:solidFill>
                  <a:schemeClr val="accent6"/>
                </a:solidFill>
              </a:rPr>
              <a:t>ate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n-US" dirty="0"/>
              <a:t>where for any configuration of hypotheses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i="1" dirty="0">
                <a:solidFill>
                  <a:srgbClr val="000000"/>
                </a:solidFill>
              </a:rPr>
              <a:t>	        PCER= E(V/m)=E(V)/m</a:t>
            </a:r>
            <a:endParaRPr lang="en-US" dirty="0"/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Testing at (nominal) level 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sym typeface="Symbol" charset="0"/>
              </a:rPr>
              <a:t></a:t>
            </a:r>
            <a:r>
              <a:rPr lang="en-US" dirty="0"/>
              <a:t>assures per comparison level is 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sym typeface="Symbol" charset="0"/>
              </a:rPr>
              <a:t>;  amounts to “</a:t>
            </a:r>
            <a:r>
              <a:rPr lang="en-US" i="1" dirty="0">
                <a:solidFill>
                  <a:srgbClr val="C00000"/>
                </a:solidFill>
                <a:latin typeface="Apple Chancery"/>
                <a:cs typeface="Apple Chancery"/>
                <a:sym typeface="Symbol" charset="0"/>
              </a:rPr>
              <a:t>don’t worry – be happy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sym typeface="Symbol" charset="0"/>
              </a:rPr>
              <a:t>”</a:t>
            </a:r>
            <a:r>
              <a:rPr lang="en-US" i="1" dirty="0">
                <a:solidFill>
                  <a:srgbClr val="000000"/>
                </a:solidFill>
                <a:sym typeface="Symbol" charset="0"/>
              </a:rPr>
              <a:t> approach.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i="1" dirty="0">
              <a:solidFill>
                <a:srgbClr val="000000"/>
              </a:solidFill>
              <a:sym typeface="Symbol" charset="0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dirty="0"/>
              <a:t>But when we select…</a:t>
            </a:r>
            <a:endParaRPr lang="en-US" i="1" dirty="0">
              <a:solidFill>
                <a:srgbClr val="0000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83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parameters to be estimated with 90% CIs </a:t>
            </a:r>
          </a:p>
        </p:txBody>
      </p:sp>
      <p:pic>
        <p:nvPicPr>
          <p:cNvPr id="4" name="Content Placeholder 3" descr="yoav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369219"/>
            <a:ext cx="3886200" cy="5029200"/>
          </a:xfrm>
        </p:spPr>
      </p:pic>
      <p:pic>
        <p:nvPicPr>
          <p:cNvPr id="11" name="Picture 10" descr="yoav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54" y="1434892"/>
            <a:ext cx="5654446" cy="5259388"/>
          </a:xfrm>
          <a:prstGeom prst="rect">
            <a:avLst/>
          </a:prstGeom>
        </p:spPr>
      </p:pic>
      <p:pic>
        <p:nvPicPr>
          <p:cNvPr id="12" name="Picture 11" descr="yoav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53" y="1463191"/>
            <a:ext cx="5902473" cy="5259387"/>
          </a:xfrm>
          <a:prstGeom prst="rect">
            <a:avLst/>
          </a:prstGeom>
        </p:spPr>
      </p:pic>
      <p:pic>
        <p:nvPicPr>
          <p:cNvPr id="13" name="Picture 12" descr="yoav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7" y="1434892"/>
            <a:ext cx="5783420" cy="5259389"/>
          </a:xfrm>
          <a:prstGeom prst="rect">
            <a:avLst/>
          </a:prstGeom>
        </p:spPr>
      </p:pic>
      <p:pic>
        <p:nvPicPr>
          <p:cNvPr id="14" name="Picture 13" descr="yoav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54" y="1455656"/>
            <a:ext cx="5902473" cy="5259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826" y="1463191"/>
            <a:ext cx="25630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3/20 do not cover</a:t>
            </a:r>
            <a:r>
              <a:rPr lang="en-US" dirty="0"/>
              <a:t> </a:t>
            </a:r>
          </a:p>
          <a:p>
            <a:r>
              <a:rPr lang="en-US" dirty="0"/>
              <a:t>	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826" y="2316770"/>
            <a:ext cx="2870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3/</a:t>
            </a:r>
            <a:r>
              <a:rPr lang="en-US" sz="2400" dirty="0">
                <a:solidFill>
                  <a:schemeClr val="accent6"/>
                </a:solidFill>
              </a:rPr>
              <a:t>4</a:t>
            </a:r>
            <a:r>
              <a:rPr lang="en-US" sz="2400" dirty="0"/>
              <a:t>  CI do not cover </a:t>
            </a:r>
          </a:p>
          <a:p>
            <a:r>
              <a:rPr lang="en-US" sz="2400" dirty="0"/>
              <a:t>	when </a:t>
            </a:r>
            <a:r>
              <a:rPr lang="en-US" sz="2400" dirty="0">
                <a:solidFill>
                  <a:srgbClr val="C00000"/>
                </a:solidFill>
              </a:rPr>
              <a:t>selected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46" y="4726961"/>
            <a:ext cx="29520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These so selected 4 </a:t>
            </a:r>
          </a:p>
          <a:p>
            <a:r>
              <a:rPr lang="en-US" sz="2400" dirty="0"/>
              <a:t>will tend to fail, </a:t>
            </a:r>
          </a:p>
          <a:p>
            <a:r>
              <a:rPr lang="en-US" sz="2400" dirty="0"/>
              <a:t>or shrink back,</a:t>
            </a:r>
          </a:p>
          <a:p>
            <a:r>
              <a:rPr lang="en-US" sz="2400" dirty="0"/>
              <a:t>when replicated</a:t>
            </a:r>
          </a:p>
        </p:txBody>
      </p:sp>
    </p:spTree>
    <p:extLst>
      <p:ext uri="{BB962C8B-B14F-4D97-AF65-F5344CB8AC3E}">
        <p14:creationId xmlns:p14="http://schemas.microsoft.com/office/powerpoint/2010/main" val="86250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6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25"/>
            <a:ext cx="8446940" cy="52593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en-US" sz="2600" dirty="0">
                <a:cs typeface="Symbol" charset="2"/>
              </a:rPr>
              <a:t>This goal for </a:t>
            </a:r>
            <a:r>
              <a:rPr lang="en-US" sz="2600" dirty="0">
                <a:solidFill>
                  <a:srgbClr val="C00000"/>
                </a:solidFill>
                <a:cs typeface="Symbol" charset="2"/>
              </a:rPr>
              <a:t>selective inference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sz="2600" dirty="0">
                <a:cs typeface="Symbol" charset="2"/>
              </a:rPr>
              <a:t>is modest: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600" dirty="0">
                <a:cs typeface="Symbol" charset="2"/>
              </a:rPr>
              <a:t>keep the original property of the individual inference to hold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600" dirty="0">
                <a:cs typeface="Symbol" charset="2"/>
              </a:rPr>
              <a:t>	        </a:t>
            </a:r>
            <a:r>
              <a:rPr lang="en-US" sz="2600" dirty="0">
                <a:solidFill>
                  <a:srgbClr val="FF0000"/>
                </a:solidFill>
              </a:rPr>
              <a:t>on the average over the selected</a:t>
            </a:r>
            <a:r>
              <a:rPr lang="en-US" sz="2600" dirty="0"/>
              <a:t> </a:t>
            </a:r>
            <a:r>
              <a:rPr lang="en-US" sz="2600" dirty="0">
                <a:cs typeface="Symbol" charset="2"/>
              </a:rPr>
              <a:t>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600" dirty="0"/>
              <a:t>Selective inference for multiple confidence intervals: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600" dirty="0"/>
              <a:t>	average lack of coverage over the selected to be ≤ </a:t>
            </a:r>
            <a:r>
              <a:rPr lang="en-US" sz="2600" dirty="0">
                <a:latin typeface="Symbol" charset="2"/>
                <a:cs typeface="Symbol" charset="2"/>
              </a:rPr>
              <a:t>a</a:t>
            </a:r>
            <a:r>
              <a:rPr lang="en-US" sz="2600" dirty="0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en-US" sz="2600" dirty="0"/>
          </a:p>
          <a:p>
            <a:pPr>
              <a:lnSpc>
                <a:spcPct val="130000"/>
              </a:lnSpc>
            </a:pPr>
            <a:r>
              <a:rPr lang="en-US" sz="2600" dirty="0"/>
              <a:t>The goal for</a:t>
            </a:r>
            <a:r>
              <a:rPr lang="en-US" sz="2600" dirty="0">
                <a:solidFill>
                  <a:srgbClr val="900000"/>
                </a:solidFill>
              </a:rPr>
              <a:t> </a:t>
            </a:r>
            <a:r>
              <a:rPr lang="en-US" sz="2600" dirty="0">
                <a:solidFill>
                  <a:schemeClr val="accent1"/>
                </a:solidFill>
              </a:rPr>
              <a:t>simultaneous inference </a:t>
            </a:r>
            <a:r>
              <a:rPr lang="en-US" sz="2600" dirty="0"/>
              <a:t> is more ambitious: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600" dirty="0"/>
              <a:t>The property for individual inference should hold simultaneously for all parameters, and therefore simultaneously for any selected subset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2600" dirty="0">
                <a:solidFill>
                  <a:schemeClr val="accent1"/>
                </a:solidFill>
              </a:rPr>
              <a:t>simultaneous inference</a:t>
            </a:r>
            <a:r>
              <a:rPr lang="en-US" sz="2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Symbol" charset="2"/>
              </a:rPr>
              <a:t> =&gt; </a:t>
            </a:r>
            <a:r>
              <a:rPr lang="en-US" sz="2600" dirty="0">
                <a:solidFill>
                  <a:srgbClr val="C00000"/>
                </a:solidFill>
                <a:cs typeface="Symbol" charset="2"/>
              </a:rPr>
              <a:t>selective inference</a:t>
            </a:r>
            <a:r>
              <a:rPr lang="en-US" sz="2600" dirty="0"/>
              <a:t> 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0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Tomatoes and Prostate study</a:t>
            </a:r>
          </a:p>
          <a:p>
            <a:pPr marL="0" indent="0">
              <a:buNone/>
            </a:pPr>
            <a:r>
              <a:rPr lang="en-US" dirty="0"/>
              <a:t>Selection into the abstract of the foods whose 95% CIs do not cover 1 </a:t>
            </a:r>
          </a:p>
          <a:p>
            <a:r>
              <a:rPr lang="en-US" dirty="0"/>
              <a:t>Behavioral endpoints</a:t>
            </a:r>
          </a:p>
          <a:p>
            <a:pPr marL="0" indent="0">
              <a:buNone/>
            </a:pPr>
            <a:r>
              <a:rPr lang="en-US" dirty="0"/>
              <a:t>Selection of endpoints whose strain differences are statistically significant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these problems addressing the concern about selective inference should be enough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Y Benjamini</a:t>
            </a:r>
            <a:endParaRPr lang="en-US" sz="140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931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predefined family of contrasts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we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predefine a set of m</a:t>
            </a:r>
            <a:r>
              <a:rPr lang="en-US" dirty="0"/>
              <a:t> contrasts on the k group means.</a:t>
            </a:r>
          </a:p>
          <a:p>
            <a:endParaRPr lang="en-US" dirty="0"/>
          </a:p>
          <a:p>
            <a:r>
              <a:rPr lang="en-US" dirty="0"/>
              <a:t>Find</a:t>
            </a:r>
            <a:r>
              <a:rPr lang="en-US" i="1" dirty="0">
                <a:solidFill>
                  <a:srgbClr val="660066"/>
                </a:solidFill>
              </a:rPr>
              <a:t> L</a:t>
            </a:r>
            <a:r>
              <a:rPr lang="en-US" i="1" baseline="-25000" dirty="0">
                <a:solidFill>
                  <a:srgbClr val="660066"/>
                </a:solidFill>
              </a:rPr>
              <a:t>1-</a:t>
            </a:r>
            <a:r>
              <a:rPr lang="en-US" i="1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a,</a:t>
            </a:r>
            <a:r>
              <a:rPr lang="en-US" b="1" i="1" baseline="-25000" dirty="0">
                <a:solidFill>
                  <a:srgbClr val="660066"/>
                </a:solidFill>
              </a:rPr>
              <a:t>C</a:t>
            </a:r>
            <a:r>
              <a:rPr lang="en-US" i="1" baseline="-25000" dirty="0">
                <a:solidFill>
                  <a:srgbClr val="660066"/>
                </a:solidFill>
              </a:rPr>
              <a:t>,k</a:t>
            </a:r>
            <a:r>
              <a:rPr lang="en-US" i="1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r>
              <a:rPr lang="en-US" baseline="-25000" dirty="0">
                <a:latin typeface="Symbol" charset="2"/>
                <a:cs typeface="Symbol" charset="2"/>
              </a:rPr>
              <a:t> </a:t>
            </a:r>
            <a:r>
              <a:rPr lang="en-US" dirty="0"/>
              <a:t>so that</a:t>
            </a: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pPr marL="0" indent="0">
              <a:buNone/>
            </a:pPr>
            <a:endParaRPr lang="en-US" baseline="-25000" dirty="0">
              <a:latin typeface="Symbol" charset="2"/>
              <a:cs typeface="Symbol" charset="2"/>
            </a:endParaRP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r>
              <a:rPr lang="en-US" dirty="0">
                <a:cs typeface="Symbol" charset="2"/>
              </a:rPr>
              <a:t>It can be done by numerical integration of (correlated) </a:t>
            </a:r>
            <a:r>
              <a:rPr lang="en-US" dirty="0" err="1">
                <a:cs typeface="Symbol" charset="2"/>
              </a:rPr>
              <a:t>multivariatet</a:t>
            </a:r>
            <a:r>
              <a:rPr lang="en-US" dirty="0">
                <a:cs typeface="Symbol" charset="2"/>
              </a:rPr>
              <a:t>-t  , the matrix of contrasts </a:t>
            </a:r>
            <a:r>
              <a:rPr lang="en-US" b="1" dirty="0">
                <a:cs typeface="Symbol" charset="2"/>
              </a:rPr>
              <a:t>C</a:t>
            </a:r>
            <a:r>
              <a:rPr lang="en-US" dirty="0">
                <a:cs typeface="Symbol" charset="2"/>
              </a:rPr>
              <a:t>  determining the correlation</a:t>
            </a:r>
          </a:p>
          <a:p>
            <a:r>
              <a:rPr lang="en-US" dirty="0">
                <a:cs typeface="Symbol" charset="2"/>
              </a:rPr>
              <a:t>See book by </a:t>
            </a:r>
            <a:r>
              <a:rPr lang="en-US" dirty="0" err="1">
                <a:cs typeface="Symbol" charset="2"/>
              </a:rPr>
              <a:t>Bretz</a:t>
            </a:r>
            <a:r>
              <a:rPr lang="en-US" dirty="0">
                <a:cs typeface="Symbol" charset="2"/>
              </a:rPr>
              <a:t>, </a:t>
            </a:r>
            <a:r>
              <a:rPr lang="en-US" dirty="0" err="1">
                <a:cs typeface="Symbol" charset="2"/>
              </a:rPr>
              <a:t>Hothorn</a:t>
            </a:r>
            <a:r>
              <a:rPr lang="en-US" dirty="0">
                <a:cs typeface="Symbol" charset="2"/>
              </a:rPr>
              <a:t> &amp; Westfall and “</a:t>
            </a:r>
            <a:r>
              <a:rPr lang="en-US" dirty="0" err="1">
                <a:cs typeface="Symbol" charset="2"/>
              </a:rPr>
              <a:t>multcomp</a:t>
            </a:r>
            <a:r>
              <a:rPr lang="en-US" dirty="0">
                <a:cs typeface="Symbol" charset="2"/>
              </a:rPr>
              <a:t>” library in R.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1" y="3282705"/>
            <a:ext cx="6426200" cy="596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33" y="2152220"/>
            <a:ext cx="5562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2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Boyle and Huygens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The air pump was also complicated and expensive to build.  </a:t>
            </a:r>
            <a:r>
              <a:rPr lang="en-US" sz="2400" dirty="0">
                <a:solidFill>
                  <a:srgbClr val="704A3D"/>
                </a:solidFill>
              </a:rPr>
              <a:t>“Huygens was the only natural philosopher in the 1660s who built an air-pump that was outside the direct management of Boyle and Hooke”</a:t>
            </a:r>
            <a:r>
              <a:rPr lang="en-US" sz="2400" dirty="0"/>
              <a:t>.(</a:t>
            </a:r>
            <a:r>
              <a:rPr lang="en-US" sz="2400" dirty="0" err="1"/>
              <a:t>Shapin</a:t>
            </a:r>
            <a:r>
              <a:rPr lang="en-US" sz="2400" dirty="0"/>
              <a:t> &amp; Schaffer )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When Huygens noticed a new effect while using his air pump, 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696464"/>
                </a:solidFill>
              </a:rPr>
              <a:t>“</a:t>
            </a:r>
            <a:r>
              <a:rPr lang="en-US" sz="2400" dirty="0">
                <a:solidFill>
                  <a:srgbClr val="704A3D"/>
                </a:solidFill>
              </a:rPr>
              <a:t>it became clear that</a:t>
            </a:r>
            <a:r>
              <a:rPr lang="en-US" sz="2400" dirty="0">
                <a:solidFill>
                  <a:srgbClr val="696464"/>
                </a:solidFill>
              </a:rPr>
              <a:t>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unless the phenomenon could be produced in England with one of the two pumps available, then no one in England would accept the claims</a:t>
            </a:r>
            <a:r>
              <a:rPr lang="en-US" sz="2400" dirty="0">
                <a:solidFill>
                  <a:srgbClr val="696464"/>
                </a:solidFill>
              </a:rPr>
              <a:t> Huygens had made…”.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3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8543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increasing scale of problems currently addressed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571500" y="1253569"/>
            <a:ext cx="835818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charset="0"/>
              </a:rPr>
              <a:t>In 1978(?) </a:t>
            </a:r>
            <a:r>
              <a:rPr lang="en-US" sz="2400" dirty="0" err="1">
                <a:latin typeface="Times New Roman" charset="0"/>
              </a:rPr>
              <a:t>Tukey</a:t>
            </a:r>
            <a:r>
              <a:rPr lang="en-US" sz="2400" dirty="0">
                <a:latin typeface="Times New Roman" charset="0"/>
              </a:rPr>
              <a:t> writes that one should always prefer to control the FWER (simultaneous inference)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 dirty="0">
              <a:latin typeface="Times New Roman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dirty="0">
                <a:latin typeface="Times New Roman" charset="0"/>
              </a:rPr>
              <a:t>In 2000, Williams Johns and </a:t>
            </a:r>
            <a:r>
              <a:rPr lang="en-US" dirty="0" err="1">
                <a:latin typeface="Times New Roman" charset="0"/>
              </a:rPr>
              <a:t>Tukey</a:t>
            </a:r>
            <a:r>
              <a:rPr lang="en-US" dirty="0">
                <a:latin typeface="Times New Roman" charset="0"/>
              </a:rPr>
              <a:t> worked on a NISS project: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charset="0"/>
              </a:rPr>
              <a:t>Results of Educational Progress assessed by testing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>
                <a:latin typeface="Times New Roman" charset="0"/>
              </a:rPr>
              <a:t>p</a:t>
            </a:r>
            <a:r>
              <a:rPr lang="en-US" sz="2400" dirty="0">
                <a:latin typeface="Times New Roman" charset="0"/>
              </a:rPr>
              <a:t>airwise comparisons between 35 States in US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 dirty="0">
              <a:latin typeface="Times New Roman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charset="0"/>
              </a:rPr>
              <a:t>	# of comparisons </a:t>
            </a:r>
            <a:r>
              <a:rPr lang="en-US" sz="2400" dirty="0">
                <a:solidFill>
                  <a:schemeClr val="accent2"/>
                </a:solidFill>
                <a:latin typeface="Times New Roman" charset="0"/>
              </a:rPr>
              <a:t>35*(35-1)/2 = 595</a:t>
            </a:r>
            <a:endParaRPr lang="en-US" dirty="0">
              <a:solidFill>
                <a:schemeClr val="accent2"/>
              </a:solidFill>
              <a:latin typeface="Times New Roman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sz="2400" dirty="0">
              <a:solidFill>
                <a:schemeClr val="accent2"/>
              </a:solidFill>
              <a:latin typeface="Times New Roman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>
                <a:latin typeface="Times New Roman" charset="0"/>
              </a:rPr>
              <a:t>There was a debate how to report results: with simultaneous pairwise adjustment or without.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dirty="0">
              <a:latin typeface="Times New Roman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>
                <a:latin typeface="Times New Roman" charset="0"/>
              </a:rPr>
              <a:t>Their suggested solution was selective inference via FDR control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common feature of the larger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these large problems: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selected are presented, highlighted, discussed.</a:t>
            </a:r>
          </a:p>
          <a:p>
            <a:pPr marL="0" indent="0">
              <a:buNone/>
            </a:pPr>
            <a:r>
              <a:rPr lang="en-US" dirty="0"/>
              <a:t>	The strength of the result is displayed (p-values, 	effect size)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Those inferences that are not selected are simply ignored:</a:t>
            </a:r>
          </a:p>
          <a:p>
            <a:pPr marL="0" indent="0">
              <a:buNone/>
            </a:pPr>
            <a:r>
              <a:rPr lang="en-US" dirty="0"/>
              <a:t>	There are so many of them that even their identities   	are not reported, needless to say further details 	about the results of the inference for each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Y Benjamini</a:t>
            </a:r>
            <a:endParaRPr lang="en-US" sz="140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05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is simultaneous inference needed?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Comparing a few alternative treatments with current practice treatment;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One of the statistically significant treatment will be chosen, based on effect size in combination with its side effects and price.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We need to protect the testing of all treatments effects</a:t>
            </a:r>
          </a:p>
          <a:p>
            <a:pPr marL="0" indent="0">
              <a:buNone/>
            </a:pPr>
            <a:r>
              <a:rPr lang="en-US" dirty="0"/>
              <a:t>	 against any further selection from the selected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primary endpoints in a clinical trial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Y Benjamini</a:t>
            </a:r>
            <a:endParaRPr lang="en-US" sz="140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299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subTitle" sz="quarter" idx="1"/>
          </p:nvPr>
        </p:nvSpPr>
        <p:spPr>
          <a:xfrm>
            <a:off x="914400" y="2914650"/>
            <a:ext cx="7200900" cy="31575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900" dirty="0" err="1">
                <a:solidFill>
                  <a:srgbClr val="000000"/>
                </a:solidFill>
              </a:rPr>
              <a:t>Benjamini</a:t>
            </a:r>
            <a:r>
              <a:rPr lang="en-US" sz="1900" dirty="0">
                <a:solidFill>
                  <a:srgbClr val="000000"/>
                </a:solidFill>
              </a:rPr>
              <a:t> &amp; </a:t>
            </a:r>
            <a:r>
              <a:rPr lang="en-US" sz="1900" dirty="0" err="1">
                <a:solidFill>
                  <a:srgbClr val="000000"/>
                </a:solidFill>
              </a:rPr>
              <a:t>Yekutieli</a:t>
            </a:r>
            <a:r>
              <a:rPr lang="en-US" sz="1900" dirty="0">
                <a:solidFill>
                  <a:srgbClr val="000000"/>
                </a:solidFill>
              </a:rPr>
              <a:t> (2005) </a:t>
            </a:r>
            <a:r>
              <a:rPr lang="en-US" sz="1900" dirty="0">
                <a:solidFill>
                  <a:srgbClr val="000000"/>
                </a:solidFill>
                <a:hlinkClick r:id="rId2"/>
              </a:rPr>
              <a:t>``False Discovery Rate controlling confidence intervals for selected parameters'’</a:t>
            </a:r>
            <a:r>
              <a:rPr lang="en-US" sz="1900" dirty="0">
                <a:solidFill>
                  <a:srgbClr val="000000"/>
                </a:solidFill>
              </a:rPr>
              <a:t>. JASA</a:t>
            </a:r>
          </a:p>
          <a:p>
            <a:pPr>
              <a:lnSpc>
                <a:spcPct val="120000"/>
              </a:lnSpc>
            </a:pPr>
            <a:r>
              <a:rPr lang="en-US" sz="1900" dirty="0" err="1">
                <a:solidFill>
                  <a:srgbClr val="000000"/>
                </a:solidFill>
              </a:rPr>
              <a:t>Benjamini</a:t>
            </a:r>
            <a:r>
              <a:rPr lang="en-US" sz="1900" dirty="0">
                <a:solidFill>
                  <a:srgbClr val="000000"/>
                </a:solidFill>
              </a:rPr>
              <a:t>, Heller &amp; </a:t>
            </a:r>
            <a:r>
              <a:rPr lang="en-US" sz="1900" dirty="0" err="1">
                <a:solidFill>
                  <a:srgbClr val="000000"/>
                </a:solidFill>
              </a:rPr>
              <a:t>Yekutieli</a:t>
            </a:r>
            <a:r>
              <a:rPr lang="en-US" sz="1900" dirty="0">
                <a:solidFill>
                  <a:srgbClr val="000000"/>
                </a:solidFill>
              </a:rPr>
              <a:t> (2009) </a:t>
            </a:r>
            <a:r>
              <a:rPr lang="en-US" sz="1900" dirty="0">
                <a:solidFill>
                  <a:srgbClr val="000000"/>
                </a:solidFill>
                <a:hlinkClick r:id="rId3"/>
              </a:rPr>
              <a:t>``Selective inference in complex research'’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i="1" dirty="0" err="1">
                <a:solidFill>
                  <a:srgbClr val="000000"/>
                </a:solidFill>
              </a:rPr>
              <a:t>Philosoph</a:t>
            </a:r>
            <a:r>
              <a:rPr lang="en-US" sz="1900" i="1" dirty="0">
                <a:solidFill>
                  <a:srgbClr val="000000"/>
                </a:solidFill>
              </a:rPr>
              <a:t>. Trans. of the Roy. Soc. A</a:t>
            </a:r>
            <a:r>
              <a:rPr lang="en-US" sz="19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900" dirty="0" err="1">
                <a:solidFill>
                  <a:srgbClr val="000000"/>
                </a:solidFill>
              </a:rPr>
              <a:t>Donoho</a:t>
            </a:r>
            <a:r>
              <a:rPr lang="en-US" sz="1900" dirty="0">
                <a:solidFill>
                  <a:srgbClr val="000000"/>
                </a:solidFill>
              </a:rPr>
              <a:t> &amp; Jin (2004)</a:t>
            </a:r>
            <a:r>
              <a:rPr lang="en-US" sz="1900" dirty="0">
                <a:solidFill>
                  <a:srgbClr val="000000"/>
                </a:solidFill>
                <a:hlinkClick r:id="rId4"/>
              </a:rPr>
              <a:t> Higher criticism for detecting sparse heterogeneous mixtures </a:t>
            </a:r>
            <a:r>
              <a:rPr lang="en-US" sz="1900" dirty="0">
                <a:solidFill>
                  <a:srgbClr val="000000"/>
                </a:solidFill>
              </a:rPr>
              <a:t>, Annals of Statistics.</a:t>
            </a:r>
          </a:p>
          <a:p>
            <a:pPr>
              <a:lnSpc>
                <a:spcPct val="120000"/>
              </a:lnSpc>
            </a:pPr>
            <a:r>
              <a:rPr lang="en-US" sz="1900" dirty="0" err="1">
                <a:solidFill>
                  <a:srgbClr val="000000"/>
                </a:solidFill>
              </a:rPr>
              <a:t>Giovannucci</a:t>
            </a:r>
            <a:r>
              <a:rPr lang="en-US" sz="1900" dirty="0">
                <a:solidFill>
                  <a:srgbClr val="000000"/>
                </a:solidFill>
              </a:rPr>
              <a:t> et al. (1995) </a:t>
            </a:r>
            <a:r>
              <a:rPr lang="en-US" sz="1900" dirty="0">
                <a:solidFill>
                  <a:srgbClr val="000000"/>
                </a:solidFill>
                <a:hlinkClick r:id="rId5"/>
              </a:rPr>
              <a:t>INTAKE OF CAROTENOIDS AND RETINOL IN RELATION TO RISK OF PROSTATE-CANCER</a:t>
            </a:r>
            <a:r>
              <a:rPr lang="en-US" sz="1900" dirty="0">
                <a:solidFill>
                  <a:srgbClr val="000000"/>
                </a:solidFill>
              </a:rPr>
              <a:t>. </a:t>
            </a:r>
            <a:r>
              <a:rPr lang="en-US" sz="1900" dirty="0" err="1">
                <a:solidFill>
                  <a:srgbClr val="000000"/>
                </a:solidFill>
              </a:rPr>
              <a:t>Journ</a:t>
            </a:r>
            <a:r>
              <a:rPr lang="en-US" sz="1900" dirty="0">
                <a:solidFill>
                  <a:srgbClr val="000000"/>
                </a:solidFill>
              </a:rPr>
              <a:t>. National Cancer Inst.</a:t>
            </a:r>
            <a:r>
              <a:rPr lang="en-US" sz="1900" dirty="0">
                <a:solidFill>
                  <a:srgbClr val="000000"/>
                </a:solidFill>
                <a:hlinkClick r:id="rId5"/>
              </a:rPr>
              <a:t> 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rgbClr val="000000"/>
                </a:solidFill>
              </a:rPr>
              <a:t>Williams, Johns &amp; Tukey (1999) Journal of Educational and Behavioral Statistics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rgbClr val="000000"/>
                </a:solidFill>
              </a:rPr>
              <a:t>Hsu () Multiple Comparison Procedures</a:t>
            </a:r>
          </a:p>
          <a:p>
            <a:pPr>
              <a:lnSpc>
                <a:spcPct val="120000"/>
              </a:lnSpc>
            </a:pPr>
            <a:r>
              <a:rPr lang="en-GB" sz="2000" dirty="0" err="1">
                <a:solidFill>
                  <a:schemeClr val="tx1"/>
                </a:solidFill>
              </a:rPr>
              <a:t>Bretz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Hothorn</a:t>
            </a:r>
            <a:r>
              <a:rPr lang="en-GB" sz="2000" dirty="0">
                <a:solidFill>
                  <a:schemeClr val="tx1"/>
                </a:solidFill>
              </a:rPr>
              <a:t>, Westfall (2010) </a:t>
            </a:r>
            <a:r>
              <a:rPr lang="en-GB" sz="2000" dirty="0"/>
              <a:t>Multiple Comparisons Using R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48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1061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2008" y="43805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Replicability became the gold standard of science</a:t>
            </a:r>
          </a:p>
        </p:txBody>
      </p:sp>
    </p:spTree>
    <p:extLst>
      <p:ext uri="{BB962C8B-B14F-4D97-AF65-F5344CB8AC3E}">
        <p14:creationId xmlns:p14="http://schemas.microsoft.com/office/powerpoint/2010/main" val="46295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Replicability with significance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chemeClr val="accent1"/>
                </a:solidFill>
              </a:rPr>
              <a:t>	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   “</a:t>
            </a:r>
            <a:r>
              <a:rPr lang="en-US" sz="2400" i="1" dirty="0"/>
              <a:t>We may say that a phenomenon is experimentally demonstrable when we know how to conduct an experiment which will rarely fail to give us statistically significant results.</a:t>
            </a:r>
            <a:r>
              <a:rPr lang="en-US" sz="2400" dirty="0"/>
              <a:t>”</a:t>
            </a:r>
            <a:br>
              <a:rPr lang="en-US" sz="2400" dirty="0"/>
            </a:br>
            <a:r>
              <a:rPr lang="en-US" sz="2400" dirty="0"/>
              <a:t>             </a:t>
            </a:r>
            <a:r>
              <a:rPr lang="en-US" sz="2400" dirty="0">
                <a:solidFill>
                  <a:schemeClr val="accent3"/>
                </a:solidFill>
              </a:rPr>
              <a:t> </a:t>
            </a:r>
            <a:r>
              <a:rPr lang="en-US" sz="2400" i="1" dirty="0">
                <a:solidFill>
                  <a:schemeClr val="accent5"/>
                </a:solidFill>
              </a:rPr>
              <a:t>Fisher (1935) “The Design of Experiments”.</a:t>
            </a:r>
            <a:endParaRPr lang="he-IL" sz="24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sz="2400" i="1" dirty="0">
              <a:solidFill>
                <a:schemeClr val="accent5"/>
              </a:solidFill>
            </a:endParaRPr>
          </a:p>
          <a:p>
            <a:pPr>
              <a:buNone/>
            </a:pPr>
            <a:r>
              <a:rPr lang="en-US" sz="2400" i="1" dirty="0"/>
              <a:t>	</a:t>
            </a:r>
            <a:endParaRPr lang="he-IL" sz="2400" dirty="0"/>
          </a:p>
          <a:p>
            <a:pPr algn="r">
              <a:buNone/>
            </a:pP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0784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7|6.7|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SITalk1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15639</TotalTime>
  <Words>3181</Words>
  <Application>Microsoft Office PowerPoint</Application>
  <PresentationFormat>Affichage à l'écran (4:3)</PresentationFormat>
  <Paragraphs>634</Paragraphs>
  <Slides>73</Slides>
  <Notes>10</Notes>
  <HiddenSlides>11</HiddenSlides>
  <MMClips>3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84" baseType="lpstr">
      <vt:lpstr>MS PGothic</vt:lpstr>
      <vt:lpstr>MS PGothic</vt:lpstr>
      <vt:lpstr>Apple Chancery</vt:lpstr>
      <vt:lpstr>Arial</vt:lpstr>
      <vt:lpstr>Arial Narrow Bold Italic</vt:lpstr>
      <vt:lpstr>Calibri</vt:lpstr>
      <vt:lpstr>Symbol</vt:lpstr>
      <vt:lpstr>Times New Roman</vt:lpstr>
      <vt:lpstr>Times New Roman (Hebrew)</vt:lpstr>
      <vt:lpstr>SSITalk1</vt:lpstr>
      <vt:lpstr>Equation</vt:lpstr>
      <vt:lpstr>Selective Inference</vt:lpstr>
      <vt:lpstr>Outline</vt:lpstr>
      <vt:lpstr>Collaborative research with many</vt:lpstr>
      <vt:lpstr>The replicability crisis</vt:lpstr>
      <vt:lpstr>Replicability in Psychology</vt:lpstr>
      <vt:lpstr>Replicability in science</vt:lpstr>
      <vt:lpstr>Boyle and Huygens</vt:lpstr>
      <vt:lpstr>Présentation PowerPoint</vt:lpstr>
      <vt:lpstr>Replicability with significance</vt:lpstr>
      <vt:lpstr>“With a clean conscience” (Schnall et al ’08, Psy. Sc.)</vt:lpstr>
      <vt:lpstr>Présentation PowerPoint</vt:lpstr>
      <vt:lpstr>Présentation PowerPoint</vt:lpstr>
      <vt:lpstr>Reproducibility/Replicability</vt:lpstr>
      <vt:lpstr>Présentation PowerPoint</vt:lpstr>
      <vt:lpstr>Présentation PowerPoint</vt:lpstr>
      <vt:lpstr>Ban them!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Is there something wrong             with the scientific method?</vt:lpstr>
      <vt:lpstr>Présentation PowerPoint</vt:lpstr>
      <vt:lpstr>The lethal combination of the two</vt:lpstr>
      <vt:lpstr>Not only Jelly Beans </vt:lpstr>
      <vt:lpstr>Influenza Vaccination in Pregnancy</vt:lpstr>
      <vt:lpstr>Présentation PowerPoint</vt:lpstr>
      <vt:lpstr>Présentation PowerPoint</vt:lpstr>
      <vt:lpstr>Présentation PowerPoint</vt:lpstr>
      <vt:lpstr>Selection by a Table</vt:lpstr>
      <vt:lpstr>    Selection by a Figure</vt:lpstr>
      <vt:lpstr>In complex research problems</vt:lpstr>
      <vt:lpstr>Présentation PowerPoint</vt:lpstr>
      <vt:lpstr>What about clinical trials  </vt:lpstr>
      <vt:lpstr>   </vt:lpstr>
      <vt:lpstr>Présentation PowerPoint</vt:lpstr>
      <vt:lpstr>In Experimental Psychology</vt:lpstr>
      <vt:lpstr>Présentation PowerPoint</vt:lpstr>
      <vt:lpstr>The first data-mining problem in Statistics</vt:lpstr>
      <vt:lpstr>The first data-mining problem in Statistics</vt:lpstr>
      <vt:lpstr>The 1st line of protection</vt:lpstr>
      <vt:lpstr>Some notations before we continue</vt:lpstr>
      <vt:lpstr>Removing the “weak” : simultaneous inference</vt:lpstr>
      <vt:lpstr>Same for Confidence Intervals</vt:lpstr>
      <vt:lpstr>Old and trusted solutions</vt:lpstr>
      <vt:lpstr>Old and trusted solutions</vt:lpstr>
      <vt:lpstr>More…</vt:lpstr>
      <vt:lpstr>Présentation PowerPoint</vt:lpstr>
      <vt:lpstr>Newer solutions</vt:lpstr>
      <vt:lpstr>Both based onThe Closure Principle</vt:lpstr>
      <vt:lpstr>Présentation PowerPoint</vt:lpstr>
      <vt:lpstr>Coming out of the closure principle</vt:lpstr>
      <vt:lpstr>Présentation PowerPoint</vt:lpstr>
      <vt:lpstr>Coming out of the closure principle (more)</vt:lpstr>
      <vt:lpstr>Recognizing a family</vt:lpstr>
      <vt:lpstr>Recognizing a family</vt:lpstr>
      <vt:lpstr>The implications of the choice of the family     k=10; df=40  (n=5 per group)</vt:lpstr>
      <vt:lpstr>The implications of the choice of the family     k=10; df=40  (n=5 per group)</vt:lpstr>
      <vt:lpstr>Example; exploratory behavior of mice</vt:lpstr>
      <vt:lpstr>Présentation PowerPoint</vt:lpstr>
      <vt:lpstr>Présentation PowerPoint</vt:lpstr>
      <vt:lpstr>Présentation PowerPoint</vt:lpstr>
      <vt:lpstr>Better off with Confidence Intervals?</vt:lpstr>
      <vt:lpstr>But why care about simultaneous inference?</vt:lpstr>
      <vt:lpstr>20 parameters to be estimated with 90% CIs </vt:lpstr>
      <vt:lpstr>Selective inference</vt:lpstr>
      <vt:lpstr>In the examples</vt:lpstr>
      <vt:lpstr>A predefined family of contrasts</vt:lpstr>
      <vt:lpstr>The increasing scale of problems currently addressed</vt:lpstr>
      <vt:lpstr>A common feature of the larger applications</vt:lpstr>
      <vt:lpstr>When is simultaneous inference needed?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Yoav</dc:creator>
  <cp:lastModifiedBy>GILLARDIN MASCI Caroline</cp:lastModifiedBy>
  <cp:revision>158</cp:revision>
  <cp:lastPrinted>2013-04-17T18:52:32Z</cp:lastPrinted>
  <dcterms:created xsi:type="dcterms:W3CDTF">2011-08-24T11:29:41Z</dcterms:created>
  <dcterms:modified xsi:type="dcterms:W3CDTF">2018-09-01T11:43:59Z</dcterms:modified>
</cp:coreProperties>
</file>