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15" r:id="rId2"/>
  </p:sldMasterIdLst>
  <p:notesMasterIdLst>
    <p:notesMasterId r:id="rId85"/>
  </p:notesMasterIdLst>
  <p:handoutMasterIdLst>
    <p:handoutMasterId r:id="rId86"/>
  </p:handoutMasterIdLst>
  <p:sldIdLst>
    <p:sldId id="727" r:id="rId3"/>
    <p:sldId id="296" r:id="rId4"/>
    <p:sldId id="728" r:id="rId5"/>
    <p:sldId id="297" r:id="rId6"/>
    <p:sldId id="406" r:id="rId7"/>
    <p:sldId id="358" r:id="rId8"/>
    <p:sldId id="359" r:id="rId9"/>
    <p:sldId id="316" r:id="rId10"/>
    <p:sldId id="317" r:id="rId11"/>
    <p:sldId id="318" r:id="rId12"/>
    <p:sldId id="325" r:id="rId13"/>
    <p:sldId id="355" r:id="rId14"/>
    <p:sldId id="356" r:id="rId15"/>
    <p:sldId id="333" r:id="rId16"/>
    <p:sldId id="335" r:id="rId17"/>
    <p:sldId id="298" r:id="rId18"/>
    <p:sldId id="299" r:id="rId19"/>
    <p:sldId id="364" r:id="rId20"/>
    <p:sldId id="365" r:id="rId21"/>
    <p:sldId id="366" r:id="rId22"/>
    <p:sldId id="367" r:id="rId23"/>
    <p:sldId id="368" r:id="rId24"/>
    <p:sldId id="369" r:id="rId25"/>
    <p:sldId id="370" r:id="rId26"/>
    <p:sldId id="371" r:id="rId27"/>
    <p:sldId id="372" r:id="rId28"/>
    <p:sldId id="375" r:id="rId29"/>
    <p:sldId id="374" r:id="rId30"/>
    <p:sldId id="379" r:id="rId31"/>
    <p:sldId id="380" r:id="rId32"/>
    <p:sldId id="381" r:id="rId33"/>
    <p:sldId id="382" r:id="rId34"/>
    <p:sldId id="729" r:id="rId35"/>
    <p:sldId id="384" r:id="rId36"/>
    <p:sldId id="385" r:id="rId37"/>
    <p:sldId id="386" r:id="rId38"/>
    <p:sldId id="387" r:id="rId39"/>
    <p:sldId id="426" r:id="rId40"/>
    <p:sldId id="393" r:id="rId41"/>
    <p:sldId id="407" r:id="rId42"/>
    <p:sldId id="399" r:id="rId43"/>
    <p:sldId id="400" r:id="rId44"/>
    <p:sldId id="401" r:id="rId45"/>
    <p:sldId id="730" r:id="rId46"/>
    <p:sldId id="391" r:id="rId47"/>
    <p:sldId id="427" r:id="rId48"/>
    <p:sldId id="259" r:id="rId49"/>
    <p:sldId id="731" r:id="rId50"/>
    <p:sldId id="732" r:id="rId51"/>
    <p:sldId id="669" r:id="rId52"/>
    <p:sldId id="410" r:id="rId53"/>
    <p:sldId id="417" r:id="rId54"/>
    <p:sldId id="418" r:id="rId55"/>
    <p:sldId id="419" r:id="rId56"/>
    <p:sldId id="420" r:id="rId57"/>
    <p:sldId id="421" r:id="rId58"/>
    <p:sldId id="422" r:id="rId59"/>
    <p:sldId id="423" r:id="rId60"/>
    <p:sldId id="424" r:id="rId61"/>
    <p:sldId id="425" r:id="rId62"/>
    <p:sldId id="332" r:id="rId63"/>
    <p:sldId id="327" r:id="rId64"/>
    <p:sldId id="334" r:id="rId65"/>
    <p:sldId id="430" r:id="rId66"/>
    <p:sldId id="328" r:id="rId67"/>
    <p:sldId id="604" r:id="rId68"/>
    <p:sldId id="337" r:id="rId69"/>
    <p:sldId id="338" r:id="rId70"/>
    <p:sldId id="336" r:id="rId71"/>
    <p:sldId id="339" r:id="rId72"/>
    <p:sldId id="383" r:id="rId73"/>
    <p:sldId id="329" r:id="rId74"/>
    <p:sldId id="330" r:id="rId75"/>
    <p:sldId id="331" r:id="rId76"/>
    <p:sldId id="552" r:id="rId77"/>
    <p:sldId id="726" r:id="rId78"/>
    <p:sldId id="689" r:id="rId79"/>
    <p:sldId id="429" r:id="rId80"/>
    <p:sldId id="340" r:id="rId81"/>
    <p:sldId id="405" r:id="rId82"/>
    <p:sldId id="313" r:id="rId83"/>
    <p:sldId id="363" r:id="rId84"/>
  </p:sldIdLst>
  <p:sldSz cx="9144000" cy="6858000" type="screen4x3"/>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4"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9" autoAdjust="0"/>
    <p:restoredTop sz="94643"/>
  </p:normalViewPr>
  <p:slideViewPr>
    <p:cSldViewPr snapToGrid="0" snapToObjects="1">
      <p:cViewPr varScale="1">
        <p:scale>
          <a:sx n="65" d="100"/>
          <a:sy n="65" d="100"/>
        </p:scale>
        <p:origin x="1228" y="40"/>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6" Type="http://schemas.openxmlformats.org/officeDocument/2006/relationships/slide" Target="slides/slide74.xml"/><Relationship Id="rId84" Type="http://schemas.openxmlformats.org/officeDocument/2006/relationships/slide" Target="slides/slide82.xml"/><Relationship Id="rId89" Type="http://schemas.openxmlformats.org/officeDocument/2006/relationships/theme" Target="theme/theme1.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slide" Target="slides/slide72.xml"/><Relationship Id="rId79" Type="http://schemas.openxmlformats.org/officeDocument/2006/relationships/slide" Target="slides/slide77.xml"/><Relationship Id="rId87"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slide" Target="slides/slide59.xml"/><Relationship Id="rId82" Type="http://schemas.openxmlformats.org/officeDocument/2006/relationships/slide" Target="slides/slide80.xml"/><Relationship Id="rId90" Type="http://schemas.openxmlformats.org/officeDocument/2006/relationships/tableStyles" Target="tableStyles.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slide" Target="slides/slide78.xml"/><Relationship Id="rId85"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slide" Target="slides/slide81.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image" Target="../media/image3.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image" Target="../media/image13.e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image" Target="../media/image17.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0.e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4.emf"/><Relationship Id="rId7" Type="http://schemas.openxmlformats.org/officeDocument/2006/relationships/image" Target="../media/image38.emf"/><Relationship Id="rId2" Type="http://schemas.openxmlformats.org/officeDocument/2006/relationships/image" Target="../media/image33.emf"/><Relationship Id="rId1" Type="http://schemas.openxmlformats.org/officeDocument/2006/relationships/image" Target="../media/image32.emf"/><Relationship Id="rId6" Type="http://schemas.openxmlformats.org/officeDocument/2006/relationships/image" Target="../media/image37.emf"/><Relationship Id="rId5" Type="http://schemas.openxmlformats.org/officeDocument/2006/relationships/image" Target="../media/image36.emf"/><Relationship Id="rId4" Type="http://schemas.openxmlformats.org/officeDocument/2006/relationships/image" Target="../media/image35.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5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7EB6D13F-3D27-714D-8E39-3802A31C8DB2}" type="datetimeFigureOut">
              <a:rPr lang="en-US" smtClean="0"/>
              <a:t>9/1/2018</a:t>
            </a:fld>
            <a:endParaRPr lang="en-US"/>
          </a:p>
        </p:txBody>
      </p:sp>
      <p:sp>
        <p:nvSpPr>
          <p:cNvPr id="4" name="Footer Placeholder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2D4BD8B4-C125-C342-BAA6-7F52F31C38C1}" type="slidenum">
              <a:rPr lang="en-US" smtClean="0"/>
              <a:t>‹N°›</a:t>
            </a:fld>
            <a:endParaRPr lang="en-US"/>
          </a:p>
        </p:txBody>
      </p:sp>
    </p:spTree>
    <p:extLst>
      <p:ext uri="{BB962C8B-B14F-4D97-AF65-F5344CB8AC3E}">
        <p14:creationId xmlns:p14="http://schemas.microsoft.com/office/powerpoint/2010/main" val="243361379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D4D9D214-C176-6241-9B3B-95AE691B7D05}" type="datetimeFigureOut">
              <a:rPr lang="en-US" smtClean="0"/>
              <a:t>9/1/2018</a:t>
            </a:fld>
            <a:endParaRPr lang="en-US"/>
          </a:p>
        </p:txBody>
      </p:sp>
      <p:sp>
        <p:nvSpPr>
          <p:cNvPr id="4" name="Slide Image Placeholder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2A4DF13A-4D2B-F748-BBAA-26132B8374D3}" type="slidenum">
              <a:rPr lang="en-US" smtClean="0"/>
              <a:t>‹N°›</a:t>
            </a:fld>
            <a:endParaRPr lang="en-US"/>
          </a:p>
        </p:txBody>
      </p:sp>
    </p:spTree>
    <p:extLst>
      <p:ext uri="{BB962C8B-B14F-4D97-AF65-F5344CB8AC3E}">
        <p14:creationId xmlns:p14="http://schemas.microsoft.com/office/powerpoint/2010/main" val="2355635007"/>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74A26-E651-0044-BEBB-82F275A1BF44}" type="slidenum">
              <a:rPr lang="en-US"/>
              <a:pPr/>
              <a:t>2</a:t>
            </a:fld>
            <a:endParaRPr lang="en-US"/>
          </a:p>
        </p:txBody>
      </p:sp>
      <p:sp>
        <p:nvSpPr>
          <p:cNvPr id="75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161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85F9483-07EE-5C43-8C34-3BA588613A63}" type="slidenum">
              <a:rPr lang="en-US"/>
              <a:pPr/>
              <a:t>11</a:t>
            </a:fld>
            <a:endParaRPr lang="en-US"/>
          </a:p>
        </p:txBody>
      </p:sp>
      <p:sp>
        <p:nvSpPr>
          <p:cNvPr id="1583106"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8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C9E09A-91B8-E241-9931-A7F74EBCF30E}" type="slidenum">
              <a:rPr lang="en-US"/>
              <a:pPr/>
              <a:t>14</a:t>
            </a:fld>
            <a:endParaRPr lang="en-US"/>
          </a:p>
        </p:txBody>
      </p:sp>
      <p:sp>
        <p:nvSpPr>
          <p:cNvPr id="1887234"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88723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p:spPr>
        <p:txBody>
          <a:bodyPr/>
          <a:lstStyle/>
          <a:p>
            <a:r>
              <a:rPr lang="en-US"/>
              <a:t>Should insert data from Rivka</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D80C045-F1AF-0445-B846-61681EB56FFC}" type="slidenum">
              <a:rPr lang="en-US"/>
              <a:pPr/>
              <a:t>15</a:t>
            </a:fld>
            <a:endParaRPr lang="en-US"/>
          </a:p>
        </p:txBody>
      </p:sp>
      <p:sp>
        <p:nvSpPr>
          <p:cNvPr id="151040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5104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32B0E1-D78B-614E-88D4-CAF5FA9FF6AC}" type="slidenum">
              <a:rPr lang="en-US"/>
              <a:pPr/>
              <a:t>16</a:t>
            </a:fld>
            <a:endParaRPr lang="en-US"/>
          </a:p>
        </p:txBody>
      </p:sp>
      <p:sp>
        <p:nvSpPr>
          <p:cNvPr id="107008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0700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99E881E9-38A3-0F4D-A03D-5B25E75165E0}" type="slidenum">
              <a:rPr lang="en-US" sz="1200">
                <a:latin typeface="Calibri" charset="0"/>
              </a:rPr>
              <a:pPr eaLnBrk="1" fontAlgn="base" hangingPunct="1">
                <a:spcBef>
                  <a:spcPct val="0"/>
                </a:spcBef>
                <a:spcAft>
                  <a:spcPct val="0"/>
                </a:spcAft>
              </a:pPr>
              <a:t>18</a:t>
            </a:fld>
            <a:endParaRPr lang="en-US" sz="1200">
              <a:latin typeface="Calibri" charset="0"/>
            </a:endParaRPr>
          </a:p>
        </p:txBody>
      </p:sp>
      <p:sp>
        <p:nvSpPr>
          <p:cNvPr id="829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294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0B80DBB3-C0D4-1549-9697-F061E388C949}" type="slidenum">
              <a:rPr lang="en-US" sz="1200">
                <a:latin typeface="Calibri" charset="0"/>
              </a:rPr>
              <a:pPr eaLnBrk="1" fontAlgn="base" hangingPunct="1">
                <a:spcBef>
                  <a:spcPct val="0"/>
                </a:spcBef>
                <a:spcAft>
                  <a:spcPct val="0"/>
                </a:spcAft>
              </a:pPr>
              <a:t>20</a:t>
            </a:fld>
            <a:endParaRPr lang="en-US" sz="1200">
              <a:latin typeface="Calibri" charset="0"/>
            </a:endParaRPr>
          </a:p>
        </p:txBody>
      </p:sp>
      <p:sp>
        <p:nvSpPr>
          <p:cNvPr id="8601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8601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35910341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76664374-3847-8F4D-B9A6-B2374E1CE676}" type="slidenum">
              <a:rPr lang="en-US" sz="1200">
                <a:latin typeface="Calibri" charset="0"/>
              </a:rPr>
              <a:pPr eaLnBrk="1" fontAlgn="base" hangingPunct="1">
                <a:spcBef>
                  <a:spcPct val="0"/>
                </a:spcBef>
                <a:spcAft>
                  <a:spcPct val="0"/>
                </a:spcAft>
              </a:pPr>
              <a:t>26</a:t>
            </a:fld>
            <a:endParaRPr lang="en-US" sz="1200">
              <a:latin typeface="Calibri" charset="0"/>
            </a:endParaRPr>
          </a:p>
        </p:txBody>
      </p:sp>
      <p:sp>
        <p:nvSpPr>
          <p:cNvPr id="9318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3187"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9989956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867DE5F5-68A2-254B-A682-491F4C9885B6}" type="slidenum">
              <a:rPr lang="en-US" sz="1200">
                <a:latin typeface="Calibri" charset="0"/>
              </a:rPr>
              <a:pPr eaLnBrk="1" fontAlgn="base" hangingPunct="1">
                <a:spcBef>
                  <a:spcPct val="0"/>
                </a:spcBef>
                <a:spcAft>
                  <a:spcPct val="0"/>
                </a:spcAft>
              </a:pPr>
              <a:t>27</a:t>
            </a:fld>
            <a:endParaRPr lang="en-US" sz="1200">
              <a:latin typeface="Calibri" charset="0"/>
            </a:endParaRPr>
          </a:p>
        </p:txBody>
      </p:sp>
      <p:sp>
        <p:nvSpPr>
          <p:cNvPr id="9933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9933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EABA8E98-E20A-2A4D-B9EE-67D5D9C727F5}" type="slidenum">
              <a:rPr lang="en-US" sz="1200">
                <a:latin typeface="Calibri" charset="0"/>
              </a:rPr>
              <a:pPr eaLnBrk="1" fontAlgn="base" hangingPunct="1">
                <a:spcBef>
                  <a:spcPct val="0"/>
                </a:spcBef>
                <a:spcAft>
                  <a:spcPct val="0"/>
                </a:spcAft>
              </a:pPr>
              <a:t>28</a:t>
            </a:fld>
            <a:endParaRPr lang="en-US" sz="1200">
              <a:latin typeface="Calibri" charset="0"/>
            </a:endParaRPr>
          </a:p>
        </p:txBody>
      </p:sp>
      <p:sp>
        <p:nvSpPr>
          <p:cNvPr id="97282"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97283"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528734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809FB323-12BF-FC4D-8D37-E570DA33A4EB}" type="slidenum">
              <a:rPr lang="en-US" sz="1200">
                <a:latin typeface="Calibri" charset="0"/>
              </a:rPr>
              <a:pPr eaLnBrk="1" fontAlgn="base" hangingPunct="1">
                <a:spcBef>
                  <a:spcPct val="0"/>
                </a:spcBef>
                <a:spcAft>
                  <a:spcPct val="0"/>
                </a:spcAft>
              </a:pPr>
              <a:t>29</a:t>
            </a:fld>
            <a:endParaRPr lang="en-US" sz="1200">
              <a:latin typeface="Calibri" charset="0"/>
            </a:endParaRPr>
          </a:p>
        </p:txBody>
      </p:sp>
      <p:sp>
        <p:nvSpPr>
          <p:cNvPr id="10649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649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7745335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2374A26-E651-0044-BEBB-82F275A1BF44}" type="slidenum">
              <a:rPr lang="en-US"/>
              <a:pPr/>
              <a:t>3</a:t>
            </a:fld>
            <a:endParaRPr lang="en-US"/>
          </a:p>
        </p:txBody>
      </p:sp>
      <p:sp>
        <p:nvSpPr>
          <p:cNvPr id="75161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1619"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2666822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5"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FAE1F455-82EA-9846-BDA1-5812DF3987E7}" type="slidenum">
              <a:rPr lang="en-US" sz="1200">
                <a:latin typeface="Calibri" charset="0"/>
              </a:rPr>
              <a:pPr eaLnBrk="1" fontAlgn="base" hangingPunct="1">
                <a:spcBef>
                  <a:spcPct val="0"/>
                </a:spcBef>
                <a:spcAft>
                  <a:spcPct val="0"/>
                </a:spcAft>
              </a:pPr>
              <a:t>30</a:t>
            </a:fld>
            <a:endParaRPr lang="en-US" sz="1200">
              <a:latin typeface="Calibri" charset="0"/>
            </a:endParaRPr>
          </a:p>
        </p:txBody>
      </p:sp>
      <p:sp>
        <p:nvSpPr>
          <p:cNvPr id="10854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08547"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4705381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A87E1EDF-C506-7A43-82FD-EFDBF8C7F552}" type="slidenum">
              <a:rPr lang="en-US" sz="1200">
                <a:latin typeface="Calibri" charset="0"/>
              </a:rPr>
              <a:pPr eaLnBrk="1" fontAlgn="base" hangingPunct="1">
                <a:spcBef>
                  <a:spcPct val="0"/>
                </a:spcBef>
                <a:spcAft>
                  <a:spcPct val="0"/>
                </a:spcAft>
              </a:pPr>
              <a:t>37</a:t>
            </a:fld>
            <a:endParaRPr lang="en-US" sz="1200">
              <a:latin typeface="Calibri" charset="0"/>
            </a:endParaRPr>
          </a:p>
        </p:txBody>
      </p:sp>
      <p:sp>
        <p:nvSpPr>
          <p:cNvPr id="116738"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16739"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extLst>
      <p:ext uri="{BB962C8B-B14F-4D97-AF65-F5344CB8AC3E}">
        <p14:creationId xmlns:p14="http://schemas.microsoft.com/office/powerpoint/2010/main" val="13050263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597023BD-3B08-AD4E-BCC4-63143203D14E}" type="slidenum">
              <a:rPr lang="en-US"/>
              <a:pPr>
                <a:defRPr/>
              </a:pPr>
              <a:t>39</a:t>
            </a:fld>
            <a:endParaRPr lang="en-US"/>
          </a:p>
        </p:txBody>
      </p:sp>
      <p:sp>
        <p:nvSpPr>
          <p:cNvPr id="1300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1300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D706CC3-FB5A-E642-8C60-4112275831F8}" type="slidenum">
              <a:rPr lang="en-US" sz="1200">
                <a:solidFill>
                  <a:srgbClr val="000000"/>
                </a:solidFill>
                <a:latin typeface="Calibri" charset="0"/>
              </a:rPr>
              <a:pPr eaLnBrk="1" fontAlgn="base" hangingPunct="1">
                <a:spcBef>
                  <a:spcPct val="0"/>
                </a:spcBef>
                <a:spcAft>
                  <a:spcPct val="0"/>
                </a:spcAft>
              </a:pPr>
              <a:t>41</a:t>
            </a:fld>
            <a:endParaRPr lang="en-US" sz="1200">
              <a:solidFill>
                <a:srgbClr val="000000"/>
              </a:solidFill>
              <a:latin typeface="Calibri" charset="0"/>
            </a:endParaRPr>
          </a:p>
        </p:txBody>
      </p:sp>
      <p:sp>
        <p:nvSpPr>
          <p:cNvPr id="138242" name="Rectangle 2"/>
          <p:cNvSpPr>
            <a:spLocks noGrp="1" noRot="1" noChangeAspect="1" noChangeArrowheads="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38243" name="Rectangle 3"/>
          <p:cNvSpPr>
            <a:spLocks noGrp="1" noChangeArrowheads="1"/>
          </p:cNvSpPr>
          <p:nvPr>
            <p:ph type="body" idx="1"/>
          </p:nvPr>
        </p:nvSpPr>
        <p:spPr bwMode="auto">
          <a:xfrm>
            <a:off x="1219200" y="3257550"/>
            <a:ext cx="6705600" cy="3086100"/>
          </a:xfr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7071F21B-A09A-434E-B16D-35709FDE6830}" type="slidenum">
              <a:rPr lang="en-US"/>
              <a:pPr>
                <a:defRPr/>
              </a:pPr>
              <a:t>44</a:t>
            </a:fld>
            <a:endParaRPr lang="en-US"/>
          </a:p>
        </p:txBody>
      </p:sp>
      <p:sp>
        <p:nvSpPr>
          <p:cNvPr id="123906"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3907"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Calibri" charset="0"/>
            </a:endParaRPr>
          </a:p>
        </p:txBody>
      </p:sp>
    </p:spTree>
    <p:extLst>
      <p:ext uri="{BB962C8B-B14F-4D97-AF65-F5344CB8AC3E}">
        <p14:creationId xmlns:p14="http://schemas.microsoft.com/office/powerpoint/2010/main" val="105275992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60ECC84-D910-0449-B849-E89A0907DB94}" type="slidenum">
              <a:rPr lang="en-US"/>
              <a:pPr>
                <a:defRPr/>
              </a:pPr>
              <a:t>45</a:t>
            </a:fld>
            <a:endParaRPr lang="en-US"/>
          </a:p>
        </p:txBody>
      </p:sp>
      <p:sp>
        <p:nvSpPr>
          <p:cNvPr id="125954" name="Rectangle 2"/>
          <p:cNvSpPr>
            <a:spLocks noGrp="1" noRot="1" noChangeAspect="1" noChangeArrowheads="1" noTextEdit="1"/>
          </p:cNvSpPr>
          <p:nvPr>
            <p:ph type="sldImg"/>
          </p:nvPr>
        </p:nvSpPr>
        <p:spPr bwMode="auto">
          <a:noFill/>
          <a:ln>
            <a:solidFill>
              <a:srgbClr val="000000"/>
            </a:solidFill>
            <a:miter lim="800000"/>
            <a:headEnd/>
            <a:tailEnd/>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Lst>
        </p:spPr>
      </p:sp>
      <p:sp>
        <p:nvSpPr>
          <p:cNvPr id="125955" name="Rectangle 3"/>
          <p:cNvSpPr>
            <a:spLocks noGrp="1" noChangeArrowheads="1"/>
          </p:cNvSpPr>
          <p:nvPr>
            <p:ph type="body" idx="1"/>
          </p:nvPr>
        </p:nvSpPr>
        <p:spPr bwMode="auto">
          <a:noFill/>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atin typeface="Calibri" charset="0"/>
            </a:endParaRPr>
          </a:p>
        </p:txBody>
      </p:sp>
    </p:spTree>
    <p:extLst>
      <p:ext uri="{BB962C8B-B14F-4D97-AF65-F5344CB8AC3E}">
        <p14:creationId xmlns:p14="http://schemas.microsoft.com/office/powerpoint/2010/main" val="29954592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2A45939D-7E2E-114D-901B-18C142239C92}" type="slidenum">
              <a:rPr lang="en-US"/>
              <a:pPr>
                <a:defRPr/>
              </a:pPr>
              <a:t>51</a:t>
            </a:fld>
            <a:endParaRPr lang="en-US"/>
          </a:p>
        </p:txBody>
      </p:sp>
      <p:sp>
        <p:nvSpPr>
          <p:cNvPr id="819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19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7C94A01-02F3-2C46-9F2C-91176E2386D7}" type="slidenum">
              <a:rPr lang="en-US">
                <a:solidFill>
                  <a:srgbClr val="000000"/>
                </a:solidFill>
              </a:rPr>
              <a:pPr>
                <a:defRPr/>
              </a:pPr>
              <a:t>52</a:t>
            </a:fld>
            <a:endParaRPr lang="en-US">
              <a:solidFill>
                <a:srgbClr val="000000"/>
              </a:solidFill>
            </a:endParaRPr>
          </a:p>
        </p:txBody>
      </p:sp>
      <p:sp>
        <p:nvSpPr>
          <p:cNvPr id="2457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2FE1254-AC96-B348-8FE9-D0EF23BD2EAB}" type="slidenum">
              <a:rPr lang="en-US">
                <a:solidFill>
                  <a:srgbClr val="000000"/>
                </a:solidFill>
              </a:rPr>
              <a:pPr>
                <a:defRPr/>
              </a:pPr>
              <a:t>53</a:t>
            </a:fld>
            <a:endParaRPr lang="en-US">
              <a:solidFill>
                <a:srgbClr val="000000"/>
              </a:solidFill>
            </a:endParaRPr>
          </a:p>
        </p:txBody>
      </p:sp>
      <p:sp>
        <p:nvSpPr>
          <p:cNvPr id="2662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6627"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862DBBE-297E-EF49-B041-C6BB51C15BB2}" type="slidenum">
              <a:rPr lang="en-US">
                <a:solidFill>
                  <a:srgbClr val="000000"/>
                </a:solidFill>
              </a:rPr>
              <a:pPr>
                <a:defRPr/>
              </a:pPr>
              <a:t>54</a:t>
            </a:fld>
            <a:endParaRPr lang="en-US">
              <a:solidFill>
                <a:srgbClr val="000000"/>
              </a:solidFill>
            </a:endParaRPr>
          </a:p>
        </p:txBody>
      </p:sp>
      <p:sp>
        <p:nvSpPr>
          <p:cNvPr id="3584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584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87F331C-0E5C-9146-B4E7-B129E9D7AADE}" type="slidenum">
              <a:rPr lang="en-US"/>
              <a:pPr/>
              <a:t>4</a:t>
            </a:fld>
            <a:endParaRPr lang="en-US"/>
          </a:p>
        </p:txBody>
      </p:sp>
      <p:sp>
        <p:nvSpPr>
          <p:cNvPr id="7526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26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2ED9CC2-25B9-CE43-B0B8-322592B73D1C}" type="slidenum">
              <a:rPr lang="en-US">
                <a:solidFill>
                  <a:srgbClr val="000000"/>
                </a:solidFill>
              </a:rPr>
              <a:pPr>
                <a:defRPr/>
              </a:pPr>
              <a:t>55</a:t>
            </a:fld>
            <a:endParaRPr lang="en-US">
              <a:solidFill>
                <a:srgbClr val="000000"/>
              </a:solidFill>
            </a:endParaRPr>
          </a:p>
        </p:txBody>
      </p:sp>
      <p:sp>
        <p:nvSpPr>
          <p:cNvPr id="3789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3789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3FE8DB89-4CCB-014D-98DC-E79311B2F56B}" type="slidenum">
              <a:rPr lang="en-US">
                <a:solidFill>
                  <a:srgbClr val="000000"/>
                </a:solidFill>
              </a:rPr>
              <a:pPr>
                <a:defRPr/>
              </a:pPr>
              <a:t>56</a:t>
            </a:fld>
            <a:endParaRPr lang="en-US">
              <a:solidFill>
                <a:srgbClr val="000000"/>
              </a:solidFill>
            </a:endParaRPr>
          </a:p>
        </p:txBody>
      </p:sp>
      <p:sp>
        <p:nvSpPr>
          <p:cNvPr id="409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09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A095D759-3C83-CD41-BD5C-456FA5D7D3C4}" type="slidenum">
              <a:rPr lang="en-US"/>
              <a:pPr>
                <a:defRPr/>
              </a:pPr>
              <a:t>60</a:t>
            </a:fld>
            <a:endParaRPr lang="en-US"/>
          </a:p>
        </p:txBody>
      </p:sp>
      <p:sp>
        <p:nvSpPr>
          <p:cNvPr id="5325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5325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endParaRPr lang="en-US">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599408-0525-4149-B252-AE7F4E68E0E5}" type="slidenum">
              <a:rPr lang="en-US"/>
              <a:pPr/>
              <a:t>70</a:t>
            </a:fld>
            <a:endParaRPr lang="en-US"/>
          </a:p>
        </p:txBody>
      </p:sp>
      <p:sp>
        <p:nvSpPr>
          <p:cNvPr id="1818626" name="Text Box 2"/>
          <p:cNvSpPr txBox="1">
            <a:spLocks noChangeArrowheads="1"/>
          </p:cNvSpPr>
          <p:nvPr/>
        </p:nvSpPr>
        <p:spPr bwMode="auto">
          <a:xfrm>
            <a:off x="1866901" y="685800"/>
            <a:ext cx="5408084" cy="2351485"/>
          </a:xfrm>
          <a:prstGeom prst="rect">
            <a:avLst/>
          </a:prstGeom>
          <a:solidFill>
            <a:srgbClr val="FFFFFF"/>
          </a:solidFill>
          <a:ln w="9525">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818627" name="Text Box 3"/>
          <p:cNvSpPr txBox="1">
            <a:spLocks noGrp="1" noChangeArrowheads="1"/>
          </p:cNvSpPr>
          <p:nvPr>
            <p:ph type="body"/>
          </p:nvPr>
        </p:nvSpPr>
        <p:spPr bwMode="auto">
          <a:xfrm>
            <a:off x="1394885" y="3264694"/>
            <a:ext cx="6360583" cy="2608660"/>
          </a:xfrm>
          <a:prstGeom prst="rect">
            <a:avLst/>
          </a:prstGeom>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85725" indent="-85725" defTabSz="457200">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1pPr>
            <a:lvl2pPr marL="742950" indent="-285750" defTabSz="457200">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2pPr>
            <a:lvl3pPr marL="1143000" indent="-228600" defTabSz="457200">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3pPr>
            <a:lvl4pPr marL="1600200" indent="-228600" defTabSz="457200">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4pPr>
            <a:lvl5pPr marL="2057400" indent="-228600" defTabSz="457200">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5pPr>
            <a:lvl6pPr marL="2514600" indent="-228600" eaLnBrk="0" fontAlgn="base" hangingPunct="0">
              <a:spcBef>
                <a:spcPct val="30000"/>
              </a:spcBef>
              <a:spcAft>
                <a:spcPct val="0"/>
              </a:spcAft>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6pPr>
            <a:lvl7pPr marL="2971800" indent="-228600" eaLnBrk="0" fontAlgn="base" hangingPunct="0">
              <a:spcBef>
                <a:spcPct val="30000"/>
              </a:spcBef>
              <a:spcAft>
                <a:spcPct val="0"/>
              </a:spcAft>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7pPr>
            <a:lvl8pPr marL="3429000" indent="-228600" eaLnBrk="0" fontAlgn="base" hangingPunct="0">
              <a:spcBef>
                <a:spcPct val="30000"/>
              </a:spcBef>
              <a:spcAft>
                <a:spcPct val="0"/>
              </a:spcAft>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8pPr>
            <a:lvl9pPr marL="3886200" indent="-228600" eaLnBrk="0" fontAlgn="base" hangingPunct="0">
              <a:spcBef>
                <a:spcPct val="30000"/>
              </a:spcBef>
              <a:spcAft>
                <a:spcPct val="0"/>
              </a:spcAft>
              <a:tabLst>
                <a:tab pos="723900" algn="l"/>
                <a:tab pos="1447800" algn="l"/>
                <a:tab pos="2171700" algn="l"/>
                <a:tab pos="2895600" algn="l"/>
                <a:tab pos="3619500" algn="l"/>
                <a:tab pos="4343400" algn="l"/>
                <a:tab pos="5067300" algn="l"/>
              </a:tabLst>
              <a:defRPr kumimoji="1" sz="1200">
                <a:solidFill>
                  <a:schemeClr val="tx1"/>
                </a:solidFill>
                <a:latin typeface="Times New Roman" charset="0"/>
                <a:ea typeface="ＭＳ Ｐゴシック" charset="0"/>
              </a:defRPr>
            </a:lvl9pPr>
          </a:lstStyle>
          <a:p>
            <a:pPr eaLnBrk="1">
              <a:lnSpc>
                <a:spcPct val="93000"/>
              </a:lnSpc>
              <a:spcBef>
                <a:spcPct val="0"/>
              </a:spcBef>
              <a:buSzPct val="45000"/>
              <a:buFont typeface="Wingdings" charset="0"/>
              <a:buNone/>
            </a:pPr>
            <a:r>
              <a:rPr lang="en-GB">
                <a:latin typeface="Arial" charset="0"/>
                <a:cs typeface="msgothic" charset="0"/>
              </a:rPr>
              <a:t>City-specific and pooled percentage increase (vertical lines: 95% confidence intervals) in cerebrovascular mortality for European study subjects &gt;75, 65–74, and 15–64 years of age associated with a 1°C decrease in minimum apparent temperature (average of lags 0–15), adjusting for barometric pressure, wind speed, day of the week, holiday, calendar month, and time trend during the cold season (October–March), 1990–2000.</a:t>
            </a:r>
          </a:p>
        </p:txBody>
      </p:sp>
    </p:spTree>
    <p:extLst>
      <p:ext uri="{BB962C8B-B14F-4D97-AF65-F5344CB8AC3E}">
        <p14:creationId xmlns:p14="http://schemas.microsoft.com/office/powerpoint/2010/main" val="3328361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 xmlns:ma14="http://schemas.microsoft.com/office/mac/drawingml/2011/main" val="1"/>
            </a:ext>
          </a:extLst>
        </p:spPr>
        <p:txBody>
          <a:bodyPr/>
          <a:lstStyle/>
          <a:p>
            <a:fld id="{A6979964-6648-4818-8576-BEB4A3F2A229}" type="slidenum">
              <a:rPr lang="en-US"/>
              <a:pPr/>
              <a:t>71</a:t>
            </a:fld>
            <a:endParaRPr lang="en-US"/>
          </a:p>
        </p:txBody>
      </p:sp>
      <p:sp>
        <p:nvSpPr>
          <p:cNvPr id="1833986"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833987"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extLst>
      <p:ext uri="{BB962C8B-B14F-4D97-AF65-F5344CB8AC3E}">
        <p14:creationId xmlns:p14="http://schemas.microsoft.com/office/powerpoint/2010/main" val="342578146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9056FCBD-09CD-2646-B351-43AB4D45D8D2}" type="slidenum">
              <a:rPr lang="en-US"/>
              <a:pPr>
                <a:defRPr/>
              </a:pPr>
              <a:t>72</a:t>
            </a:fld>
            <a:endParaRPr lang="en-US"/>
          </a:p>
        </p:txBody>
      </p:sp>
      <p:sp>
        <p:nvSpPr>
          <p:cNvPr id="1836034"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836035"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extLst>
      <p:ext uri="{BB962C8B-B14F-4D97-AF65-F5344CB8AC3E}">
        <p14:creationId xmlns:p14="http://schemas.microsoft.com/office/powerpoint/2010/main" val="12406984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E08F83D1-CCA8-0F46-A2E7-2A68EF468408}" type="slidenum">
              <a:rPr lang="en-US"/>
              <a:pPr>
                <a:defRPr/>
              </a:pPr>
              <a:t>73</a:t>
            </a:fld>
            <a:endParaRPr lang="en-US"/>
          </a:p>
        </p:txBody>
      </p:sp>
      <p:sp>
        <p:nvSpPr>
          <p:cNvPr id="185241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852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extLst>
      <p:ext uri="{BB962C8B-B14F-4D97-AF65-F5344CB8AC3E}">
        <p14:creationId xmlns:p14="http://schemas.microsoft.com/office/powerpoint/2010/main" val="21871297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306CB72-F9D5-F34D-B67D-680A5C959C34}" type="slidenum">
              <a:rPr lang="en-US"/>
              <a:pPr>
                <a:defRPr/>
              </a:pPr>
              <a:t>74</a:t>
            </a:fld>
            <a:endParaRPr lang="en-US"/>
          </a:p>
        </p:txBody>
      </p:sp>
      <p:sp>
        <p:nvSpPr>
          <p:cNvPr id="1852418" name="Rectangle 2"/>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1852419" name="Rectangle 3"/>
          <p:cNvSpPr>
            <a:spLocks noGrp="1" noChangeArrowheads="1"/>
          </p:cNvSpPr>
          <p:nvPr>
            <p:ph type="body" idx="1"/>
          </p:nvPr>
        </p:nvSpPr>
        <p:spPr>
          <a:solidFill>
            <a:srgbClr val="FFFFFF"/>
          </a:solidFill>
          <a:ln>
            <a:solidFill>
              <a:srgbClr val="000000"/>
            </a:solidFill>
            <a:miter lim="800000"/>
            <a:headEnd/>
            <a:tailEnd/>
          </a:ln>
        </p:spPr>
        <p:txBody>
          <a:bodyPr/>
          <a:lstStyle/>
          <a:p>
            <a:pPr>
              <a:defRPr/>
            </a:pPr>
            <a:endParaRPr lang="en-US">
              <a:cs typeface="+mn-cs"/>
            </a:endParaRPr>
          </a:p>
        </p:txBody>
      </p:sp>
    </p:spTree>
    <p:extLst>
      <p:ext uri="{BB962C8B-B14F-4D97-AF65-F5344CB8AC3E}">
        <p14:creationId xmlns:p14="http://schemas.microsoft.com/office/powerpoint/2010/main" val="309260811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12 (0%) 95% BH-selected FCR-adjusted intervals are selected by BH, and all exclude 0 0% of these have the wrong sign (Type S error) Factor of BH interval to classical is 2.547 </a:t>
            </a:r>
          </a:p>
        </p:txBody>
      </p:sp>
      <p:sp>
        <p:nvSpPr>
          <p:cNvPr id="4" name="Slide Number Placeholder 3"/>
          <p:cNvSpPr>
            <a:spLocks noGrp="1"/>
          </p:cNvSpPr>
          <p:nvPr>
            <p:ph type="sldNum" sz="quarter" idx="10"/>
          </p:nvPr>
        </p:nvSpPr>
        <p:spPr/>
        <p:txBody>
          <a:bodyPr/>
          <a:lstStyle/>
          <a:p>
            <a:fld id="{DAEACBB5-EF31-4609-8600-1EF5307FC356}" type="slidenum">
              <a:rPr lang="en-US" smtClean="0"/>
              <a:t>76</a:t>
            </a:fld>
            <a:endParaRPr lang="en-US"/>
          </a:p>
        </p:txBody>
      </p:sp>
    </p:spTree>
    <p:extLst>
      <p:ext uri="{BB962C8B-B14F-4D97-AF65-F5344CB8AC3E}">
        <p14:creationId xmlns:p14="http://schemas.microsoft.com/office/powerpoint/2010/main" val="16771046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990DD56-0507-E641-BCE2-CC0BFB814503}" type="slidenum">
              <a:rPr lang="en-US"/>
              <a:pPr/>
              <a:t>81</a:t>
            </a:fld>
            <a:endParaRPr lang="en-US"/>
          </a:p>
        </p:txBody>
      </p:sp>
      <p:sp>
        <p:nvSpPr>
          <p:cNvPr id="756738"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756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5115E6BA-1915-D444-A600-E4917A1B0A94}" type="slidenum">
              <a:rPr lang="en-US" sz="1200">
                <a:latin typeface="Calibri" charset="0"/>
              </a:rPr>
              <a:pPr eaLnBrk="1" fontAlgn="base" hangingPunct="1">
                <a:spcBef>
                  <a:spcPct val="0"/>
                </a:spcBef>
                <a:spcAft>
                  <a:spcPct val="0"/>
                </a:spcAft>
              </a:pPr>
              <a:t>5</a:t>
            </a:fld>
            <a:endParaRPr lang="en-US" sz="1200">
              <a:latin typeface="Calibri" charset="0"/>
            </a:endParaRPr>
          </a:p>
        </p:txBody>
      </p:sp>
      <p:sp>
        <p:nvSpPr>
          <p:cNvPr id="64514"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4515"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90CFEFB1-B4ED-4540-A965-17D7BFDD6154}" type="slidenum">
              <a:rPr lang="en-US" sz="1200">
                <a:latin typeface="Calibri" charset="0"/>
              </a:rPr>
              <a:pPr eaLnBrk="1" fontAlgn="base" hangingPunct="1">
                <a:spcBef>
                  <a:spcPct val="0"/>
                </a:spcBef>
                <a:spcAft>
                  <a:spcPct val="0"/>
                </a:spcAft>
              </a:pPr>
              <a:t>82</a:t>
            </a:fld>
            <a:endParaRPr lang="en-US" sz="1200">
              <a:latin typeface="Calibri" charset="0"/>
            </a:endParaRPr>
          </a:p>
        </p:txBody>
      </p:sp>
      <p:sp>
        <p:nvSpPr>
          <p:cNvPr id="80898"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80899"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3B540056-9DE9-0344-911D-5BA480551FCD}" type="slidenum">
              <a:rPr lang="en-US" sz="1200">
                <a:latin typeface="Calibri" charset="0"/>
              </a:rPr>
              <a:pPr eaLnBrk="1" fontAlgn="base" hangingPunct="1">
                <a:spcBef>
                  <a:spcPct val="0"/>
                </a:spcBef>
                <a:spcAft>
                  <a:spcPct val="0"/>
                </a:spcAft>
              </a:pPr>
              <a:t>6</a:t>
            </a:fld>
            <a:endParaRPr lang="en-US" sz="1200">
              <a:latin typeface="Calibri" charset="0"/>
            </a:endParaRPr>
          </a:p>
        </p:txBody>
      </p:sp>
      <p:sp>
        <p:nvSpPr>
          <p:cNvPr id="66562"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6563"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Rectangle 7"/>
          <p:cNvSpPr>
            <a:spLocks noGrp="1" noChangeArrowheads="1"/>
          </p:cNvSpPr>
          <p:nvPr>
            <p:ph type="sldNum" sz="quarter" idx="5"/>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1C48CC90-D678-F044-A388-F7D4B98C4E58}" type="slidenum">
              <a:rPr lang="en-US" sz="1200">
                <a:latin typeface="Calibri" charset="0"/>
              </a:rPr>
              <a:pPr eaLnBrk="1" fontAlgn="base" hangingPunct="1">
                <a:spcBef>
                  <a:spcPct val="0"/>
                </a:spcBef>
                <a:spcAft>
                  <a:spcPct val="0"/>
                </a:spcAft>
              </a:pPr>
              <a:t>7</a:t>
            </a:fld>
            <a:endParaRPr lang="en-US" sz="1200">
              <a:latin typeface="Calibri" charset="0"/>
            </a:endParaRPr>
          </a:p>
        </p:txBody>
      </p:sp>
      <p:sp>
        <p:nvSpPr>
          <p:cNvPr id="68610"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8611" name="Rectangle 3"/>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endParaRPr lang="en-US">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695048-B60C-7940-BBFE-8AF482C3A3D3}" type="slidenum">
              <a:rPr lang="en-US"/>
              <a:pPr/>
              <a:t>8</a:t>
            </a:fld>
            <a:endParaRPr lang="en-US"/>
          </a:p>
        </p:txBody>
      </p:sp>
      <p:sp>
        <p:nvSpPr>
          <p:cNvPr id="1827842" name="Rectangle 2"/>
          <p:cNvSpPr>
            <a:spLocks noGrp="1" noRot="1" noChangeAspect="1" noChangeArrowheads="1" noTextEdit="1"/>
          </p:cNvSpPr>
          <p:nvPr>
            <p:ph type="sldImg"/>
          </p:nvPr>
        </p:nvSpPr>
        <p:spPr>
          <a:ln/>
          <a:extLst>
            <a:ext uri="{FAA26D3D-D897-4be2-8F04-BA451C77F1D7}">
              <ma14:placeholderFlag xmlns="" xmlns:ma14="http://schemas.microsoft.com/office/mac/drawingml/2011/main" val="1"/>
            </a:ext>
          </a:extLst>
        </p:spPr>
      </p:sp>
      <p:sp>
        <p:nvSpPr>
          <p:cNvPr id="18278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0CD5CA-156C-504A-816A-F3FAE4B868DD}" type="slidenum">
              <a:rPr lang="en-US"/>
              <a:pPr/>
              <a:t>9</a:t>
            </a:fld>
            <a:endParaRPr lang="en-US"/>
          </a:p>
        </p:txBody>
      </p:sp>
      <p:sp>
        <p:nvSpPr>
          <p:cNvPr id="1457154"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5715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AAB2F5-E99B-8F48-8448-81FE449C4335}" type="slidenum">
              <a:rPr lang="en-US"/>
              <a:pPr/>
              <a:t>10</a:t>
            </a:fld>
            <a:endParaRPr lang="en-US"/>
          </a:p>
        </p:txBody>
      </p:sp>
      <p:sp>
        <p:nvSpPr>
          <p:cNvPr id="1436674" name="Rectangle 2"/>
          <p:cNvSpPr>
            <a:spLocks noGrp="1" noRot="1" noChangeAspect="1" noChangeArrowheads="1"/>
          </p:cNvSpPr>
          <p:nvPr>
            <p:ph type="sldImg"/>
          </p:nvPr>
        </p:nvSpPr>
        <p:spPr bwMode="auto">
          <a:xfrm>
            <a:off x="2857500" y="514350"/>
            <a:ext cx="3429000" cy="257175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1436675" name="Rectangle 3"/>
          <p:cNvSpPr>
            <a:spLocks noGrp="1" noChangeArrowheads="1"/>
          </p:cNvSpPr>
          <p:nvPr>
            <p:ph type="body" idx="1"/>
          </p:nvPr>
        </p:nvSpPr>
        <p:spPr bwMode="auto">
          <a:xfrm>
            <a:off x="1219200" y="3257550"/>
            <a:ext cx="6705600" cy="3086100"/>
          </a:xfrm>
          <a:prstGeom prst="rect">
            <a:avLst/>
          </a:prstGeom>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19341740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18764028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91526978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r>
              <a:rPr lang="en-US"/>
              <a:t>Y Benjamini</a:t>
            </a:r>
          </a:p>
        </p:txBody>
      </p:sp>
      <p:sp>
        <p:nvSpPr>
          <p:cNvPr id="6" name="Footer Placeholder 4"/>
          <p:cNvSpPr>
            <a:spLocks noGrp="1"/>
          </p:cNvSpPr>
          <p:nvPr>
            <p:ph type="ftr" sz="quarter" idx="11"/>
          </p:nvPr>
        </p:nvSpPr>
        <p:spPr/>
        <p:txBody>
          <a:bodyPr/>
          <a:lstStyle>
            <a:lvl1pPr>
              <a:defRPr/>
            </a:lvl1pPr>
          </a:lstStyle>
          <a:p>
            <a:r>
              <a:rPr lang="en-US"/>
              <a:t>5: Discovering the FDR</a:t>
            </a:r>
            <a:endParaRPr lang="en-US" dirty="0"/>
          </a:p>
        </p:txBody>
      </p:sp>
      <p:sp>
        <p:nvSpPr>
          <p:cNvPr id="7" name="Slide Number Placeholder 5"/>
          <p:cNvSpPr>
            <a:spLocks noGrp="1"/>
          </p:cNvSpPr>
          <p:nvPr>
            <p:ph type="sldNum" sz="quarter" idx="12"/>
          </p:nvPr>
        </p:nvSpPr>
        <p:spPr/>
        <p:txBody>
          <a:bodyPr/>
          <a:lstStyle>
            <a:lvl1pPr>
              <a:defRPr/>
            </a:lvl1pPr>
          </a:lstStyle>
          <a:p>
            <a:pPr defTabSz="914400" eaLnBrk="0" fontAlgn="base" hangingPunct="0">
              <a:spcBef>
                <a:spcPct val="20000"/>
              </a:spcBef>
              <a:spcAft>
                <a:spcPct val="0"/>
              </a:spcAft>
            </a:pPr>
            <a:r>
              <a:rPr lang="en-US">
                <a:solidFill>
                  <a:srgbClr val="000099"/>
                </a:solidFill>
                <a:latin typeface="Arial" charset="0"/>
                <a:ea typeface="ＭＳ Ｐゴシック" charset="0"/>
              </a:rPr>
              <a:t>1</a:t>
            </a:r>
          </a:p>
        </p:txBody>
      </p:sp>
    </p:spTree>
    <p:extLst>
      <p:ext uri="{BB962C8B-B14F-4D97-AF65-F5344CB8AC3E}">
        <p14:creationId xmlns:p14="http://schemas.microsoft.com/office/powerpoint/2010/main" val="1155505320"/>
      </p:ext>
    </p:extLst>
  </p:cSld>
  <p:clrMapOvr>
    <a:masterClrMapping/>
  </p:clrMapOvr>
  <p:hf hdr="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r>
              <a:rPr lang="en-US"/>
              <a:t>Y Benjamini</a:t>
            </a:r>
          </a:p>
        </p:txBody>
      </p:sp>
      <p:sp>
        <p:nvSpPr>
          <p:cNvPr id="5" name="Footer Placeholder 4"/>
          <p:cNvSpPr>
            <a:spLocks noGrp="1"/>
          </p:cNvSpPr>
          <p:nvPr>
            <p:ph type="ftr" sz="quarter" idx="11"/>
          </p:nvPr>
        </p:nvSpPr>
        <p:spPr/>
        <p:txBody>
          <a:bodyPr/>
          <a:lstStyle>
            <a:lvl1pPr>
              <a:defRPr/>
            </a:lvl1pPr>
          </a:lstStyle>
          <a:p>
            <a:r>
              <a:rPr lang="en-US"/>
              <a:t>5: Discovering the FDR</a:t>
            </a:r>
          </a:p>
        </p:txBody>
      </p:sp>
      <p:sp>
        <p:nvSpPr>
          <p:cNvPr id="6" name="Slide Number Placeholder 5"/>
          <p:cNvSpPr>
            <a:spLocks noGrp="1"/>
          </p:cNvSpPr>
          <p:nvPr>
            <p:ph type="sldNum" sz="quarter" idx="12"/>
          </p:nvPr>
        </p:nvSpPr>
        <p:spPr/>
        <p:txBody>
          <a:bodyPr/>
          <a:lstStyle>
            <a:lvl1pPr>
              <a:defRPr/>
            </a:lvl1pPr>
          </a:lstStyle>
          <a:p>
            <a:r>
              <a:rPr lang="en-US">
                <a:solidFill>
                  <a:srgbClr val="000099"/>
                </a:solidFill>
              </a:rPr>
              <a:t>1</a:t>
            </a:r>
          </a:p>
        </p:txBody>
      </p:sp>
    </p:spTree>
    <p:extLst>
      <p:ext uri="{BB962C8B-B14F-4D97-AF65-F5344CB8AC3E}">
        <p14:creationId xmlns:p14="http://schemas.microsoft.com/office/powerpoint/2010/main" val="26314993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371722" name="Rectangle 10"/>
          <p:cNvSpPr>
            <a:spLocks noGrp="1" noChangeArrowheads="1"/>
          </p:cNvSpPr>
          <p:nvPr>
            <p:ph type="dt" sz="half" idx="2"/>
          </p:nvPr>
        </p:nvSpPr>
        <p:spPr>
          <a:xfrm>
            <a:off x="838200" y="6248400"/>
            <a:ext cx="1905000" cy="304800"/>
          </a:xfrm>
        </p:spPr>
        <p:txBody>
          <a:bodyPr/>
          <a:lstStyle>
            <a:lvl1pPr>
              <a:defRPr sz="1400"/>
            </a:lvl1pPr>
          </a:lstStyle>
          <a:p>
            <a:r>
              <a:rPr lang="en-US"/>
              <a:t>Y Benjamini</a:t>
            </a:r>
          </a:p>
        </p:txBody>
      </p:sp>
      <p:sp>
        <p:nvSpPr>
          <p:cNvPr id="371723" name="Rectangle 11"/>
          <p:cNvSpPr>
            <a:spLocks noGrp="1" noChangeArrowheads="1"/>
          </p:cNvSpPr>
          <p:nvPr>
            <p:ph type="ftr" sz="quarter" idx="3"/>
          </p:nvPr>
        </p:nvSpPr>
        <p:spPr>
          <a:xfrm>
            <a:off x="5867400" y="6248400"/>
            <a:ext cx="2895600" cy="457200"/>
          </a:xfrm>
        </p:spPr>
        <p:txBody>
          <a:bodyPr/>
          <a:lstStyle>
            <a:lvl1pPr>
              <a:defRPr sz="1400"/>
            </a:lvl1pPr>
          </a:lstStyle>
          <a:p>
            <a:r>
              <a:rPr lang="en-US"/>
              <a:t>5: Discovering the FDR</a:t>
            </a:r>
            <a:endParaRPr lang="en-US" dirty="0"/>
          </a:p>
        </p:txBody>
      </p:sp>
      <p:sp>
        <p:nvSpPr>
          <p:cNvPr id="371724" name="Rectangle 12"/>
          <p:cNvSpPr>
            <a:spLocks noGrp="1" noChangeArrowheads="1"/>
          </p:cNvSpPr>
          <p:nvPr>
            <p:ph type="sldNum" sz="quarter" idx="4"/>
          </p:nvPr>
        </p:nvSpPr>
        <p:spPr>
          <a:xfrm>
            <a:off x="3733800" y="6248400"/>
            <a:ext cx="1905000" cy="457200"/>
          </a:xfrm>
        </p:spPr>
        <p:txBody>
          <a:bodyPr/>
          <a:lstStyle>
            <a:lvl1pPr>
              <a:defRPr/>
            </a:lvl1pPr>
          </a:lstStyle>
          <a:p>
            <a:fld id="{6BD33274-AE72-8E49-8D6C-C936F47F5E73}" type="slidenum">
              <a:rPr lang="en-US">
                <a:solidFill>
                  <a:srgbClr val="000099"/>
                </a:solidFill>
              </a:rPr>
              <a:pPr/>
              <a:t>‹N°›</a:t>
            </a:fld>
            <a:endParaRPr lang="en-US">
              <a:solidFill>
                <a:srgbClr val="000099"/>
              </a:solidFill>
            </a:endParaRPr>
          </a:p>
        </p:txBody>
      </p:sp>
      <p:sp>
        <p:nvSpPr>
          <p:cNvPr id="371731" name="Rectangle 19"/>
          <p:cNvSpPr>
            <a:spLocks noGrp="1" noChangeArrowheads="1"/>
          </p:cNvSpPr>
          <p:nvPr>
            <p:ph type="ctrTitle" sz="quarter"/>
          </p:nvPr>
        </p:nvSpPr>
        <p:spPr>
          <a:xfrm>
            <a:off x="914400" y="1524000"/>
            <a:ext cx="7772400" cy="1143000"/>
          </a:xfr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a:defRPr/>
            </a:lvl1pPr>
          </a:lstStyle>
          <a:p>
            <a:pPr lvl="0"/>
            <a:r>
              <a:rPr lang="en-US" noProof="0"/>
              <a:t>Click to edit Master title style</a:t>
            </a:r>
          </a:p>
        </p:txBody>
      </p:sp>
      <p:sp>
        <p:nvSpPr>
          <p:cNvPr id="371732" name="Rectangle 20"/>
          <p:cNvSpPr>
            <a:spLocks noGrp="1" noChangeArrowheads="1"/>
          </p:cNvSpPr>
          <p:nvPr>
            <p:ph type="subTitle" sz="quarter" idx="1"/>
          </p:nvPr>
        </p:nvSpPr>
        <p:spPr>
          <a:xfrm>
            <a:off x="914400" y="3276600"/>
            <a:ext cx="6400800" cy="1752600"/>
          </a:xfr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0" indent="0">
              <a:buFontTx/>
              <a:buNone/>
              <a:defRPr/>
            </a:lvl1pPr>
          </a:lstStyle>
          <a:p>
            <a:pPr lvl="0"/>
            <a:r>
              <a:rPr lang="en-US" noProof="0"/>
              <a:t>Click to edit Master subtitle style</a:t>
            </a:r>
          </a:p>
        </p:txBody>
      </p:sp>
    </p:spTree>
    <p:extLst>
      <p:ext uri="{BB962C8B-B14F-4D97-AF65-F5344CB8AC3E}">
        <p14:creationId xmlns:p14="http://schemas.microsoft.com/office/powerpoint/2010/main" val="1270348487"/>
      </p:ext>
    </p:extLst>
  </p:cSld>
  <p:clrMapOvr>
    <a:masterClrMapping/>
  </p:clrMapOvr>
  <p:hf hdr="0"/>
</p:sldLayout>
</file>

<file path=ppt/slideLayouts/slideLayout15.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81000"/>
            <a:ext cx="7543800" cy="838200"/>
          </a:xfrm>
        </p:spPr>
        <p:txBody>
          <a:bodyPr/>
          <a:lstStyle/>
          <a:p>
            <a:r>
              <a:rPr lang="en-US"/>
              <a:t>Click to edit Master title style</a:t>
            </a:r>
          </a:p>
        </p:txBody>
      </p:sp>
      <p:sp>
        <p:nvSpPr>
          <p:cNvPr id="3" name="ClipArt Placeholder 2"/>
          <p:cNvSpPr>
            <a:spLocks noGrp="1"/>
          </p:cNvSpPr>
          <p:nvPr>
            <p:ph type="clipArt" sz="half" idx="1"/>
          </p:nvPr>
        </p:nvSpPr>
        <p:spPr>
          <a:xfrm>
            <a:off x="914400" y="1295400"/>
            <a:ext cx="3695700" cy="5029200"/>
          </a:xfrm>
        </p:spPr>
        <p:txBody>
          <a:bodyPr/>
          <a:lstStyle/>
          <a:p>
            <a:r>
              <a:rPr lang="en-US"/>
              <a:t>Click icon to add online image</a:t>
            </a:r>
          </a:p>
        </p:txBody>
      </p:sp>
      <p:sp>
        <p:nvSpPr>
          <p:cNvPr id="4" name="Text Placeholder 3"/>
          <p:cNvSpPr>
            <a:spLocks noGrp="1"/>
          </p:cNvSpPr>
          <p:nvPr>
            <p:ph type="body" sz="half" idx="2"/>
          </p:nvPr>
        </p:nvSpPr>
        <p:spPr>
          <a:xfrm>
            <a:off x="4762500" y="1295400"/>
            <a:ext cx="3695700" cy="5029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0" y="6553200"/>
            <a:ext cx="990600" cy="304800"/>
          </a:xfrm>
        </p:spPr>
        <p:txBody>
          <a:bodyPr/>
          <a:lstStyle>
            <a:lvl1pPr>
              <a:defRPr/>
            </a:lvl1pPr>
          </a:lstStyle>
          <a:p>
            <a:r>
              <a:rPr lang="en-US"/>
              <a:t>Y Benjamini</a:t>
            </a:r>
          </a:p>
        </p:txBody>
      </p:sp>
      <p:sp>
        <p:nvSpPr>
          <p:cNvPr id="6" name="Footer Placeholder 5"/>
          <p:cNvSpPr>
            <a:spLocks noGrp="1"/>
          </p:cNvSpPr>
          <p:nvPr>
            <p:ph type="ftr" sz="quarter" idx="11"/>
          </p:nvPr>
        </p:nvSpPr>
        <p:spPr>
          <a:xfrm>
            <a:off x="7696200" y="6477000"/>
            <a:ext cx="1600200" cy="228600"/>
          </a:xfrm>
        </p:spPr>
        <p:txBody>
          <a:bodyPr/>
          <a:lstStyle>
            <a:lvl1pPr>
              <a:defRPr/>
            </a:lvl1pPr>
          </a:lstStyle>
          <a:p>
            <a:r>
              <a:rPr lang="en-US"/>
              <a:t>5: Discovering the FDR</a:t>
            </a:r>
            <a:endParaRPr lang="en-US" dirty="0"/>
          </a:p>
        </p:txBody>
      </p:sp>
      <p:sp>
        <p:nvSpPr>
          <p:cNvPr id="7" name="Slide Number Placeholder 6"/>
          <p:cNvSpPr>
            <a:spLocks noGrp="1"/>
          </p:cNvSpPr>
          <p:nvPr>
            <p:ph type="sldNum" sz="quarter" idx="12"/>
          </p:nvPr>
        </p:nvSpPr>
        <p:spPr>
          <a:xfrm>
            <a:off x="3733800" y="6553200"/>
            <a:ext cx="1143000" cy="304800"/>
          </a:xfrm>
        </p:spPr>
        <p:txBody>
          <a:bodyPr/>
          <a:lstStyle>
            <a:lvl1pPr>
              <a:defRPr/>
            </a:lvl1pPr>
          </a:lstStyle>
          <a:p>
            <a:r>
              <a:rPr lang="en-US">
                <a:solidFill>
                  <a:srgbClr val="000099"/>
                </a:solidFill>
              </a:rPr>
              <a:t>1</a:t>
            </a:r>
          </a:p>
        </p:txBody>
      </p:sp>
    </p:spTree>
    <p:extLst>
      <p:ext uri="{BB962C8B-B14F-4D97-AF65-F5344CB8AC3E}">
        <p14:creationId xmlns:p14="http://schemas.microsoft.com/office/powerpoint/2010/main" val="2736949598"/>
      </p:ext>
    </p:extLst>
  </p:cSld>
  <p:clrMapOvr>
    <a:masterClrMapping/>
  </p:clrMapOvr>
  <p:hf hdr="0"/>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0"/>
          <p:cNvSpPr>
            <a:spLocks noGrp="1" noChangeArrowheads="1"/>
          </p:cNvSpPr>
          <p:nvPr>
            <p:ph type="dt" sz="half" idx="10"/>
          </p:nvPr>
        </p:nvSpPr>
        <p:spPr/>
        <p:txBody>
          <a:bodyPr/>
          <a:lstStyle>
            <a:lvl1pPr>
              <a:defRPr/>
            </a:lvl1pPr>
          </a:lstStyle>
          <a:p>
            <a:r>
              <a:rPr lang="en-US"/>
              <a:t>Y Benjamini</a:t>
            </a:r>
          </a:p>
        </p:txBody>
      </p:sp>
      <p:sp>
        <p:nvSpPr>
          <p:cNvPr id="3" name="Rectangle 11"/>
          <p:cNvSpPr>
            <a:spLocks noGrp="1" noChangeArrowheads="1"/>
          </p:cNvSpPr>
          <p:nvPr>
            <p:ph type="ftr" sz="quarter" idx="11"/>
          </p:nvPr>
        </p:nvSpPr>
        <p:spPr/>
        <p:txBody>
          <a:bodyPr/>
          <a:lstStyle>
            <a:lvl1pPr>
              <a:defRPr/>
            </a:lvl1pPr>
          </a:lstStyle>
          <a:p>
            <a:r>
              <a:rPr lang="en-US"/>
              <a:t>5: Discovering the FDR</a:t>
            </a:r>
          </a:p>
        </p:txBody>
      </p:sp>
      <p:sp>
        <p:nvSpPr>
          <p:cNvPr id="4" name="Rectangle 12"/>
          <p:cNvSpPr>
            <a:spLocks noGrp="1" noChangeArrowheads="1"/>
          </p:cNvSpPr>
          <p:nvPr>
            <p:ph type="sldNum" sz="quarter" idx="12"/>
          </p:nvPr>
        </p:nvSpPr>
        <p:spPr>
          <a:xfrm>
            <a:off x="3733800" y="6553200"/>
            <a:ext cx="1143000" cy="304800"/>
          </a:xfrm>
          <a:prstGeom prst="rect">
            <a:avLst/>
          </a:prstGeom>
        </p:spPr>
        <p:txBody>
          <a:bodyPr/>
          <a:lstStyle>
            <a:lvl1pPr>
              <a:defRPr/>
            </a:lvl1pPr>
          </a:lstStyle>
          <a:p>
            <a:fld id="{8D42553A-74F0-3649-A174-253660D15F7B}" type="slidenum">
              <a:rPr lang="en-US" smtClean="0"/>
              <a:t>‹N°›</a:t>
            </a:fld>
            <a:endParaRPr lang="en-US"/>
          </a:p>
        </p:txBody>
      </p:sp>
    </p:spTree>
    <p:extLst>
      <p:ext uri="{BB962C8B-B14F-4D97-AF65-F5344CB8AC3E}">
        <p14:creationId xmlns:p14="http://schemas.microsoft.com/office/powerpoint/2010/main" val="40047477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5_Title Slide">
    <p:spTree>
      <p:nvGrpSpPr>
        <p:cNvPr id="1" name=""/>
        <p:cNvGrpSpPr/>
        <p:nvPr/>
      </p:nvGrpSpPr>
      <p:grpSpPr>
        <a:xfrm>
          <a:off x="0" y="0"/>
          <a:ext cx="0" cy="0"/>
          <a:chOff x="0" y="0"/>
          <a:chExt cx="0" cy="0"/>
        </a:xfrm>
      </p:grpSpPr>
      <p:sp>
        <p:nvSpPr>
          <p:cNvPr id="5" name="Date Placeholder 3"/>
          <p:cNvSpPr>
            <a:spLocks noGrp="1"/>
          </p:cNvSpPr>
          <p:nvPr>
            <p:ph type="dt" sz="half" idx="10"/>
          </p:nvPr>
        </p:nvSpPr>
        <p:spPr/>
        <p:txBody>
          <a:bodyPr/>
          <a:lstStyle>
            <a:lvl1pPr>
              <a:defRPr/>
            </a:lvl1pPr>
          </a:lstStyle>
          <a:p>
            <a:r>
              <a:rPr lang="en-US"/>
              <a:t>YB Calcutta 28.12.12</a:t>
            </a:r>
          </a:p>
        </p:txBody>
      </p:sp>
      <p:sp>
        <p:nvSpPr>
          <p:cNvPr id="6" name="Footer Placeholder 4"/>
          <p:cNvSpPr>
            <a:spLocks noGrp="1"/>
          </p:cNvSpPr>
          <p:nvPr>
            <p:ph type="ftr" sz="quarter" idx="11"/>
          </p:nvPr>
        </p:nvSpPr>
        <p:spPr>
          <a:xfrm>
            <a:off x="3429000" y="19050"/>
            <a:ext cx="4114800" cy="328613"/>
          </a:xfrm>
          <a:prstGeom prst="rect">
            <a:avLst/>
          </a:prstGeom>
        </p:spPr>
        <p:txBody>
          <a:bodyPr/>
          <a:lstStyle>
            <a:lvl1pPr>
              <a:defRPr/>
            </a:lvl1pPr>
          </a:lstStyle>
          <a:p>
            <a:r>
              <a:rPr lang="en-US" dirty="0"/>
              <a:t>17:fMRI</a:t>
            </a:r>
          </a:p>
        </p:txBody>
      </p:sp>
      <p:sp>
        <p:nvSpPr>
          <p:cNvPr id="7" name="Slide Number Placeholder 5"/>
          <p:cNvSpPr>
            <a:spLocks noGrp="1"/>
          </p:cNvSpPr>
          <p:nvPr>
            <p:ph type="sldNum" sz="quarter" idx="12"/>
          </p:nvPr>
        </p:nvSpPr>
        <p:spPr/>
        <p:txBody>
          <a:bodyPr/>
          <a:lstStyle>
            <a:lvl1pPr>
              <a:defRPr/>
            </a:lvl1pPr>
          </a:lstStyle>
          <a:p>
            <a:fld id="{32587A7B-948E-FB44-B82E-95B31AE766F9}" type="slidenum">
              <a:rPr lang="en-US" smtClean="0"/>
              <a:t>‹N°›</a:t>
            </a:fld>
            <a:endParaRPr lang="en-US"/>
          </a:p>
        </p:txBody>
      </p:sp>
      <p:sp>
        <p:nvSpPr>
          <p:cNvPr id="8" name="Title Placeholder 1"/>
          <p:cNvSpPr>
            <a:spLocks noGrp="1" noChangeAspect="1"/>
          </p:cNvSpPr>
          <p:nvPr>
            <p:ph type="title"/>
          </p:nvPr>
        </p:nvSpPr>
        <p:spPr>
          <a:xfrm>
            <a:off x="457200" y="533400"/>
            <a:ext cx="8229600" cy="5032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10" name="Text Placeholder 2"/>
          <p:cNvSpPr>
            <a:spLocks noGrp="1"/>
          </p:cNvSpPr>
          <p:nvPr>
            <p:ph idx="1"/>
          </p:nvPr>
        </p:nvSpPr>
        <p:spPr>
          <a:xfrm>
            <a:off x="457200" y="1254125"/>
            <a:ext cx="8229600" cy="525938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40986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703663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8101991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1725495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917482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414166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556200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9196052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37335640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518452208"/>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663"/>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noChangeAspect="1"/>
          </p:cNvSpPr>
          <p:nvPr>
            <p:ph type="title"/>
          </p:nvPr>
        </p:nvSpPr>
        <p:spPr>
          <a:xfrm>
            <a:off x="457200" y="533400"/>
            <a:ext cx="8229600" cy="503238"/>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457200" y="1254125"/>
            <a:ext cx="8229600" cy="525938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6"/>
          <p:cNvSpPr/>
          <p:nvPr/>
        </p:nvSpPr>
        <p:spPr>
          <a:xfrm>
            <a:off x="0" y="0"/>
            <a:ext cx="9144000" cy="3651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 name="Date Placeholder 3"/>
          <p:cNvSpPr>
            <a:spLocks noGrp="1"/>
          </p:cNvSpPr>
          <p:nvPr>
            <p:ph type="dt" sz="half" idx="2"/>
          </p:nvPr>
        </p:nvSpPr>
        <p:spPr>
          <a:xfrm>
            <a:off x="457200" y="19050"/>
            <a:ext cx="2895600" cy="328613"/>
          </a:xfrm>
          <a:prstGeom prst="rect">
            <a:avLst/>
          </a:prstGeom>
        </p:spPr>
        <p:txBody>
          <a:bodyPr vert="horz" lIns="91440" tIns="45720" rIns="91440" bIns="45720" rtlCol="0" anchor="ctr"/>
          <a:lstStyle>
            <a:lvl1pPr algn="l" fontAlgn="auto">
              <a:spcBef>
                <a:spcPts val="0"/>
              </a:spcBef>
              <a:spcAft>
                <a:spcPts val="0"/>
              </a:spcAft>
              <a:defRPr sz="1200">
                <a:solidFill>
                  <a:schemeClr val="bg1"/>
                </a:solidFill>
                <a:latin typeface="+mn-lt"/>
                <a:ea typeface="+mn-ea"/>
                <a:cs typeface="+mn-cs"/>
              </a:defRPr>
            </a:lvl1pPr>
          </a:lstStyle>
          <a:p>
            <a:fld id="{C0357537-256F-2F45-94E5-2E30AD128457}" type="datetimeFigureOut">
              <a:rPr lang="en-US" smtClean="0">
                <a:solidFill>
                  <a:prstClr val="black">
                    <a:tint val="75000"/>
                  </a:prstClr>
                </a:solidFill>
                <a:latin typeface="Calibri"/>
              </a:rPr>
              <a:pPr/>
              <a:t>9/1/2018</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429000" y="19050"/>
            <a:ext cx="4114800" cy="328613"/>
          </a:xfrm>
          <a:prstGeom prst="rect">
            <a:avLst/>
          </a:prstGeom>
        </p:spPr>
        <p:txBody>
          <a:bodyPr vert="horz" lIns="91440" tIns="45720" rIns="91440" bIns="45720" rtlCol="0" anchor="ctr"/>
          <a:lstStyle>
            <a:lvl1pPr algn="ctr" fontAlgn="auto">
              <a:spcBef>
                <a:spcPts val="0"/>
              </a:spcBef>
              <a:spcAft>
                <a:spcPts val="0"/>
              </a:spcAft>
              <a:defRPr sz="1200">
                <a:solidFill>
                  <a:schemeClr val="bg1"/>
                </a:solidFill>
                <a:latin typeface="+mn-lt"/>
                <a:ea typeface="+mn-ea"/>
                <a:cs typeface="+mn-cs"/>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7620000" y="19050"/>
            <a:ext cx="1066800" cy="328613"/>
          </a:xfrm>
          <a:prstGeom prst="rect">
            <a:avLst/>
          </a:prstGeom>
        </p:spPr>
        <p:txBody>
          <a:bodyPr vert="horz" lIns="91440" tIns="45720" rIns="91440" bIns="45720" rtlCol="0" anchor="ctr"/>
          <a:lstStyle>
            <a:lvl1pPr algn="l" fontAlgn="auto">
              <a:spcBef>
                <a:spcPts val="0"/>
              </a:spcBef>
              <a:spcAft>
                <a:spcPts val="0"/>
              </a:spcAft>
              <a:defRPr sz="1400" b="1">
                <a:solidFill>
                  <a:schemeClr val="bg1"/>
                </a:solidFill>
                <a:latin typeface="+mn-lt"/>
                <a:ea typeface="+mn-ea"/>
                <a:cs typeface="+mn-cs"/>
              </a:defRPr>
            </a:lvl1pPr>
          </a:lstStyle>
          <a:p>
            <a:fld id="{6FD41C86-1186-B64B-8286-F497B5CBB1C3}" type="slidenum">
              <a:rPr lang="en-US" smtClean="0">
                <a:solidFill>
                  <a:prstClr val="black">
                    <a:tint val="75000"/>
                  </a:prstClr>
                </a:solidFill>
                <a:latin typeface="Calibri"/>
              </a:rPr>
              <a:pPr/>
              <a:t>‹N°›</a:t>
            </a:fld>
            <a:endParaRPr lang="en-US">
              <a:solidFill>
                <a:prstClr val="black">
                  <a:tint val="75000"/>
                </a:prstClr>
              </a:solidFill>
              <a:latin typeface="Calibri"/>
            </a:endParaRPr>
          </a:p>
        </p:txBody>
      </p:sp>
    </p:spTree>
    <p:extLst>
      <p:ext uri="{BB962C8B-B14F-4D97-AF65-F5344CB8AC3E}">
        <p14:creationId xmlns:p14="http://schemas.microsoft.com/office/powerpoint/2010/main" val="2840732384"/>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Lst>
  <p:txStyles>
    <p:titleStyle>
      <a:lvl1pPr algn="l" rtl="0" eaLnBrk="1" fontAlgn="base" hangingPunct="1">
        <a:spcBef>
          <a:spcPct val="0"/>
        </a:spcBef>
        <a:spcAft>
          <a:spcPct val="0"/>
        </a:spcAft>
        <a:defRPr sz="2800" kern="1200" spc="-100">
          <a:ln>
            <a:solidFill>
              <a:schemeClr val="accent6">
                <a:lumMod val="50000"/>
              </a:schemeClr>
            </a:solidFill>
          </a:ln>
          <a:solidFill>
            <a:schemeClr val="accent6">
              <a:lumMod val="50000"/>
            </a:schemeClr>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9pPr>
    </p:titleStyle>
    <p:bodyStyle>
      <a:lvl1pPr marL="182563" indent="-182563" algn="l" rtl="0" eaLnBrk="1" fontAlgn="base" hangingPunct="1">
        <a:spcBef>
          <a:spcPct val="20000"/>
        </a:spcBef>
        <a:spcAft>
          <a:spcPct val="0"/>
        </a:spcAft>
        <a:buClr>
          <a:schemeClr val="accent1"/>
        </a:buClr>
        <a:buSzPct val="85000"/>
        <a:buFont typeface="Arial" charset="0"/>
        <a:buChar char="•"/>
        <a:defRPr sz="2400" kern="1200">
          <a:ln>
            <a:noFill/>
          </a:ln>
          <a:solidFill>
            <a:srgbClr val="000090"/>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400" kern="1200">
          <a:ln>
            <a:noFill/>
          </a:ln>
          <a:solidFill>
            <a:srgbClr val="000090"/>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2400" kern="1200">
          <a:ln>
            <a:noFill/>
          </a:ln>
          <a:solidFill>
            <a:srgbClr val="000090"/>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kern="1200">
          <a:ln>
            <a:noFill/>
          </a:ln>
          <a:solidFill>
            <a:srgbClr val="000090"/>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kern="1200">
          <a:ln>
            <a:noFill/>
          </a:ln>
          <a:solidFill>
            <a:srgbClr val="000090"/>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9.xml"/><Relationship Id="rId1" Type="http://schemas.openxmlformats.org/officeDocument/2006/relationships/slideLayout" Target="../slideLayouts/slideLayout13.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7" Type="http://schemas.openxmlformats.org/officeDocument/2006/relationships/image" Target="../media/image14.emf"/><Relationship Id="rId2" Type="http://schemas.openxmlformats.org/officeDocument/2006/relationships/slideLayout" Target="../slideLayouts/slideLayout16.xml"/><Relationship Id="rId1" Type="http://schemas.openxmlformats.org/officeDocument/2006/relationships/vmlDrawing" Target="../drawings/vmlDrawing4.vml"/><Relationship Id="rId6" Type="http://schemas.openxmlformats.org/officeDocument/2006/relationships/oleObject" Target="../embeddings/oleObject6.bin"/><Relationship Id="rId5" Type="http://schemas.openxmlformats.org/officeDocument/2006/relationships/image" Target="../media/image13.emf"/><Relationship Id="rId4" Type="http://schemas.openxmlformats.org/officeDocument/2006/relationships/oleObject" Target="../embeddings/oleObject5.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13.xml"/><Relationship Id="rId1" Type="http://schemas.openxmlformats.org/officeDocument/2006/relationships/vmlDrawing" Target="../drawings/vmlDrawing5.vml"/><Relationship Id="rId6" Type="http://schemas.openxmlformats.org/officeDocument/2006/relationships/image" Target="../media/image16.emf"/><Relationship Id="rId5" Type="http://schemas.openxmlformats.org/officeDocument/2006/relationships/oleObject" Target="../embeddings/oleObject8.bin"/><Relationship Id="rId4" Type="http://schemas.openxmlformats.org/officeDocument/2006/relationships/image" Target="../media/image15.emf"/></Relationships>
</file>

<file path=ppt/slides/_rels/slide18.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14.xml"/><Relationship Id="rId7" Type="http://schemas.openxmlformats.org/officeDocument/2006/relationships/image" Target="../media/image18.emf"/><Relationship Id="rId2" Type="http://schemas.openxmlformats.org/officeDocument/2006/relationships/slideLayout" Target="../slideLayouts/slideLayout13.xml"/><Relationship Id="rId1" Type="http://schemas.openxmlformats.org/officeDocument/2006/relationships/vmlDrawing" Target="../drawings/vmlDrawing6.vml"/><Relationship Id="rId6" Type="http://schemas.openxmlformats.org/officeDocument/2006/relationships/oleObject" Target="../embeddings/oleObject10.bin"/><Relationship Id="rId5" Type="http://schemas.openxmlformats.org/officeDocument/2006/relationships/image" Target="../media/image17.emf"/><Relationship Id="rId4" Type="http://schemas.openxmlformats.org/officeDocument/2006/relationships/oleObject" Target="../embeddings/oleObject9.bin"/><Relationship Id="rId9" Type="http://schemas.openxmlformats.org/officeDocument/2006/relationships/image" Target="../media/image19.emf"/></Relationships>
</file>

<file path=ppt/slides/_rels/slide1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27.emf"/><Relationship Id="rId4" Type="http://schemas.openxmlformats.org/officeDocument/2006/relationships/image" Target="../media/image26.emf"/></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2.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6.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13.xml"/><Relationship Id="rId1" Type="http://schemas.openxmlformats.org/officeDocument/2006/relationships/vmlDrawing" Target="../drawings/vmlDrawing7.vml"/><Relationship Id="rId6" Type="http://schemas.openxmlformats.org/officeDocument/2006/relationships/image" Target="../media/image30.emf"/><Relationship Id="rId5" Type="http://schemas.openxmlformats.org/officeDocument/2006/relationships/oleObject" Target="../embeddings/oleObject12.bin"/><Relationship Id="rId4" Type="http://schemas.openxmlformats.org/officeDocument/2006/relationships/image" Target="../media/image31.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8" Type="http://schemas.openxmlformats.org/officeDocument/2006/relationships/image" Target="../media/image34.emf"/><Relationship Id="rId13" Type="http://schemas.openxmlformats.org/officeDocument/2006/relationships/oleObject" Target="../embeddings/oleObject18.bin"/><Relationship Id="rId3" Type="http://schemas.openxmlformats.org/officeDocument/2006/relationships/oleObject" Target="../embeddings/oleObject13.bin"/><Relationship Id="rId7" Type="http://schemas.openxmlformats.org/officeDocument/2006/relationships/oleObject" Target="../embeddings/oleObject15.bin"/><Relationship Id="rId12" Type="http://schemas.openxmlformats.org/officeDocument/2006/relationships/image" Target="../media/image36.emf"/><Relationship Id="rId2" Type="http://schemas.openxmlformats.org/officeDocument/2006/relationships/slideLayout" Target="../slideLayouts/slideLayout13.xml"/><Relationship Id="rId16" Type="http://schemas.openxmlformats.org/officeDocument/2006/relationships/image" Target="../media/image38.emf"/><Relationship Id="rId1" Type="http://schemas.openxmlformats.org/officeDocument/2006/relationships/vmlDrawing" Target="../drawings/vmlDrawing8.vml"/><Relationship Id="rId6" Type="http://schemas.openxmlformats.org/officeDocument/2006/relationships/image" Target="../media/image33.emf"/><Relationship Id="rId11" Type="http://schemas.openxmlformats.org/officeDocument/2006/relationships/oleObject" Target="../embeddings/oleObject17.bin"/><Relationship Id="rId5" Type="http://schemas.openxmlformats.org/officeDocument/2006/relationships/oleObject" Target="../embeddings/oleObject14.bin"/><Relationship Id="rId15" Type="http://schemas.openxmlformats.org/officeDocument/2006/relationships/oleObject" Target="../embeddings/oleObject19.bin"/><Relationship Id="rId10" Type="http://schemas.openxmlformats.org/officeDocument/2006/relationships/image" Target="../media/image35.emf"/><Relationship Id="rId4" Type="http://schemas.openxmlformats.org/officeDocument/2006/relationships/image" Target="../media/image32.emf"/><Relationship Id="rId9" Type="http://schemas.openxmlformats.org/officeDocument/2006/relationships/oleObject" Target="../embeddings/oleObject16.bin"/><Relationship Id="rId14" Type="http://schemas.openxmlformats.org/officeDocument/2006/relationships/image" Target="../media/image37.emf"/></Relationships>
</file>

<file path=ppt/slides/_rels/slide44.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hyperlink" Target="http://arxiv.org/abs/1504.00701" TargetMode="External"/><Relationship Id="rId1" Type="http://schemas.openxmlformats.org/officeDocument/2006/relationships/slideLayout" Target="../slideLayouts/slideLayout13.xml"/><Relationship Id="rId4" Type="http://schemas.openxmlformats.org/officeDocument/2006/relationships/image" Target="../media/image41.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43.emf"/><Relationship Id="rId1" Type="http://schemas.openxmlformats.org/officeDocument/2006/relationships/slideLayout" Target="../slideLayouts/slideLayout14.xml"/><Relationship Id="rId4" Type="http://schemas.openxmlformats.org/officeDocument/2006/relationships/image" Target="../media/image45.emf"/></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4.emf"/><Relationship Id="rId2" Type="http://schemas.openxmlformats.org/officeDocument/2006/relationships/slideLayout" Target="../slideLayouts/slideLayout13.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3.emf"/><Relationship Id="rId4" Type="http://schemas.openxmlformats.org/officeDocument/2006/relationships/oleObject" Target="../embeddings/oleObject2.bin"/></Relationships>
</file>

<file path=ppt/slides/_rels/slide5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6.png"/><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image" Target="../media/image47.emf"/><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image" Target="../media/image50.emf"/><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13.xml"/><Relationship Id="rId1" Type="http://schemas.openxmlformats.org/officeDocument/2006/relationships/vmlDrawing" Target="../drawings/vmlDrawing9.vml"/><Relationship Id="rId4" Type="http://schemas.openxmlformats.org/officeDocument/2006/relationships/image" Target="../media/image52.emf"/></Relationships>
</file>

<file path=ppt/slides/_rels/slide64.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13.xml"/><Relationship Id="rId1" Type="http://schemas.openxmlformats.org/officeDocument/2006/relationships/vmlDrawing" Target="../drawings/vmlDrawing10.vml"/><Relationship Id="rId4" Type="http://schemas.openxmlformats.org/officeDocument/2006/relationships/image" Target="../media/image53.em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13.xml"/><Relationship Id="rId1" Type="http://schemas.openxmlformats.org/officeDocument/2006/relationships/vmlDrawing" Target="../drawings/vmlDrawing11.vml"/><Relationship Id="rId4" Type="http://schemas.openxmlformats.org/officeDocument/2006/relationships/image" Target="../media/image54.emf"/></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5.emf"/><Relationship Id="rId4" Type="http://schemas.openxmlformats.org/officeDocument/2006/relationships/oleObject" Target="../embeddings/oleObject4.bin"/></Relationships>
</file>

<file path=ppt/slides/_rels/slide7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16.xml"/><Relationship Id="rId4" Type="http://schemas.openxmlformats.org/officeDocument/2006/relationships/image" Target="../media/image56.jpeg"/></Relationships>
</file>

<file path=ppt/slides/_rels/slide7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5.xm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3" Type="http://schemas.openxmlformats.org/officeDocument/2006/relationships/image" Target="../media/image60.emf"/><Relationship Id="rId2" Type="http://schemas.openxmlformats.org/officeDocument/2006/relationships/image" Target="../media/image59.emf"/><Relationship Id="rId1" Type="http://schemas.openxmlformats.org/officeDocument/2006/relationships/slideLayout" Target="../slideLayouts/slideLayout13.xml"/><Relationship Id="rId6" Type="http://schemas.openxmlformats.org/officeDocument/2006/relationships/image" Target="../media/image63.emf"/><Relationship Id="rId5" Type="http://schemas.openxmlformats.org/officeDocument/2006/relationships/image" Target="../media/image62.emf"/><Relationship Id="rId4" Type="http://schemas.openxmlformats.org/officeDocument/2006/relationships/image" Target="../media/image61.emf"/></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2" Type="http://schemas.openxmlformats.org/officeDocument/2006/relationships/image" Target="../media/image51.emf"/><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8667" y="754912"/>
            <a:ext cx="8537221" cy="1467293"/>
          </a:xfrm>
        </p:spPr>
        <p:txBody>
          <a:bodyPr>
            <a:normAutofit/>
          </a:bodyPr>
          <a:lstStyle/>
          <a:p>
            <a:pPr algn="ctr">
              <a:lnSpc>
                <a:spcPct val="150000"/>
              </a:lnSpc>
            </a:pPr>
            <a:r>
              <a:rPr lang="en-US" dirty="0">
                <a:solidFill>
                  <a:srgbClr val="C00000"/>
                </a:solidFill>
              </a:rPr>
              <a:t>Selective Inference</a:t>
            </a:r>
          </a:p>
        </p:txBody>
      </p:sp>
      <p:sp>
        <p:nvSpPr>
          <p:cNvPr id="3" name="Subtitle 2"/>
          <p:cNvSpPr>
            <a:spLocks noGrp="1"/>
          </p:cNvSpPr>
          <p:nvPr>
            <p:ph type="subTitle" idx="1"/>
          </p:nvPr>
        </p:nvSpPr>
        <p:spPr>
          <a:xfrm>
            <a:off x="338667" y="2222205"/>
            <a:ext cx="8537221" cy="3972573"/>
          </a:xfrm>
        </p:spPr>
        <p:txBody>
          <a:bodyPr>
            <a:normAutofit fontScale="92500" lnSpcReduction="20000"/>
          </a:bodyPr>
          <a:lstStyle/>
          <a:p>
            <a:pPr algn="ctr"/>
            <a:endParaRPr lang="en-US" dirty="0"/>
          </a:p>
          <a:p>
            <a:pPr algn="ctr"/>
            <a:r>
              <a:rPr lang="en-US" dirty="0">
                <a:solidFill>
                  <a:schemeClr val="tx1"/>
                </a:solidFill>
              </a:rPr>
              <a:t>Yoav </a:t>
            </a:r>
            <a:r>
              <a:rPr lang="en-US" dirty="0" err="1">
                <a:solidFill>
                  <a:schemeClr val="tx1"/>
                </a:solidFill>
              </a:rPr>
              <a:t>Benjamini</a:t>
            </a:r>
            <a:endParaRPr lang="en-US" dirty="0">
              <a:solidFill>
                <a:schemeClr val="tx1"/>
              </a:solidFill>
            </a:endParaRPr>
          </a:p>
          <a:p>
            <a:pPr algn="ctr"/>
            <a:r>
              <a:rPr lang="en-US" dirty="0">
                <a:solidFill>
                  <a:schemeClr val="tx1"/>
                </a:solidFill>
              </a:rPr>
              <a:t>Tel Aviv University</a:t>
            </a:r>
          </a:p>
          <a:p>
            <a:pPr algn="ctr"/>
            <a:r>
              <a:rPr lang="en-US" dirty="0">
                <a:solidFill>
                  <a:schemeClr val="tx1"/>
                </a:solidFill>
              </a:rPr>
              <a:t> </a:t>
            </a:r>
          </a:p>
          <a:p>
            <a:pPr algn="ctr"/>
            <a:r>
              <a:rPr lang="en-US" dirty="0">
                <a:solidFill>
                  <a:schemeClr val="accent1">
                    <a:lumMod val="75000"/>
                  </a:schemeClr>
                </a:solidFill>
              </a:rPr>
              <a:t>Swiss summer school at Villars-sur-</a:t>
            </a:r>
            <a:r>
              <a:rPr lang="en-US" dirty="0" err="1">
                <a:solidFill>
                  <a:schemeClr val="accent1">
                    <a:lumMod val="75000"/>
                  </a:schemeClr>
                </a:solidFill>
              </a:rPr>
              <a:t>Ollon</a:t>
            </a:r>
            <a:endParaRPr lang="en-US" dirty="0">
              <a:solidFill>
                <a:schemeClr val="accent1">
                  <a:lumMod val="75000"/>
                </a:schemeClr>
              </a:solidFill>
            </a:endParaRPr>
          </a:p>
          <a:p>
            <a:pPr algn="ctr"/>
            <a:r>
              <a:rPr lang="en-US" dirty="0">
                <a:solidFill>
                  <a:schemeClr val="accent1">
                    <a:lumMod val="75000"/>
                  </a:schemeClr>
                </a:solidFill>
              </a:rPr>
              <a:t>Lecture 2, September 3, 2018</a:t>
            </a:r>
          </a:p>
          <a:p>
            <a:pPr algn="ctr"/>
            <a:endParaRPr lang="en-US" sz="2000" dirty="0"/>
          </a:p>
          <a:p>
            <a:pPr algn="ctr"/>
            <a:r>
              <a:rPr lang="en-US" sz="2000" dirty="0">
                <a:solidFill>
                  <a:schemeClr val="accent2"/>
                </a:solidFill>
              </a:rPr>
              <a:t>Preparation Supported by  European Research Council grant: PSARPS</a:t>
            </a:r>
            <a:endParaRPr lang="en-US" sz="2000" dirty="0"/>
          </a:p>
          <a:p>
            <a:pPr algn="ctr"/>
            <a:r>
              <a:rPr lang="en-US" sz="2000" dirty="0" err="1">
                <a:solidFill>
                  <a:schemeClr val="accent2"/>
                </a:solidFill>
              </a:rPr>
              <a:t>www.replicability.tau.il</a:t>
            </a:r>
            <a:endParaRPr lang="en-US" sz="2000" dirty="0"/>
          </a:p>
          <a:p>
            <a:endParaRPr lang="en-US" dirty="0"/>
          </a:p>
        </p:txBody>
      </p:sp>
    </p:spTree>
    <p:extLst>
      <p:ext uri="{BB962C8B-B14F-4D97-AF65-F5344CB8AC3E}">
        <p14:creationId xmlns:p14="http://schemas.microsoft.com/office/powerpoint/2010/main" val="2415499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5654" name="Rectangle 6"/>
          <p:cNvSpPr>
            <a:spLocks noGrp="1" noChangeArrowheads="1"/>
          </p:cNvSpPr>
          <p:nvPr>
            <p:ph type="title"/>
          </p:nvPr>
        </p:nvSpPr>
        <p:spPr>
          <a:xfrm>
            <a:off x="914400" y="152400"/>
            <a:ext cx="7696200" cy="838200"/>
          </a:xfrm>
          <a:noFill/>
          <a:ln/>
        </p:spPr>
        <p:txBody>
          <a:bodyPr/>
          <a:lstStyle/>
          <a:p>
            <a:r>
              <a:rPr lang="en-US"/>
              <a:t>Incidently, 16 years later </a:t>
            </a:r>
          </a:p>
        </p:txBody>
      </p:sp>
      <p:sp>
        <p:nvSpPr>
          <p:cNvPr id="6" name="Date Placeholder 3"/>
          <p:cNvSpPr>
            <a:spLocks noGrp="1"/>
          </p:cNvSpPr>
          <p:nvPr>
            <p:ph type="dt" sz="half" idx="10"/>
          </p:nvPr>
        </p:nvSpPr>
        <p:spPr/>
        <p:txBody>
          <a:bodyPr/>
          <a:lstStyle/>
          <a:p>
            <a:r>
              <a:rPr lang="en-US"/>
              <a:t>Y Benjamini</a:t>
            </a:r>
            <a:endParaRPr lang="en-US" sz="1400"/>
          </a:p>
        </p:txBody>
      </p:sp>
      <p:sp>
        <p:nvSpPr>
          <p:cNvPr id="7" name="Footer Placeholder 4"/>
          <p:cNvSpPr>
            <a:spLocks noGrp="1"/>
          </p:cNvSpPr>
          <p:nvPr>
            <p:ph type="ftr" sz="quarter" idx="11"/>
          </p:nvPr>
        </p:nvSpPr>
        <p:spPr/>
        <p:txBody>
          <a:bodyPr/>
          <a:lstStyle/>
          <a:p>
            <a:r>
              <a:rPr lang="en-US"/>
              <a:t>5: Discovering the FDR</a:t>
            </a:r>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10</a:t>
            </a:fld>
            <a:endParaRPr lang="en-US"/>
          </a:p>
        </p:txBody>
      </p:sp>
      <p:pic>
        <p:nvPicPr>
          <p:cNvPr id="1435650"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914400" y="762000"/>
            <a:ext cx="7924800" cy="47021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pic>
        <p:nvPicPr>
          <p:cNvPr id="143565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990600" y="5756275"/>
            <a:ext cx="7772400" cy="3905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sp>
        <p:nvSpPr>
          <p:cNvPr id="1435656" name="Rectangle 8"/>
          <p:cNvSpPr>
            <a:spLocks noChangeArrowheads="1"/>
          </p:cNvSpPr>
          <p:nvPr/>
        </p:nvSpPr>
        <p:spPr bwMode="auto">
          <a:xfrm>
            <a:off x="609600" y="6019800"/>
            <a:ext cx="819785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a:buFontTx/>
              <a:buNone/>
            </a:pPr>
            <a:r>
              <a:rPr lang="en-US" sz="2400"/>
              <a:t>Does not mention Soriç, FDR, and not even multiple testing</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56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7746" name="Rectangle 2"/>
          <p:cNvSpPr>
            <a:spLocks noGrp="1" noChangeArrowheads="1"/>
          </p:cNvSpPr>
          <p:nvPr>
            <p:ph type="title"/>
          </p:nvPr>
        </p:nvSpPr>
        <p:spPr/>
        <p:txBody>
          <a:bodyPr/>
          <a:lstStyle/>
          <a:p>
            <a:r>
              <a:rPr lang="en-US" dirty="0"/>
              <a:t>The publication saga</a:t>
            </a:r>
          </a:p>
        </p:txBody>
      </p:sp>
      <p:sp>
        <p:nvSpPr>
          <p:cNvPr id="1567747" name="Rectangle 3"/>
          <p:cNvSpPr>
            <a:spLocks noGrp="1" noChangeArrowheads="1"/>
          </p:cNvSpPr>
          <p:nvPr>
            <p:ph idx="1"/>
          </p:nvPr>
        </p:nvSpPr>
        <p:spPr/>
        <p:txBody>
          <a:bodyPr>
            <a:normAutofit lnSpcReduction="10000"/>
          </a:bodyPr>
          <a:lstStyle/>
          <a:p>
            <a:pPr marL="0" indent="0">
              <a:lnSpc>
                <a:spcPct val="120000"/>
              </a:lnSpc>
              <a:buNone/>
            </a:pPr>
            <a:r>
              <a:rPr lang="en-US" dirty="0"/>
              <a:t>The paper was first submitted to JASA 1989,</a:t>
            </a:r>
          </a:p>
          <a:p>
            <a:pPr marL="0" indent="0">
              <a:lnSpc>
                <a:spcPct val="120000"/>
              </a:lnSpc>
              <a:buNone/>
            </a:pPr>
            <a:r>
              <a:rPr lang="en-US" dirty="0"/>
              <a:t>then </a:t>
            </a:r>
            <a:r>
              <a:rPr lang="en-US" dirty="0" err="1"/>
              <a:t>Biometrika</a:t>
            </a:r>
            <a:r>
              <a:rPr lang="en-US" dirty="0"/>
              <a:t>, finally appeared in 1995  in JRSS B</a:t>
            </a:r>
          </a:p>
          <a:p>
            <a:pPr marL="0" indent="0">
              <a:lnSpc>
                <a:spcPct val="120000"/>
              </a:lnSpc>
              <a:buNone/>
            </a:pPr>
            <a:r>
              <a:rPr lang="en-US" dirty="0">
                <a:solidFill>
                  <a:srgbClr val="C00000"/>
                </a:solidFill>
              </a:rPr>
              <a:t>but after omitting the estimation of m</a:t>
            </a:r>
            <a:r>
              <a:rPr lang="en-US" baseline="-25000" dirty="0">
                <a:solidFill>
                  <a:srgbClr val="C00000"/>
                </a:solidFill>
              </a:rPr>
              <a:t>0</a:t>
            </a:r>
          </a:p>
          <a:p>
            <a:pPr marL="0" indent="0">
              <a:lnSpc>
                <a:spcPct val="120000"/>
              </a:lnSpc>
              <a:buNone/>
            </a:pPr>
            <a:r>
              <a:rPr lang="en-US" dirty="0"/>
              <a:t>The original paper submitted to JASA then JBES 2000</a:t>
            </a:r>
          </a:p>
          <a:p>
            <a:pPr marL="0" indent="0">
              <a:lnSpc>
                <a:spcPct val="120000"/>
              </a:lnSpc>
              <a:buNone/>
            </a:pPr>
            <a:r>
              <a:rPr lang="en-US" dirty="0">
                <a:solidFill>
                  <a:schemeClr val="accent6"/>
                </a:solidFill>
              </a:rPr>
              <a:t> Why such a struggle?</a:t>
            </a:r>
          </a:p>
          <a:p>
            <a:pPr marL="0" indent="0">
              <a:lnSpc>
                <a:spcPct val="120000"/>
              </a:lnSpc>
              <a:buNone/>
            </a:pPr>
            <a:endParaRPr lang="en-US" dirty="0">
              <a:solidFill>
                <a:schemeClr val="accent6"/>
              </a:solidFill>
            </a:endParaRPr>
          </a:p>
          <a:p>
            <a:r>
              <a:rPr lang="en-US" dirty="0">
                <a:solidFill>
                  <a:srgbClr val="000000"/>
                </a:solidFill>
              </a:rPr>
              <a:t>Users tried to avoid the loss of power involved in MCP</a:t>
            </a:r>
          </a:p>
          <a:p>
            <a:r>
              <a:rPr lang="en-US" dirty="0"/>
              <a:t>Multiple Comparisons was always (and still is) </a:t>
            </a:r>
          </a:p>
          <a:p>
            <a:r>
              <a:rPr lang="en-US" dirty="0"/>
              <a:t>		a controversial issue</a:t>
            </a:r>
            <a:r>
              <a:rPr lang="en-US" dirty="0">
                <a:solidFill>
                  <a:srgbClr val="000000"/>
                </a:solidFill>
              </a:rPr>
              <a:t> </a:t>
            </a:r>
          </a:p>
          <a:p>
            <a:r>
              <a:rPr lang="en-US" dirty="0">
                <a:sym typeface="Symbol" charset="0"/>
              </a:rPr>
              <a:t>Suggesting that the FWER is not always needed –</a:t>
            </a:r>
          </a:p>
          <a:p>
            <a:r>
              <a:rPr lang="en-US" dirty="0">
                <a:sym typeface="Symbol" charset="0"/>
              </a:rPr>
              <a:t>		was almost a betrayal</a:t>
            </a:r>
            <a:endParaRPr lang="en-US" dirty="0"/>
          </a:p>
          <a:p>
            <a:pPr marL="0" indent="0">
              <a:lnSpc>
                <a:spcPct val="120000"/>
              </a:lnSpc>
              <a:buNone/>
            </a:pPr>
            <a:endParaRPr lang="en-US" dirty="0"/>
          </a:p>
          <a:p>
            <a:pPr>
              <a:buFontTx/>
              <a:buNone/>
            </a:pPr>
            <a:endParaRPr lang="en-US" dirty="0"/>
          </a:p>
          <a:p>
            <a:pPr>
              <a:buFontTx/>
              <a:buNone/>
            </a:pPr>
            <a:endParaRPr lang="en-US" dirty="0"/>
          </a:p>
        </p:txBody>
      </p:sp>
      <p:sp>
        <p:nvSpPr>
          <p:cNvPr id="4" name="Date Placeholder 3"/>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677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677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677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677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5677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67747">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67747">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567747">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567747">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567747">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7747"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a:xfrm>
            <a:off x="1682750" y="2467769"/>
            <a:ext cx="5778500" cy="2832100"/>
          </a:xfrm>
        </p:spPr>
      </p:pic>
      <p:sp>
        <p:nvSpPr>
          <p:cNvPr id="4" name="Date Placeholder 3"/>
          <p:cNvSpPr>
            <a:spLocks noGrp="1"/>
          </p:cNvSpPr>
          <p:nvPr>
            <p:ph type="dt" sz="half" idx="10"/>
          </p:nvPr>
        </p:nvSpPr>
        <p:spPr/>
        <p:txBody>
          <a:bodyPr/>
          <a:lstStyle/>
          <a:p>
            <a:r>
              <a:rPr lang="en-US"/>
              <a:t>Y Benjamini</a:t>
            </a:r>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12</a:t>
            </a:fld>
            <a:endParaRPr lang="en-US"/>
          </a:p>
        </p:txBody>
      </p:sp>
    </p:spTree>
    <p:extLst>
      <p:ext uri="{BB962C8B-B14F-4D97-AF65-F5344CB8AC3E}">
        <p14:creationId xmlns:p14="http://schemas.microsoft.com/office/powerpoint/2010/main" val="3697221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a:t>
            </a:r>
            <a:r>
              <a:rPr lang="en-US" dirty="0" err="1"/>
              <a:t>Gelman’s</a:t>
            </a:r>
            <a:r>
              <a:rPr lang="en-US" dirty="0"/>
              <a:t> talk</a:t>
            </a:r>
          </a:p>
        </p:txBody>
      </p:sp>
      <p:pic>
        <p:nvPicPr>
          <p:cNvPr id="7" name="Content Placeholder 6"/>
          <p:cNvPicPr>
            <a:picLocks noGrp="1" noChangeAspect="1"/>
          </p:cNvPicPr>
          <p:nvPr>
            <p:ph idx="1"/>
          </p:nvPr>
        </p:nvPicPr>
        <p:blipFill rotWithShape="1">
          <a:blip r:embed="rId2" cstate="print">
            <a:extLst>
              <a:ext uri="{28A0092B-C50C-407E-A947-70E740481C1C}">
                <a14:useLocalDpi xmlns:a14="http://schemas.microsoft.com/office/drawing/2010/main"/>
              </a:ext>
            </a:extLst>
          </a:blip>
          <a:srcRect t="-7660" b="515"/>
          <a:stretch/>
        </p:blipFill>
        <p:spPr>
          <a:xfrm>
            <a:off x="457199" y="1189789"/>
            <a:ext cx="8229600" cy="2446421"/>
          </a:xfrm>
        </p:spPr>
      </p:pic>
      <p:sp>
        <p:nvSpPr>
          <p:cNvPr id="4" name="Date Placeholder 3"/>
          <p:cNvSpPr>
            <a:spLocks noGrp="1"/>
          </p:cNvSpPr>
          <p:nvPr>
            <p:ph type="dt" sz="half" idx="10"/>
          </p:nvPr>
        </p:nvSpPr>
        <p:spPr/>
        <p:txBody>
          <a:bodyPr/>
          <a:lstStyle/>
          <a:p>
            <a:r>
              <a:rPr lang="en-US"/>
              <a:t>Y Benjamini</a:t>
            </a:r>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13</a:t>
            </a:fld>
            <a:endParaRPr lang="en-US"/>
          </a:p>
        </p:txBody>
      </p:sp>
      <p:pic>
        <p:nvPicPr>
          <p:cNvPr id="8" name="Picture 7"/>
          <p:cNvPicPr>
            <a:picLocks noChangeAspect="1"/>
          </p:cNvPicPr>
          <p:nvPr/>
        </p:nvPicPr>
        <p:blipFill>
          <a:blip r:embed="rId3"/>
          <a:stretch>
            <a:fillRect/>
          </a:stretch>
        </p:blipFill>
        <p:spPr>
          <a:xfrm>
            <a:off x="457199" y="3500838"/>
            <a:ext cx="7797236" cy="2347867"/>
          </a:xfrm>
          <a:prstGeom prst="rect">
            <a:avLst/>
          </a:prstGeom>
        </p:spPr>
      </p:pic>
      <p:pic>
        <p:nvPicPr>
          <p:cNvPr id="9" name="Picture 8"/>
          <p:cNvPicPr>
            <a:picLocks noChangeAspect="1"/>
          </p:cNvPicPr>
          <p:nvPr/>
        </p:nvPicPr>
        <p:blipFill>
          <a:blip r:embed="rId4"/>
          <a:stretch>
            <a:fillRect/>
          </a:stretch>
        </p:blipFill>
        <p:spPr>
          <a:xfrm>
            <a:off x="457206" y="5968135"/>
            <a:ext cx="5619449" cy="804069"/>
          </a:xfrm>
          <a:prstGeom prst="rect">
            <a:avLst/>
          </a:prstGeom>
        </p:spPr>
      </p:pic>
    </p:spTree>
    <p:extLst>
      <p:ext uri="{BB962C8B-B14F-4D97-AF65-F5344CB8AC3E}">
        <p14:creationId xmlns:p14="http://schemas.microsoft.com/office/powerpoint/2010/main" val="36498175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Date Placeholder 1"/>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p:txBody>
          <a:bodyPr/>
          <a:lstStyle/>
          <a:p>
            <a:fld id="{8D42553A-74F0-3649-A174-253660D15F7B}" type="slidenum">
              <a:rPr lang="en-US" smtClean="0"/>
              <a:t>14</a:t>
            </a:fld>
            <a:endParaRPr lang="en-US"/>
          </a:p>
        </p:txBody>
      </p:sp>
      <p:sp>
        <p:nvSpPr>
          <p:cNvPr id="1886210" name="Rectangle 2"/>
          <p:cNvSpPr>
            <a:spLocks noChangeArrowheads="1"/>
          </p:cNvSpPr>
          <p:nvPr/>
        </p:nvSpPr>
        <p:spPr bwMode="auto">
          <a:xfrm>
            <a:off x="1066800" y="381000"/>
            <a:ext cx="4876800" cy="838200"/>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txBody>
          <a:bodyPr anchor="ctr"/>
          <a:lstStyle/>
          <a:p>
            <a:pPr>
              <a:lnSpc>
                <a:spcPct val="85000"/>
              </a:lnSpc>
              <a:spcBef>
                <a:spcPct val="0"/>
              </a:spcBef>
              <a:buFontTx/>
              <a:buNone/>
            </a:pPr>
            <a:r>
              <a:rPr lang="en-US" sz="2400" dirty="0">
                <a:solidFill>
                  <a:srgbClr val="C00000"/>
                </a:solidFill>
                <a:effectLst>
                  <a:outerShdw blurRad="38100" dist="38100" dir="2700000" algn="tl">
                    <a:srgbClr val="DDDDDD"/>
                  </a:outerShdw>
                </a:effectLst>
              </a:rPr>
              <a:t>The dramatic change in attitude</a:t>
            </a:r>
            <a:r>
              <a:rPr lang="en-US" sz="2400" u="sng" dirty="0">
                <a:solidFill>
                  <a:schemeClr val="tx2"/>
                </a:solidFill>
                <a:effectLst>
                  <a:outerShdw blurRad="38100" dist="38100" dir="2700000" algn="tl">
                    <a:srgbClr val="DDDDDD"/>
                  </a:outerShdw>
                </a:effectLst>
              </a:rPr>
              <a:t>:</a:t>
            </a:r>
            <a:br>
              <a:rPr lang="en-US" sz="2400" u="sng" dirty="0">
                <a:solidFill>
                  <a:schemeClr val="tx2"/>
                </a:solidFill>
                <a:effectLst>
                  <a:outerShdw blurRad="38100" dist="38100" dir="2700000" algn="tl">
                    <a:srgbClr val="DDDDDD"/>
                  </a:outerShdw>
                </a:effectLst>
              </a:rPr>
            </a:br>
            <a:r>
              <a:rPr lang="en-US" sz="2400" u="sng" dirty="0">
                <a:solidFill>
                  <a:schemeClr val="tx2"/>
                </a:solidFill>
                <a:effectLst>
                  <a:outerShdw blurRad="38100" dist="38100" dir="2700000" algn="tl">
                    <a:srgbClr val="DDDDDD"/>
                  </a:outerShdw>
                </a:effectLst>
              </a:rPr>
              <a:t> QTL Analysis</a:t>
            </a:r>
            <a:endParaRPr lang="en-US" sz="2800" u="sng" dirty="0">
              <a:solidFill>
                <a:schemeClr val="tx2"/>
              </a:solidFill>
              <a:effectLst>
                <a:outerShdw blurRad="38100" dist="38100" dir="2700000" algn="tl">
                  <a:srgbClr val="DDDDDD"/>
                </a:outerShdw>
              </a:effectLst>
            </a:endParaRPr>
          </a:p>
        </p:txBody>
      </p:sp>
      <p:sp>
        <p:nvSpPr>
          <p:cNvPr id="1886211" name="Rectangle 3"/>
          <p:cNvSpPr>
            <a:spLocks noChangeArrowheads="1"/>
          </p:cNvSpPr>
          <p:nvPr/>
        </p:nvSpPr>
        <p:spPr bwMode="auto">
          <a:xfrm>
            <a:off x="914400" y="1295400"/>
            <a:ext cx="7543800" cy="5029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lstStyle/>
          <a:p>
            <a:pPr marL="342900" indent="-342900">
              <a:lnSpc>
                <a:spcPct val="90000"/>
              </a:lnSpc>
              <a:spcBef>
                <a:spcPct val="60000"/>
              </a:spcBef>
              <a:buClr>
                <a:schemeClr val="tx1"/>
              </a:buClr>
              <a:buFontTx/>
              <a:buNone/>
            </a:pPr>
            <a:endParaRPr lang="en-US" sz="2400">
              <a:effectLst>
                <a:outerShdw blurRad="38100" dist="38100" dir="2700000" algn="tl">
                  <a:srgbClr val="DDDDDD"/>
                </a:outerShdw>
              </a:effectLst>
            </a:endParaRPr>
          </a:p>
          <a:p>
            <a:pPr marL="342900" indent="-342900">
              <a:lnSpc>
                <a:spcPct val="90000"/>
              </a:lnSpc>
              <a:spcBef>
                <a:spcPct val="60000"/>
              </a:spcBef>
              <a:buClr>
                <a:schemeClr val="tx1"/>
              </a:buClr>
              <a:buFontTx/>
              <a:buNone/>
            </a:pPr>
            <a:endParaRPr lang="en-US" sz="2400">
              <a:effectLst>
                <a:outerShdw blurRad="38100" dist="38100" dir="2700000" algn="tl">
                  <a:srgbClr val="DDDDDD"/>
                </a:outerShdw>
              </a:effectLst>
            </a:endParaRPr>
          </a:p>
        </p:txBody>
      </p:sp>
      <p:graphicFrame>
        <p:nvGraphicFramePr>
          <p:cNvPr id="1886212" name="Object 4"/>
          <p:cNvGraphicFramePr>
            <a:graphicFrameLocks noChangeAspect="1"/>
          </p:cNvGraphicFramePr>
          <p:nvPr>
            <p:extLst>
              <p:ext uri="{D42A27DB-BD31-4B8C-83A1-F6EECF244321}">
                <p14:modId xmlns:p14="http://schemas.microsoft.com/office/powerpoint/2010/main" val="807872164"/>
              </p:ext>
            </p:extLst>
          </p:nvPr>
        </p:nvGraphicFramePr>
        <p:xfrm>
          <a:off x="838200" y="2021715"/>
          <a:ext cx="4419600" cy="2186026"/>
        </p:xfrm>
        <a:graphic>
          <a:graphicData uri="http://schemas.openxmlformats.org/presentationml/2006/ole">
            <mc:AlternateContent xmlns:mc="http://schemas.openxmlformats.org/markup-compatibility/2006">
              <mc:Choice xmlns:v="urn:schemas-microsoft-com:vml" Requires="v">
                <p:oleObj spid="_x0000_s1191" name="Chart" r:id="rId4" imgW="6096000" imgH="4064000" progId="MSGraph.Chart.8">
                  <p:embed followColorScheme="full"/>
                </p:oleObj>
              </mc:Choice>
              <mc:Fallback>
                <p:oleObj name="Chart" r:id="rId4" imgW="6096000" imgH="4064000" progId="MSGraph.Chart.8">
                  <p:embed followColorScheme="full"/>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2021715"/>
                        <a:ext cx="4419600" cy="2186026"/>
                      </a:xfrm>
                      <a:prstGeom prst="rect">
                        <a:avLst/>
                      </a:prstGeom>
                      <a:noFill/>
                      <a:ln>
                        <a:noFill/>
                      </a:ln>
                      <a:effectLst/>
                      <a:extLst/>
                    </p:spPr>
                  </p:pic>
                </p:oleObj>
              </mc:Fallback>
            </mc:AlternateContent>
          </a:graphicData>
        </a:graphic>
      </p:graphicFrame>
      <p:sp>
        <p:nvSpPr>
          <p:cNvPr id="1886213" name="Line 5"/>
          <p:cNvSpPr>
            <a:spLocks noChangeShapeType="1"/>
          </p:cNvSpPr>
          <p:nvPr/>
        </p:nvSpPr>
        <p:spPr bwMode="auto">
          <a:xfrm flipV="1">
            <a:off x="3124200" y="3810000"/>
            <a:ext cx="0" cy="1752600"/>
          </a:xfrm>
          <a:prstGeom prst="line">
            <a:avLst/>
          </a:prstGeom>
          <a:noFill/>
          <a:ln>
            <a:noFill/>
          </a:ln>
          <a:effectLst/>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chemeClr val="accent2"/>
                </a:solidFill>
                <a:round/>
                <a:headEnd/>
                <a:tailEnd type="triangle" w="med" len="me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nchor="ctr"/>
          <a:lstStyle/>
          <a:p>
            <a:endParaRPr lang="en-US"/>
          </a:p>
        </p:txBody>
      </p:sp>
      <p:sp>
        <p:nvSpPr>
          <p:cNvPr id="1886214" name="Line 6"/>
          <p:cNvSpPr>
            <a:spLocks noChangeShapeType="1"/>
          </p:cNvSpPr>
          <p:nvPr/>
        </p:nvSpPr>
        <p:spPr bwMode="auto">
          <a:xfrm flipV="1">
            <a:off x="2971800" y="3886200"/>
            <a:ext cx="0" cy="1295400"/>
          </a:xfrm>
          <a:prstGeom prst="line">
            <a:avLst/>
          </a:prstGeom>
          <a:noFill/>
          <a:ln w="9525">
            <a:solidFill>
              <a:schemeClr val="tx2"/>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nchor="ctr"/>
          <a:lstStyle/>
          <a:p>
            <a:endParaRPr lang="en-US"/>
          </a:p>
        </p:txBody>
      </p:sp>
      <p:sp>
        <p:nvSpPr>
          <p:cNvPr id="1886215" name="Text Box 7"/>
          <p:cNvSpPr txBox="1">
            <a:spLocks noChangeArrowheads="1"/>
          </p:cNvSpPr>
          <p:nvPr/>
        </p:nvSpPr>
        <p:spPr bwMode="auto">
          <a:xfrm>
            <a:off x="1524000" y="5105400"/>
            <a:ext cx="16002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spAutoFit/>
          </a:bodyPr>
          <a:lstStyle/>
          <a:p>
            <a:pPr>
              <a:buFontTx/>
              <a:buNone/>
            </a:pPr>
            <a:r>
              <a:rPr lang="en-US" sz="2000">
                <a:solidFill>
                  <a:schemeClr val="tx2"/>
                </a:solidFill>
                <a:effectLst>
                  <a:outerShdw blurRad="38100" dist="38100" dir="2700000" algn="tl">
                    <a:srgbClr val="DDDDDD"/>
                  </a:outerShdw>
                </a:effectLst>
                <a:cs typeface="Times New Roman (Hebrew)" charset="0"/>
              </a:rPr>
              <a:t>Multiplicity </a:t>
            </a:r>
          </a:p>
          <a:p>
            <a:pPr>
              <a:buFontTx/>
              <a:buNone/>
            </a:pPr>
            <a:r>
              <a:rPr lang="en-US" sz="2000">
                <a:solidFill>
                  <a:schemeClr val="tx2"/>
                </a:solidFill>
                <a:effectLst>
                  <a:outerShdw blurRad="38100" dist="38100" dir="2700000" algn="tl">
                    <a:srgbClr val="DDDDDD"/>
                  </a:outerShdw>
                </a:effectLst>
                <a:cs typeface="Times New Roman (Hebrew)" charset="0"/>
              </a:rPr>
              <a:t>addressed </a:t>
            </a:r>
            <a:endParaRPr lang="en-US" sz="2400">
              <a:solidFill>
                <a:schemeClr val="tx2"/>
              </a:solidFill>
              <a:effectLst>
                <a:outerShdw blurRad="38100" dist="38100" dir="2700000" algn="tl">
                  <a:srgbClr val="DDDDDD"/>
                </a:outerShdw>
              </a:effectLst>
              <a:cs typeface="Times New Roman (Hebrew)" charset="0"/>
            </a:endParaRPr>
          </a:p>
        </p:txBody>
      </p:sp>
      <p:sp>
        <p:nvSpPr>
          <p:cNvPr id="1886216" name="Line 8"/>
          <p:cNvSpPr>
            <a:spLocks noChangeShapeType="1"/>
          </p:cNvSpPr>
          <p:nvPr/>
        </p:nvSpPr>
        <p:spPr bwMode="auto">
          <a:xfrm flipV="1">
            <a:off x="3352800" y="3886200"/>
            <a:ext cx="0" cy="1295400"/>
          </a:xfrm>
          <a:prstGeom prst="line">
            <a:avLst/>
          </a:prstGeom>
          <a:noFill/>
          <a:ln w="9525">
            <a:solidFill>
              <a:schemeClr val="tx2"/>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nchor="ctr"/>
          <a:lstStyle/>
          <a:p>
            <a:endParaRPr lang="en-US"/>
          </a:p>
        </p:txBody>
      </p:sp>
      <p:sp>
        <p:nvSpPr>
          <p:cNvPr id="1886217" name="Text Box 9"/>
          <p:cNvSpPr txBox="1">
            <a:spLocks noChangeArrowheads="1"/>
          </p:cNvSpPr>
          <p:nvPr/>
        </p:nvSpPr>
        <p:spPr bwMode="auto">
          <a:xfrm>
            <a:off x="3276600" y="5105400"/>
            <a:ext cx="19812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spAutoFit/>
          </a:bodyPr>
          <a:lstStyle/>
          <a:p>
            <a:pPr>
              <a:buFontTx/>
              <a:buNone/>
            </a:pPr>
            <a:r>
              <a:rPr lang="en-US" sz="2000">
                <a:solidFill>
                  <a:schemeClr val="tx2"/>
                </a:solidFill>
                <a:effectLst>
                  <a:outerShdw blurRad="38100" dist="38100" dir="2700000" algn="tl">
                    <a:srgbClr val="DDDDDD"/>
                  </a:outerShdw>
                </a:effectLst>
                <a:cs typeface="Times New Roman (Hebrew)" charset="0"/>
              </a:rPr>
              <a:t>FDR </a:t>
            </a:r>
          </a:p>
          <a:p>
            <a:pPr>
              <a:buFontTx/>
              <a:buNone/>
            </a:pPr>
            <a:r>
              <a:rPr lang="en-US" sz="2000">
                <a:solidFill>
                  <a:schemeClr val="tx2"/>
                </a:solidFill>
                <a:effectLst>
                  <a:outerShdw blurRad="38100" dist="38100" dir="2700000" algn="tl">
                    <a:srgbClr val="DDDDDD"/>
                  </a:outerShdw>
                </a:effectLst>
                <a:cs typeface="Times New Roman (Hebrew)" charset="0"/>
              </a:rPr>
              <a:t>introduced</a:t>
            </a:r>
            <a:endParaRPr lang="en-US" sz="2400">
              <a:solidFill>
                <a:schemeClr val="tx2"/>
              </a:solidFill>
              <a:effectLst>
                <a:outerShdw blurRad="38100" dist="38100" dir="2700000" algn="tl">
                  <a:srgbClr val="DDDDDD"/>
                </a:outerShdw>
              </a:effectLst>
              <a:cs typeface="Times New Roman (Hebrew)" charset="0"/>
            </a:endParaRPr>
          </a:p>
        </p:txBody>
      </p:sp>
      <p:graphicFrame>
        <p:nvGraphicFramePr>
          <p:cNvPr id="1886218" name="Object 10"/>
          <p:cNvGraphicFramePr>
            <a:graphicFrameLocks noChangeAspect="1"/>
          </p:cNvGraphicFramePr>
          <p:nvPr/>
        </p:nvGraphicFramePr>
        <p:xfrm>
          <a:off x="4876800" y="1066800"/>
          <a:ext cx="3886200" cy="3302000"/>
        </p:xfrm>
        <a:graphic>
          <a:graphicData uri="http://schemas.openxmlformats.org/presentationml/2006/ole">
            <mc:AlternateContent xmlns:mc="http://schemas.openxmlformats.org/markup-compatibility/2006">
              <mc:Choice xmlns:v="urn:schemas-microsoft-com:vml" Requires="v">
                <p:oleObj spid="_x0000_s1192" name="Chart" r:id="rId6" imgW="6096000" imgH="4064000" progId="MSGraph.Chart.8">
                  <p:embed followColorScheme="full"/>
                </p:oleObj>
              </mc:Choice>
              <mc:Fallback>
                <p:oleObj name="Chart" r:id="rId6" imgW="6096000" imgH="4064000" progId="MSGraph.Chart.8">
                  <p:embed followColorScheme="full"/>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76800" y="1066800"/>
                        <a:ext cx="3886200" cy="330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pic>
                </p:oleObj>
              </mc:Fallback>
            </mc:AlternateContent>
          </a:graphicData>
        </a:graphic>
      </p:graphicFrame>
      <p:sp>
        <p:nvSpPr>
          <p:cNvPr id="1886219" name="Line 11"/>
          <p:cNvSpPr>
            <a:spLocks noChangeShapeType="1"/>
          </p:cNvSpPr>
          <p:nvPr/>
        </p:nvSpPr>
        <p:spPr bwMode="auto">
          <a:xfrm flipV="1">
            <a:off x="6172200" y="3886200"/>
            <a:ext cx="0" cy="1295400"/>
          </a:xfrm>
          <a:prstGeom prst="line">
            <a:avLst/>
          </a:prstGeom>
          <a:noFill/>
          <a:ln w="9525">
            <a:solidFill>
              <a:schemeClr val="tx1"/>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nchor="ctr"/>
          <a:lstStyle/>
          <a:p>
            <a:endParaRPr lang="en-US"/>
          </a:p>
        </p:txBody>
      </p:sp>
      <p:sp>
        <p:nvSpPr>
          <p:cNvPr id="1886220" name="Text Box 12"/>
          <p:cNvSpPr txBox="1">
            <a:spLocks noChangeArrowheads="1"/>
          </p:cNvSpPr>
          <p:nvPr/>
        </p:nvSpPr>
        <p:spPr bwMode="auto">
          <a:xfrm>
            <a:off x="5257800" y="5105400"/>
            <a:ext cx="1595438"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spAutoFit/>
          </a:bodyPr>
          <a:lstStyle/>
          <a:p>
            <a:pPr>
              <a:buFontTx/>
              <a:buNone/>
            </a:pPr>
            <a:r>
              <a:rPr lang="en-US" sz="2000">
                <a:effectLst>
                  <a:outerShdw blurRad="38100" dist="38100" dir="2700000" algn="tl">
                    <a:srgbClr val="DDDDDD"/>
                  </a:outerShdw>
                </a:effectLst>
                <a:cs typeface="Times New Roman (Hebrew)" charset="0"/>
              </a:rPr>
              <a:t>Micro-arrays</a:t>
            </a:r>
            <a:endParaRPr lang="en-US" sz="2400">
              <a:effectLst>
                <a:outerShdw blurRad="38100" dist="38100" dir="2700000" algn="tl">
                  <a:srgbClr val="DDDDDD"/>
                </a:outerShdw>
              </a:effectLst>
              <a:cs typeface="Times New Roman (Hebrew)" charset="0"/>
            </a:endParaRPr>
          </a:p>
        </p:txBody>
      </p:sp>
      <p:sp>
        <p:nvSpPr>
          <p:cNvPr id="1886221" name="Line 13"/>
          <p:cNvSpPr>
            <a:spLocks noChangeShapeType="1"/>
          </p:cNvSpPr>
          <p:nvPr/>
        </p:nvSpPr>
        <p:spPr bwMode="auto">
          <a:xfrm flipV="1">
            <a:off x="7086600" y="3886200"/>
            <a:ext cx="0" cy="1295400"/>
          </a:xfrm>
          <a:prstGeom prst="line">
            <a:avLst/>
          </a:prstGeom>
          <a:noFill/>
          <a:ln w="9525">
            <a:solidFill>
              <a:schemeClr val="tx2"/>
            </a:solidFill>
            <a:round/>
            <a:headEnd/>
            <a:tailEnd type="arrow"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nchor="ctr"/>
          <a:lstStyle/>
          <a:p>
            <a:endParaRPr lang="en-US"/>
          </a:p>
        </p:txBody>
      </p:sp>
      <p:sp>
        <p:nvSpPr>
          <p:cNvPr id="1886222" name="Text Box 14"/>
          <p:cNvSpPr txBox="1">
            <a:spLocks noChangeArrowheads="1"/>
          </p:cNvSpPr>
          <p:nvPr/>
        </p:nvSpPr>
        <p:spPr bwMode="auto">
          <a:xfrm>
            <a:off x="7010400" y="5105400"/>
            <a:ext cx="1370013"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wrap="none">
            <a:spAutoFit/>
          </a:bodyPr>
          <a:lstStyle/>
          <a:p>
            <a:pPr>
              <a:buFontTx/>
              <a:buNone/>
            </a:pPr>
            <a:r>
              <a:rPr lang="en-US" sz="2000">
                <a:solidFill>
                  <a:schemeClr val="tx2"/>
                </a:solidFill>
                <a:effectLst>
                  <a:outerShdw blurRad="38100" dist="38100" dir="2700000" algn="tl">
                    <a:srgbClr val="DDDDDD"/>
                  </a:outerShdw>
                </a:effectLst>
                <a:cs typeface="Times New Roman (Hebrew)" charset="0"/>
              </a:rPr>
              <a:t>Multiplicity</a:t>
            </a:r>
          </a:p>
          <a:p>
            <a:pPr>
              <a:buFontTx/>
              <a:buNone/>
            </a:pPr>
            <a:r>
              <a:rPr lang="en-US" sz="2000">
                <a:solidFill>
                  <a:schemeClr val="tx2"/>
                </a:solidFill>
                <a:effectLst>
                  <a:outerShdw blurRad="38100" dist="38100" dir="2700000" algn="tl">
                    <a:srgbClr val="DDDDDD"/>
                  </a:outerShdw>
                </a:effectLst>
                <a:cs typeface="Times New Roman (Hebrew)" charset="0"/>
              </a:rPr>
              <a:t>addressed</a:t>
            </a:r>
            <a:endParaRPr lang="en-US" sz="2400">
              <a:solidFill>
                <a:schemeClr val="tx2"/>
              </a:solidFill>
              <a:effectLst>
                <a:outerShdw blurRad="38100" dist="38100" dir="2700000" algn="tl">
                  <a:srgbClr val="DDDDDD"/>
                </a:outerShdw>
              </a:effectLst>
              <a:cs typeface="Times New Roman (Hebrew)" charset="0"/>
            </a:endParaRPr>
          </a:p>
        </p:txBody>
      </p:sp>
      <p:sp>
        <p:nvSpPr>
          <p:cNvPr id="1886223" name="Rectangle 15"/>
          <p:cNvSpPr>
            <a:spLocks noChangeArrowheads="1"/>
          </p:cNvSpPr>
          <p:nvPr/>
        </p:nvSpPr>
        <p:spPr bwMode="auto">
          <a:xfrm>
            <a:off x="5791200" y="762000"/>
            <a:ext cx="162401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a:buFontTx/>
              <a:buNone/>
            </a:pPr>
            <a:r>
              <a:rPr lang="en-US" sz="2400" u="sng">
                <a:solidFill>
                  <a:schemeClr val="tx2"/>
                </a:solidFill>
                <a:effectLst>
                  <a:outerShdw blurRad="38100" dist="38100" dir="2700000" algn="tl">
                    <a:srgbClr val="DDDDDD"/>
                  </a:outerShdw>
                </a:effectLst>
              </a:rPr>
              <a:t>Microarray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8862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7" presetClass="entr" presetSubtype="4" fill="hold" grpId="0" nodeType="clickEffect" nodePh="1">
                                  <p:stCondLst>
                                    <p:cond delay="0"/>
                                  </p:stCondLst>
                                  <p:endCondLst>
                                    <p:cond evt="begin" delay="0">
                                      <p:tn val="9"/>
                                    </p:cond>
                                  </p:endCondLst>
                                  <p:childTnLst>
                                    <p:set>
                                      <p:cBhvr>
                                        <p:cTn id="10" dur="1" fill="hold">
                                          <p:stCondLst>
                                            <p:cond delay="0"/>
                                          </p:stCondLst>
                                        </p:cTn>
                                        <p:tgtEl>
                                          <p:spTgt spid="1886213"/>
                                        </p:tgtEl>
                                        <p:attrNameLst>
                                          <p:attrName>style.visibility</p:attrName>
                                        </p:attrNameLst>
                                      </p:cBhvr>
                                      <p:to>
                                        <p:strVal val="visible"/>
                                      </p:to>
                                    </p:set>
                                    <p:anim calcmode="lin" valueType="num">
                                      <p:cBhvr additive="base">
                                        <p:cTn id="11" dur="500" fill="hold"/>
                                        <p:tgtEl>
                                          <p:spTgt spid="1886213"/>
                                        </p:tgtEl>
                                        <p:attrNameLst>
                                          <p:attrName>ppt_x</p:attrName>
                                        </p:attrNameLst>
                                      </p:cBhvr>
                                      <p:tavLst>
                                        <p:tav tm="0">
                                          <p:val>
                                            <p:strVal val="#ppt_x"/>
                                          </p:val>
                                        </p:tav>
                                        <p:tav tm="100000">
                                          <p:val>
                                            <p:strVal val="#ppt_x"/>
                                          </p:val>
                                        </p:tav>
                                      </p:tavLst>
                                    </p:anim>
                                    <p:anim calcmode="lin" valueType="num">
                                      <p:cBhvr additive="base">
                                        <p:cTn id="12" dur="500" fill="hold"/>
                                        <p:tgtEl>
                                          <p:spTgt spid="1886213"/>
                                        </p:tgtEl>
                                        <p:attrNameLst>
                                          <p:attrName>ppt_y</p:attrName>
                                        </p:attrNameLst>
                                      </p:cBhvr>
                                      <p:tavLst>
                                        <p:tav tm="0">
                                          <p:val>
                                            <p:strVal val="1+#ppt_h/2"/>
                                          </p:val>
                                        </p:tav>
                                        <p:tav tm="100000">
                                          <p:val>
                                            <p:strVal val="#ppt_y"/>
                                          </p:val>
                                        </p:tav>
                                      </p:tavLst>
                                    </p:anim>
                                  </p:childTnLst>
                                </p:cTn>
                              </p:par>
                              <p:par>
                                <p:cTn id="13" presetID="1" presetClass="entr" presetSubtype="0" fill="hold" grpId="0" nodeType="withEffect">
                                  <p:stCondLst>
                                    <p:cond delay="0"/>
                                  </p:stCondLst>
                                  <p:childTnLst>
                                    <p:set>
                                      <p:cBhvr>
                                        <p:cTn id="14" dur="1" fill="hold">
                                          <p:stCondLst>
                                            <p:cond delay="0"/>
                                          </p:stCondLst>
                                        </p:cTn>
                                        <p:tgtEl>
                                          <p:spTgt spid="1886214"/>
                                        </p:tgtEl>
                                        <p:attrNameLst>
                                          <p:attrName>style.visibility</p:attrName>
                                        </p:attrNameLst>
                                      </p:cBhvr>
                                      <p:to>
                                        <p:strVal val="visible"/>
                                      </p:to>
                                    </p:set>
                                  </p:childTnLst>
                                </p:cTn>
                              </p:par>
                              <p:par>
                                <p:cTn id="15" presetID="17" presetClass="entr" presetSubtype="4" fill="hold" grpId="0" nodeType="withEffect">
                                  <p:stCondLst>
                                    <p:cond delay="0"/>
                                  </p:stCondLst>
                                  <p:childTnLst>
                                    <p:set>
                                      <p:cBhvr>
                                        <p:cTn id="16" dur="1" fill="hold">
                                          <p:stCondLst>
                                            <p:cond delay="0"/>
                                          </p:stCondLst>
                                        </p:cTn>
                                        <p:tgtEl>
                                          <p:spTgt spid="1886215"/>
                                        </p:tgtEl>
                                        <p:attrNameLst>
                                          <p:attrName>style.visibility</p:attrName>
                                        </p:attrNameLst>
                                      </p:cBhvr>
                                      <p:to>
                                        <p:strVal val="visible"/>
                                      </p:to>
                                    </p:set>
                                    <p:anim calcmode="lin" valueType="num">
                                      <p:cBhvr>
                                        <p:cTn id="17" dur="500" fill="hold"/>
                                        <p:tgtEl>
                                          <p:spTgt spid="1886215"/>
                                        </p:tgtEl>
                                        <p:attrNameLst>
                                          <p:attrName>ppt_x</p:attrName>
                                        </p:attrNameLst>
                                      </p:cBhvr>
                                      <p:tavLst>
                                        <p:tav tm="0">
                                          <p:val>
                                            <p:strVal val="#ppt_x"/>
                                          </p:val>
                                        </p:tav>
                                        <p:tav tm="100000">
                                          <p:val>
                                            <p:strVal val="#ppt_x"/>
                                          </p:val>
                                        </p:tav>
                                      </p:tavLst>
                                    </p:anim>
                                    <p:anim calcmode="lin" valueType="num">
                                      <p:cBhvr>
                                        <p:cTn id="18" dur="500" fill="hold"/>
                                        <p:tgtEl>
                                          <p:spTgt spid="1886215"/>
                                        </p:tgtEl>
                                        <p:attrNameLst>
                                          <p:attrName>ppt_y</p:attrName>
                                        </p:attrNameLst>
                                      </p:cBhvr>
                                      <p:tavLst>
                                        <p:tav tm="0">
                                          <p:val>
                                            <p:strVal val="#ppt_y+#ppt_h/2"/>
                                          </p:val>
                                        </p:tav>
                                        <p:tav tm="100000">
                                          <p:val>
                                            <p:strVal val="#ppt_y"/>
                                          </p:val>
                                        </p:tav>
                                      </p:tavLst>
                                    </p:anim>
                                    <p:anim calcmode="lin" valueType="num">
                                      <p:cBhvr>
                                        <p:cTn id="19" dur="500" fill="hold"/>
                                        <p:tgtEl>
                                          <p:spTgt spid="1886215"/>
                                        </p:tgtEl>
                                        <p:attrNameLst>
                                          <p:attrName>ppt_w</p:attrName>
                                        </p:attrNameLst>
                                      </p:cBhvr>
                                      <p:tavLst>
                                        <p:tav tm="0">
                                          <p:val>
                                            <p:strVal val="#ppt_w"/>
                                          </p:val>
                                        </p:tav>
                                        <p:tav tm="100000">
                                          <p:val>
                                            <p:strVal val="#ppt_w"/>
                                          </p:val>
                                        </p:tav>
                                      </p:tavLst>
                                    </p:anim>
                                    <p:anim calcmode="lin" valueType="num">
                                      <p:cBhvr>
                                        <p:cTn id="20" dur="500" fill="hold"/>
                                        <p:tgtEl>
                                          <p:spTgt spid="188621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17" presetClass="entr" presetSubtype="4" fill="hold" grpId="0" nodeType="clickEffect">
                                  <p:stCondLst>
                                    <p:cond delay="0"/>
                                  </p:stCondLst>
                                  <p:childTnLst>
                                    <p:set>
                                      <p:cBhvr>
                                        <p:cTn id="24" dur="1" fill="hold">
                                          <p:stCondLst>
                                            <p:cond delay="0"/>
                                          </p:stCondLst>
                                        </p:cTn>
                                        <p:tgtEl>
                                          <p:spTgt spid="1886216"/>
                                        </p:tgtEl>
                                        <p:attrNameLst>
                                          <p:attrName>style.visibility</p:attrName>
                                        </p:attrNameLst>
                                      </p:cBhvr>
                                      <p:to>
                                        <p:strVal val="visible"/>
                                      </p:to>
                                    </p:set>
                                    <p:anim calcmode="lin" valueType="num">
                                      <p:cBhvr>
                                        <p:cTn id="25" dur="500" fill="hold"/>
                                        <p:tgtEl>
                                          <p:spTgt spid="1886216"/>
                                        </p:tgtEl>
                                        <p:attrNameLst>
                                          <p:attrName>ppt_x</p:attrName>
                                        </p:attrNameLst>
                                      </p:cBhvr>
                                      <p:tavLst>
                                        <p:tav tm="0">
                                          <p:val>
                                            <p:strVal val="#ppt_x"/>
                                          </p:val>
                                        </p:tav>
                                        <p:tav tm="100000">
                                          <p:val>
                                            <p:strVal val="#ppt_x"/>
                                          </p:val>
                                        </p:tav>
                                      </p:tavLst>
                                    </p:anim>
                                    <p:anim calcmode="lin" valueType="num">
                                      <p:cBhvr>
                                        <p:cTn id="26" dur="500" fill="hold"/>
                                        <p:tgtEl>
                                          <p:spTgt spid="1886216"/>
                                        </p:tgtEl>
                                        <p:attrNameLst>
                                          <p:attrName>ppt_y</p:attrName>
                                        </p:attrNameLst>
                                      </p:cBhvr>
                                      <p:tavLst>
                                        <p:tav tm="0">
                                          <p:val>
                                            <p:strVal val="#ppt_y+#ppt_h/2"/>
                                          </p:val>
                                        </p:tav>
                                        <p:tav tm="100000">
                                          <p:val>
                                            <p:strVal val="#ppt_y"/>
                                          </p:val>
                                        </p:tav>
                                      </p:tavLst>
                                    </p:anim>
                                    <p:anim calcmode="lin" valueType="num">
                                      <p:cBhvr>
                                        <p:cTn id="27" dur="500" fill="hold"/>
                                        <p:tgtEl>
                                          <p:spTgt spid="1886216"/>
                                        </p:tgtEl>
                                        <p:attrNameLst>
                                          <p:attrName>ppt_w</p:attrName>
                                        </p:attrNameLst>
                                      </p:cBhvr>
                                      <p:tavLst>
                                        <p:tav tm="0">
                                          <p:val>
                                            <p:strVal val="#ppt_w"/>
                                          </p:val>
                                        </p:tav>
                                        <p:tav tm="100000">
                                          <p:val>
                                            <p:strVal val="#ppt_w"/>
                                          </p:val>
                                        </p:tav>
                                      </p:tavLst>
                                    </p:anim>
                                    <p:anim calcmode="lin" valueType="num">
                                      <p:cBhvr>
                                        <p:cTn id="28" dur="500" fill="hold"/>
                                        <p:tgtEl>
                                          <p:spTgt spid="1886216"/>
                                        </p:tgtEl>
                                        <p:attrNameLst>
                                          <p:attrName>ppt_h</p:attrName>
                                        </p:attrNameLst>
                                      </p:cBhvr>
                                      <p:tavLst>
                                        <p:tav tm="0">
                                          <p:val>
                                            <p:fltVal val="0"/>
                                          </p:val>
                                        </p:tav>
                                        <p:tav tm="100000">
                                          <p:val>
                                            <p:strVal val="#ppt_h"/>
                                          </p:val>
                                        </p:tav>
                                      </p:tavLst>
                                    </p:anim>
                                  </p:childTnLst>
                                </p:cTn>
                              </p:par>
                              <p:par>
                                <p:cTn id="29" presetID="17" presetClass="entr" presetSubtype="4" fill="hold" grpId="0" nodeType="withEffect">
                                  <p:stCondLst>
                                    <p:cond delay="0"/>
                                  </p:stCondLst>
                                  <p:childTnLst>
                                    <p:set>
                                      <p:cBhvr>
                                        <p:cTn id="30" dur="1" fill="hold">
                                          <p:stCondLst>
                                            <p:cond delay="0"/>
                                          </p:stCondLst>
                                        </p:cTn>
                                        <p:tgtEl>
                                          <p:spTgt spid="1886217"/>
                                        </p:tgtEl>
                                        <p:attrNameLst>
                                          <p:attrName>style.visibility</p:attrName>
                                        </p:attrNameLst>
                                      </p:cBhvr>
                                      <p:to>
                                        <p:strVal val="visible"/>
                                      </p:to>
                                    </p:set>
                                    <p:anim calcmode="lin" valueType="num">
                                      <p:cBhvr>
                                        <p:cTn id="31" dur="500" fill="hold"/>
                                        <p:tgtEl>
                                          <p:spTgt spid="1886217"/>
                                        </p:tgtEl>
                                        <p:attrNameLst>
                                          <p:attrName>ppt_x</p:attrName>
                                        </p:attrNameLst>
                                      </p:cBhvr>
                                      <p:tavLst>
                                        <p:tav tm="0">
                                          <p:val>
                                            <p:strVal val="#ppt_x"/>
                                          </p:val>
                                        </p:tav>
                                        <p:tav tm="100000">
                                          <p:val>
                                            <p:strVal val="#ppt_x"/>
                                          </p:val>
                                        </p:tav>
                                      </p:tavLst>
                                    </p:anim>
                                    <p:anim calcmode="lin" valueType="num">
                                      <p:cBhvr>
                                        <p:cTn id="32" dur="500" fill="hold"/>
                                        <p:tgtEl>
                                          <p:spTgt spid="1886217"/>
                                        </p:tgtEl>
                                        <p:attrNameLst>
                                          <p:attrName>ppt_y</p:attrName>
                                        </p:attrNameLst>
                                      </p:cBhvr>
                                      <p:tavLst>
                                        <p:tav tm="0">
                                          <p:val>
                                            <p:strVal val="#ppt_y+#ppt_h/2"/>
                                          </p:val>
                                        </p:tav>
                                        <p:tav tm="100000">
                                          <p:val>
                                            <p:strVal val="#ppt_y"/>
                                          </p:val>
                                        </p:tav>
                                      </p:tavLst>
                                    </p:anim>
                                    <p:anim calcmode="lin" valueType="num">
                                      <p:cBhvr>
                                        <p:cTn id="33" dur="500" fill="hold"/>
                                        <p:tgtEl>
                                          <p:spTgt spid="1886217"/>
                                        </p:tgtEl>
                                        <p:attrNameLst>
                                          <p:attrName>ppt_w</p:attrName>
                                        </p:attrNameLst>
                                      </p:cBhvr>
                                      <p:tavLst>
                                        <p:tav tm="0">
                                          <p:val>
                                            <p:strVal val="#ppt_w"/>
                                          </p:val>
                                        </p:tav>
                                        <p:tav tm="100000">
                                          <p:val>
                                            <p:strVal val="#ppt_w"/>
                                          </p:val>
                                        </p:tav>
                                      </p:tavLst>
                                    </p:anim>
                                    <p:anim calcmode="lin" valueType="num">
                                      <p:cBhvr>
                                        <p:cTn id="34" dur="500" fill="hold"/>
                                        <p:tgtEl>
                                          <p:spTgt spid="1886217"/>
                                        </p:tgtEl>
                                        <p:attrNameLst>
                                          <p:attrName>ppt_h</p:attrName>
                                        </p:attrNameLst>
                                      </p:cBhvr>
                                      <p:tavLst>
                                        <p:tav tm="0">
                                          <p:val>
                                            <p:fltVal val="0"/>
                                          </p:val>
                                        </p:tav>
                                        <p:tav tm="100000">
                                          <p:val>
                                            <p:strVal val="#ppt_h"/>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88622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499"/>
                                          </p:stCondLst>
                                        </p:cTn>
                                        <p:tgtEl>
                                          <p:spTgt spid="1886218"/>
                                        </p:tgtEl>
                                        <p:attrNameLst>
                                          <p:attrName>style.visibility</p:attrName>
                                        </p:attrNameLst>
                                      </p:cBhvr>
                                      <p:to>
                                        <p:strVal val="visible"/>
                                      </p:to>
                                    </p:set>
                                  </p:childTnLst>
                                </p:cTn>
                              </p:par>
                            </p:childTnLst>
                          </p:cTn>
                        </p:par>
                      </p:childTnLst>
                    </p:cTn>
                  </p:par>
                  <p:par>
                    <p:cTn id="41" fill="hold" nodeType="clickPar">
                      <p:stCondLst>
                        <p:cond delay="indefinite"/>
                      </p:stCondLst>
                      <p:childTnLst>
                        <p:par>
                          <p:cTn id="42" fill="hold" nodeType="withGroup">
                            <p:stCondLst>
                              <p:cond delay="0"/>
                            </p:stCondLst>
                            <p:childTnLst>
                              <p:par>
                                <p:cTn id="43" presetID="17" presetClass="entr" presetSubtype="4" fill="hold" grpId="0" nodeType="clickEffect">
                                  <p:stCondLst>
                                    <p:cond delay="0"/>
                                  </p:stCondLst>
                                  <p:childTnLst>
                                    <p:set>
                                      <p:cBhvr>
                                        <p:cTn id="44" dur="1" fill="hold">
                                          <p:stCondLst>
                                            <p:cond delay="0"/>
                                          </p:stCondLst>
                                        </p:cTn>
                                        <p:tgtEl>
                                          <p:spTgt spid="1886219"/>
                                        </p:tgtEl>
                                        <p:attrNameLst>
                                          <p:attrName>style.visibility</p:attrName>
                                        </p:attrNameLst>
                                      </p:cBhvr>
                                      <p:to>
                                        <p:strVal val="visible"/>
                                      </p:to>
                                    </p:set>
                                    <p:anim calcmode="lin" valueType="num">
                                      <p:cBhvr>
                                        <p:cTn id="45" dur="500" fill="hold"/>
                                        <p:tgtEl>
                                          <p:spTgt spid="1886219"/>
                                        </p:tgtEl>
                                        <p:attrNameLst>
                                          <p:attrName>ppt_x</p:attrName>
                                        </p:attrNameLst>
                                      </p:cBhvr>
                                      <p:tavLst>
                                        <p:tav tm="0">
                                          <p:val>
                                            <p:strVal val="#ppt_x"/>
                                          </p:val>
                                        </p:tav>
                                        <p:tav tm="100000">
                                          <p:val>
                                            <p:strVal val="#ppt_x"/>
                                          </p:val>
                                        </p:tav>
                                      </p:tavLst>
                                    </p:anim>
                                    <p:anim calcmode="lin" valueType="num">
                                      <p:cBhvr>
                                        <p:cTn id="46" dur="500" fill="hold"/>
                                        <p:tgtEl>
                                          <p:spTgt spid="1886219"/>
                                        </p:tgtEl>
                                        <p:attrNameLst>
                                          <p:attrName>ppt_y</p:attrName>
                                        </p:attrNameLst>
                                      </p:cBhvr>
                                      <p:tavLst>
                                        <p:tav tm="0">
                                          <p:val>
                                            <p:strVal val="#ppt_y+#ppt_h/2"/>
                                          </p:val>
                                        </p:tav>
                                        <p:tav tm="100000">
                                          <p:val>
                                            <p:strVal val="#ppt_y"/>
                                          </p:val>
                                        </p:tav>
                                      </p:tavLst>
                                    </p:anim>
                                    <p:anim calcmode="lin" valueType="num">
                                      <p:cBhvr>
                                        <p:cTn id="47" dur="500" fill="hold"/>
                                        <p:tgtEl>
                                          <p:spTgt spid="1886219"/>
                                        </p:tgtEl>
                                        <p:attrNameLst>
                                          <p:attrName>ppt_w</p:attrName>
                                        </p:attrNameLst>
                                      </p:cBhvr>
                                      <p:tavLst>
                                        <p:tav tm="0">
                                          <p:val>
                                            <p:strVal val="#ppt_w"/>
                                          </p:val>
                                        </p:tav>
                                        <p:tav tm="100000">
                                          <p:val>
                                            <p:strVal val="#ppt_w"/>
                                          </p:val>
                                        </p:tav>
                                      </p:tavLst>
                                    </p:anim>
                                    <p:anim calcmode="lin" valueType="num">
                                      <p:cBhvr>
                                        <p:cTn id="48" dur="500" fill="hold"/>
                                        <p:tgtEl>
                                          <p:spTgt spid="1886219"/>
                                        </p:tgtEl>
                                        <p:attrNameLst>
                                          <p:attrName>ppt_h</p:attrName>
                                        </p:attrNameLst>
                                      </p:cBhvr>
                                      <p:tavLst>
                                        <p:tav tm="0">
                                          <p:val>
                                            <p:fltVal val="0"/>
                                          </p:val>
                                        </p:tav>
                                        <p:tav tm="100000">
                                          <p:val>
                                            <p:strVal val="#ppt_h"/>
                                          </p:val>
                                        </p:tav>
                                      </p:tavLst>
                                    </p:anim>
                                  </p:childTnLst>
                                </p:cTn>
                              </p:par>
                              <p:par>
                                <p:cTn id="49" presetID="17" presetClass="entr" presetSubtype="4" fill="hold" grpId="0" nodeType="withEffect">
                                  <p:stCondLst>
                                    <p:cond delay="0"/>
                                  </p:stCondLst>
                                  <p:childTnLst>
                                    <p:set>
                                      <p:cBhvr>
                                        <p:cTn id="50" dur="1" fill="hold">
                                          <p:stCondLst>
                                            <p:cond delay="0"/>
                                          </p:stCondLst>
                                        </p:cTn>
                                        <p:tgtEl>
                                          <p:spTgt spid="1886220"/>
                                        </p:tgtEl>
                                        <p:attrNameLst>
                                          <p:attrName>style.visibility</p:attrName>
                                        </p:attrNameLst>
                                      </p:cBhvr>
                                      <p:to>
                                        <p:strVal val="visible"/>
                                      </p:to>
                                    </p:set>
                                    <p:anim calcmode="lin" valueType="num">
                                      <p:cBhvr>
                                        <p:cTn id="51" dur="500" fill="hold"/>
                                        <p:tgtEl>
                                          <p:spTgt spid="1886220"/>
                                        </p:tgtEl>
                                        <p:attrNameLst>
                                          <p:attrName>ppt_x</p:attrName>
                                        </p:attrNameLst>
                                      </p:cBhvr>
                                      <p:tavLst>
                                        <p:tav tm="0">
                                          <p:val>
                                            <p:strVal val="#ppt_x"/>
                                          </p:val>
                                        </p:tav>
                                        <p:tav tm="100000">
                                          <p:val>
                                            <p:strVal val="#ppt_x"/>
                                          </p:val>
                                        </p:tav>
                                      </p:tavLst>
                                    </p:anim>
                                    <p:anim calcmode="lin" valueType="num">
                                      <p:cBhvr>
                                        <p:cTn id="52" dur="500" fill="hold"/>
                                        <p:tgtEl>
                                          <p:spTgt spid="1886220"/>
                                        </p:tgtEl>
                                        <p:attrNameLst>
                                          <p:attrName>ppt_y</p:attrName>
                                        </p:attrNameLst>
                                      </p:cBhvr>
                                      <p:tavLst>
                                        <p:tav tm="0">
                                          <p:val>
                                            <p:strVal val="#ppt_y+#ppt_h/2"/>
                                          </p:val>
                                        </p:tav>
                                        <p:tav tm="100000">
                                          <p:val>
                                            <p:strVal val="#ppt_y"/>
                                          </p:val>
                                        </p:tav>
                                      </p:tavLst>
                                    </p:anim>
                                    <p:anim calcmode="lin" valueType="num">
                                      <p:cBhvr>
                                        <p:cTn id="53" dur="500" fill="hold"/>
                                        <p:tgtEl>
                                          <p:spTgt spid="1886220"/>
                                        </p:tgtEl>
                                        <p:attrNameLst>
                                          <p:attrName>ppt_w</p:attrName>
                                        </p:attrNameLst>
                                      </p:cBhvr>
                                      <p:tavLst>
                                        <p:tav tm="0">
                                          <p:val>
                                            <p:strVal val="#ppt_w"/>
                                          </p:val>
                                        </p:tav>
                                        <p:tav tm="100000">
                                          <p:val>
                                            <p:strVal val="#ppt_w"/>
                                          </p:val>
                                        </p:tav>
                                      </p:tavLst>
                                    </p:anim>
                                    <p:anim calcmode="lin" valueType="num">
                                      <p:cBhvr>
                                        <p:cTn id="54" dur="500" fill="hold"/>
                                        <p:tgtEl>
                                          <p:spTgt spid="1886220"/>
                                        </p:tgtEl>
                                        <p:attrNameLst>
                                          <p:attrName>ppt_h</p:attrName>
                                        </p:attrNameLst>
                                      </p:cBhvr>
                                      <p:tavLst>
                                        <p:tav tm="0">
                                          <p:val>
                                            <p:fltVal val="0"/>
                                          </p:val>
                                        </p:tav>
                                        <p:tav tm="100000">
                                          <p:val>
                                            <p:strVal val="#ppt_h"/>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7" presetClass="entr" presetSubtype="4" fill="hold" grpId="0" nodeType="clickEffect">
                                  <p:stCondLst>
                                    <p:cond delay="0"/>
                                  </p:stCondLst>
                                  <p:childTnLst>
                                    <p:set>
                                      <p:cBhvr>
                                        <p:cTn id="58" dur="1" fill="hold">
                                          <p:stCondLst>
                                            <p:cond delay="0"/>
                                          </p:stCondLst>
                                        </p:cTn>
                                        <p:tgtEl>
                                          <p:spTgt spid="1886221"/>
                                        </p:tgtEl>
                                        <p:attrNameLst>
                                          <p:attrName>style.visibility</p:attrName>
                                        </p:attrNameLst>
                                      </p:cBhvr>
                                      <p:to>
                                        <p:strVal val="visible"/>
                                      </p:to>
                                    </p:set>
                                    <p:anim calcmode="lin" valueType="num">
                                      <p:cBhvr>
                                        <p:cTn id="59" dur="500" fill="hold"/>
                                        <p:tgtEl>
                                          <p:spTgt spid="1886221"/>
                                        </p:tgtEl>
                                        <p:attrNameLst>
                                          <p:attrName>ppt_x</p:attrName>
                                        </p:attrNameLst>
                                      </p:cBhvr>
                                      <p:tavLst>
                                        <p:tav tm="0">
                                          <p:val>
                                            <p:strVal val="#ppt_x"/>
                                          </p:val>
                                        </p:tav>
                                        <p:tav tm="100000">
                                          <p:val>
                                            <p:strVal val="#ppt_x"/>
                                          </p:val>
                                        </p:tav>
                                      </p:tavLst>
                                    </p:anim>
                                    <p:anim calcmode="lin" valueType="num">
                                      <p:cBhvr>
                                        <p:cTn id="60" dur="500" fill="hold"/>
                                        <p:tgtEl>
                                          <p:spTgt spid="1886221"/>
                                        </p:tgtEl>
                                        <p:attrNameLst>
                                          <p:attrName>ppt_y</p:attrName>
                                        </p:attrNameLst>
                                      </p:cBhvr>
                                      <p:tavLst>
                                        <p:tav tm="0">
                                          <p:val>
                                            <p:strVal val="#ppt_y+#ppt_h/2"/>
                                          </p:val>
                                        </p:tav>
                                        <p:tav tm="100000">
                                          <p:val>
                                            <p:strVal val="#ppt_y"/>
                                          </p:val>
                                        </p:tav>
                                      </p:tavLst>
                                    </p:anim>
                                    <p:anim calcmode="lin" valueType="num">
                                      <p:cBhvr>
                                        <p:cTn id="61" dur="500" fill="hold"/>
                                        <p:tgtEl>
                                          <p:spTgt spid="1886221"/>
                                        </p:tgtEl>
                                        <p:attrNameLst>
                                          <p:attrName>ppt_w</p:attrName>
                                        </p:attrNameLst>
                                      </p:cBhvr>
                                      <p:tavLst>
                                        <p:tav tm="0">
                                          <p:val>
                                            <p:strVal val="#ppt_w"/>
                                          </p:val>
                                        </p:tav>
                                        <p:tav tm="100000">
                                          <p:val>
                                            <p:strVal val="#ppt_w"/>
                                          </p:val>
                                        </p:tav>
                                      </p:tavLst>
                                    </p:anim>
                                    <p:anim calcmode="lin" valueType="num">
                                      <p:cBhvr>
                                        <p:cTn id="62" dur="500" fill="hold"/>
                                        <p:tgtEl>
                                          <p:spTgt spid="1886221"/>
                                        </p:tgtEl>
                                        <p:attrNameLst>
                                          <p:attrName>ppt_h</p:attrName>
                                        </p:attrNameLst>
                                      </p:cBhvr>
                                      <p:tavLst>
                                        <p:tav tm="0">
                                          <p:val>
                                            <p:fltVal val="0"/>
                                          </p:val>
                                        </p:tav>
                                        <p:tav tm="100000">
                                          <p:val>
                                            <p:strVal val="#ppt_h"/>
                                          </p:val>
                                        </p:tav>
                                      </p:tavLst>
                                    </p:anim>
                                  </p:childTnLst>
                                </p:cTn>
                              </p:par>
                              <p:par>
                                <p:cTn id="63" presetID="17" presetClass="entr" presetSubtype="4" fill="hold" grpId="0" nodeType="withEffect">
                                  <p:stCondLst>
                                    <p:cond delay="0"/>
                                  </p:stCondLst>
                                  <p:childTnLst>
                                    <p:set>
                                      <p:cBhvr>
                                        <p:cTn id="64" dur="1" fill="hold">
                                          <p:stCondLst>
                                            <p:cond delay="0"/>
                                          </p:stCondLst>
                                        </p:cTn>
                                        <p:tgtEl>
                                          <p:spTgt spid="1886222"/>
                                        </p:tgtEl>
                                        <p:attrNameLst>
                                          <p:attrName>style.visibility</p:attrName>
                                        </p:attrNameLst>
                                      </p:cBhvr>
                                      <p:to>
                                        <p:strVal val="visible"/>
                                      </p:to>
                                    </p:set>
                                    <p:anim calcmode="lin" valueType="num">
                                      <p:cBhvr>
                                        <p:cTn id="65" dur="500" fill="hold"/>
                                        <p:tgtEl>
                                          <p:spTgt spid="1886222"/>
                                        </p:tgtEl>
                                        <p:attrNameLst>
                                          <p:attrName>ppt_x</p:attrName>
                                        </p:attrNameLst>
                                      </p:cBhvr>
                                      <p:tavLst>
                                        <p:tav tm="0">
                                          <p:val>
                                            <p:strVal val="#ppt_x"/>
                                          </p:val>
                                        </p:tav>
                                        <p:tav tm="100000">
                                          <p:val>
                                            <p:strVal val="#ppt_x"/>
                                          </p:val>
                                        </p:tav>
                                      </p:tavLst>
                                    </p:anim>
                                    <p:anim calcmode="lin" valueType="num">
                                      <p:cBhvr>
                                        <p:cTn id="66" dur="500" fill="hold"/>
                                        <p:tgtEl>
                                          <p:spTgt spid="1886222"/>
                                        </p:tgtEl>
                                        <p:attrNameLst>
                                          <p:attrName>ppt_y</p:attrName>
                                        </p:attrNameLst>
                                      </p:cBhvr>
                                      <p:tavLst>
                                        <p:tav tm="0">
                                          <p:val>
                                            <p:strVal val="#ppt_y+#ppt_h/2"/>
                                          </p:val>
                                        </p:tav>
                                        <p:tav tm="100000">
                                          <p:val>
                                            <p:strVal val="#ppt_y"/>
                                          </p:val>
                                        </p:tav>
                                      </p:tavLst>
                                    </p:anim>
                                    <p:anim calcmode="lin" valueType="num">
                                      <p:cBhvr>
                                        <p:cTn id="67" dur="500" fill="hold"/>
                                        <p:tgtEl>
                                          <p:spTgt spid="1886222"/>
                                        </p:tgtEl>
                                        <p:attrNameLst>
                                          <p:attrName>ppt_w</p:attrName>
                                        </p:attrNameLst>
                                      </p:cBhvr>
                                      <p:tavLst>
                                        <p:tav tm="0">
                                          <p:val>
                                            <p:strVal val="#ppt_w"/>
                                          </p:val>
                                        </p:tav>
                                        <p:tav tm="100000">
                                          <p:val>
                                            <p:strVal val="#ppt_w"/>
                                          </p:val>
                                        </p:tav>
                                      </p:tavLst>
                                    </p:anim>
                                    <p:anim calcmode="lin" valueType="num">
                                      <p:cBhvr>
                                        <p:cTn id="68" dur="500" fill="hold"/>
                                        <p:tgtEl>
                                          <p:spTgt spid="18862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886212" grpId="0"/>
      <p:bldP spid="1886213" grpId="0" animBg="1"/>
      <p:bldP spid="1886214" grpId="0" animBg="1"/>
      <p:bldP spid="1886215" grpId="0" autoUpdateAnimBg="0"/>
      <p:bldP spid="1886216" grpId="0" animBg="1"/>
      <p:bldP spid="1886217" grpId="0" autoUpdateAnimBg="0"/>
      <p:bldOleChart spid="1886218" grpId="0"/>
      <p:bldP spid="1886219" grpId="0" animBg="1"/>
      <p:bldP spid="1886220" grpId="0" autoUpdateAnimBg="0"/>
      <p:bldP spid="1886221" grpId="0" animBg="1"/>
      <p:bldP spid="1886222" grpId="0" autoUpdateAnimBg="0"/>
      <p:bldP spid="1886223"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82" name="Rectangle 2"/>
          <p:cNvSpPr>
            <a:spLocks noGrp="1" noChangeArrowheads="1"/>
          </p:cNvSpPr>
          <p:nvPr>
            <p:ph type="title"/>
          </p:nvPr>
        </p:nvSpPr>
        <p:spPr/>
        <p:txBody>
          <a:bodyPr/>
          <a:lstStyle/>
          <a:p>
            <a:r>
              <a:rPr lang="en-US"/>
              <a:t> </a:t>
            </a:r>
            <a:endParaRPr lang="en-GB"/>
          </a:p>
        </p:txBody>
      </p:sp>
      <p:sp>
        <p:nvSpPr>
          <p:cNvPr id="5" name="Date Placeholder 3"/>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15</a:t>
            </a:fld>
            <a:endParaRPr lang="en-US"/>
          </a:p>
        </p:txBody>
      </p:sp>
      <p:sp>
        <p:nvSpPr>
          <p:cNvPr id="1505285" name="Rectangle 5"/>
          <p:cNvSpPr>
            <a:spLocks noChangeArrowheads="1"/>
          </p:cNvSpPr>
          <p:nvPr/>
        </p:nvSpPr>
        <p:spPr bwMode="auto">
          <a:xfrm>
            <a:off x="1295400" y="5105400"/>
            <a:ext cx="7301699" cy="46166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a:buFontTx/>
              <a:buNone/>
            </a:pPr>
            <a:r>
              <a:rPr lang="en-US" sz="2400" dirty="0">
                <a:solidFill>
                  <a:srgbClr val="000090"/>
                </a:solidFill>
                <a:effectLst>
                  <a:outerShdw blurRad="38100" dist="38100" dir="2700000" algn="tl">
                    <a:srgbClr val="DDDDDD"/>
                  </a:outerShdw>
                </a:effectLst>
              </a:rPr>
              <a:t>Note: Not that as a single claim cannot be replicated</a:t>
            </a:r>
          </a:p>
        </p:txBody>
      </p:sp>
      <p:sp>
        <p:nvSpPr>
          <p:cNvPr id="1505286" name="Rectangle 6"/>
          <p:cNvSpPr>
            <a:spLocks noChangeArrowheads="1"/>
          </p:cNvSpPr>
          <p:nvPr/>
        </p:nvSpPr>
        <p:spPr bwMode="auto">
          <a:xfrm>
            <a:off x="1143000" y="1066800"/>
            <a:ext cx="7543800" cy="5562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lstStyle/>
          <a:p>
            <a:pPr marL="342900" indent="-342900">
              <a:lnSpc>
                <a:spcPct val="90000"/>
              </a:lnSpc>
              <a:spcBef>
                <a:spcPct val="60000"/>
              </a:spcBef>
              <a:buClr>
                <a:schemeClr val="tx1"/>
              </a:buClr>
              <a:buFontTx/>
              <a:buNone/>
            </a:pPr>
            <a:r>
              <a:rPr lang="ja-JP" altLang="en-US" sz="2000" dirty="0">
                <a:solidFill>
                  <a:srgbClr val="000090"/>
                </a:solidFill>
                <a:effectLst>
                  <a:outerShdw blurRad="38100" dist="38100" dir="2700000" algn="tl">
                    <a:srgbClr val="DDDDDD"/>
                  </a:outerShdw>
                </a:effectLst>
                <a:latin typeface="Arial"/>
              </a:rPr>
              <a:t>“</a:t>
            </a:r>
            <a:r>
              <a:rPr lang="en-US" sz="2000" dirty="0">
                <a:solidFill>
                  <a:srgbClr val="000090"/>
                </a:solidFill>
                <a:effectLst>
                  <a:outerShdw blurRad="38100" dist="38100" dir="2700000" algn="tl">
                    <a:srgbClr val="DDDDDD"/>
                  </a:outerShdw>
                </a:effectLst>
              </a:rPr>
              <a:t>Genetic dissection of complex traits: guidelines for interpreting…</a:t>
            </a:r>
            <a:r>
              <a:rPr lang="ja-JP" altLang="en-US" sz="2000" dirty="0">
                <a:solidFill>
                  <a:srgbClr val="000090"/>
                </a:solidFill>
                <a:effectLst>
                  <a:outerShdw blurRad="38100" dist="38100" dir="2700000" algn="tl">
                    <a:srgbClr val="DDDDDD"/>
                  </a:outerShdw>
                </a:effectLst>
                <a:latin typeface="Arial"/>
              </a:rPr>
              <a:t>”</a:t>
            </a:r>
            <a:r>
              <a:rPr lang="en-US" sz="2400" dirty="0">
                <a:solidFill>
                  <a:srgbClr val="000090"/>
                </a:solidFill>
                <a:effectLst>
                  <a:outerShdw blurRad="38100" dist="38100" dir="2700000" algn="tl">
                    <a:srgbClr val="DDDDDD"/>
                  </a:outerShdw>
                </a:effectLst>
              </a:rPr>
              <a:t>  (</a:t>
            </a:r>
            <a:r>
              <a:rPr lang="en-US" sz="2000" dirty="0">
                <a:solidFill>
                  <a:srgbClr val="000090"/>
                </a:solidFill>
                <a:effectLst>
                  <a:outerShdw blurRad="38100" dist="38100" dir="2700000" algn="tl">
                    <a:srgbClr val="DDDDDD"/>
                  </a:outerShdw>
                </a:effectLst>
              </a:rPr>
              <a:t>Lander and Kruglyak, Nature Genetics </a:t>
            </a:r>
            <a:r>
              <a:rPr lang="ja-JP" altLang="en-US" sz="2000" dirty="0">
                <a:solidFill>
                  <a:srgbClr val="000090"/>
                </a:solidFill>
                <a:effectLst>
                  <a:outerShdw blurRad="38100" dist="38100" dir="2700000" algn="tl">
                    <a:srgbClr val="DDDDDD"/>
                  </a:outerShdw>
                </a:effectLst>
                <a:latin typeface="Arial"/>
              </a:rPr>
              <a:t>‘</a:t>
            </a:r>
            <a:r>
              <a:rPr lang="en-US" sz="2000" dirty="0">
                <a:solidFill>
                  <a:srgbClr val="000090"/>
                </a:solidFill>
                <a:effectLst>
                  <a:outerShdw blurRad="38100" dist="38100" dir="2700000" algn="tl">
                    <a:srgbClr val="DDDDDD"/>
                  </a:outerShdw>
                </a:effectLst>
              </a:rPr>
              <a:t>95)</a:t>
            </a:r>
          </a:p>
          <a:p>
            <a:pPr marL="342900" indent="-342900">
              <a:lnSpc>
                <a:spcPct val="90000"/>
              </a:lnSpc>
              <a:spcBef>
                <a:spcPct val="60000"/>
              </a:spcBef>
              <a:buClr>
                <a:schemeClr val="tx1"/>
              </a:buClr>
              <a:buFontTx/>
              <a:buNone/>
            </a:pPr>
            <a:r>
              <a:rPr lang="en-US" sz="2400" dirty="0">
                <a:effectLst>
                  <a:outerShdw blurRad="38100" dist="38100" dir="2700000" algn="tl">
                    <a:srgbClr val="DDDDDD"/>
                  </a:outerShdw>
                </a:effectLst>
              </a:rPr>
              <a:t>	</a:t>
            </a:r>
          </a:p>
          <a:p>
            <a:pPr marL="342900" indent="-342900">
              <a:lnSpc>
                <a:spcPct val="90000"/>
              </a:lnSpc>
              <a:spcBef>
                <a:spcPct val="60000"/>
              </a:spcBef>
              <a:buClr>
                <a:schemeClr val="tx1"/>
              </a:buClr>
              <a:buFontTx/>
              <a:buNone/>
            </a:pPr>
            <a:r>
              <a:rPr lang="en-US" sz="2400" dirty="0">
                <a:effectLst>
                  <a:outerShdw blurRad="38100" dist="38100" dir="2700000" algn="tl">
                    <a:srgbClr val="DDDDDD"/>
                  </a:outerShdw>
                </a:effectLst>
              </a:rPr>
              <a:t>	</a:t>
            </a:r>
            <a:r>
              <a:rPr lang="ja-JP" altLang="en-US" sz="2400" dirty="0">
                <a:solidFill>
                  <a:schemeClr val="accent1"/>
                </a:solidFill>
                <a:effectLst>
                  <a:outerShdw blurRad="38100" dist="38100" dir="2700000" algn="tl">
                    <a:srgbClr val="DDDDDD"/>
                  </a:outerShdw>
                </a:effectLst>
                <a:latin typeface="Arial"/>
              </a:rPr>
              <a:t>“</a:t>
            </a:r>
            <a:r>
              <a:rPr lang="en-US" sz="2400" dirty="0">
                <a:solidFill>
                  <a:schemeClr val="accent1"/>
                </a:solidFill>
                <a:effectLst>
                  <a:outerShdw blurRad="38100" dist="38100" dir="2700000" algn="tl">
                    <a:srgbClr val="DDDDDD"/>
                  </a:outerShdw>
                </a:effectLst>
              </a:rPr>
              <a:t>Adopting too lax a standard guarantees a burgeoning literature of false positive linkage claims, each with its own symbol… Scientific disciplines erode their credibility when </a:t>
            </a:r>
            <a:r>
              <a:rPr lang="en-US" sz="2400" b="1" dirty="0">
                <a:solidFill>
                  <a:schemeClr val="accent1"/>
                </a:solidFill>
                <a:effectLst>
                  <a:outerShdw blurRad="38100" dist="38100" dir="2700000" algn="tl">
                    <a:srgbClr val="DDDDDD"/>
                  </a:outerShdw>
                </a:effectLst>
              </a:rPr>
              <a:t>substantial proportion of claims cannot be replicated</a:t>
            </a:r>
            <a:r>
              <a:rPr lang="en-US" sz="2400" dirty="0">
                <a:solidFill>
                  <a:schemeClr val="accent1"/>
                </a:solidFill>
                <a:effectLst>
                  <a:outerShdw blurRad="38100" dist="38100" dir="2700000" algn="tl">
                    <a:srgbClr val="DDDDDD"/>
                  </a:outerShdw>
                </a:effectLst>
              </a:rPr>
              <a:t>…</a:t>
            </a:r>
            <a:r>
              <a:rPr lang="ja-JP" altLang="en-US" sz="2400" dirty="0">
                <a:solidFill>
                  <a:schemeClr val="accent1"/>
                </a:solidFill>
                <a:effectLst>
                  <a:outerShdw blurRad="38100" dist="38100" dir="2700000" algn="tl">
                    <a:srgbClr val="DDDDDD"/>
                  </a:outerShdw>
                </a:effectLst>
                <a:latin typeface="Arial"/>
              </a:rPr>
              <a:t>”</a:t>
            </a:r>
            <a:r>
              <a:rPr lang="en-US" sz="2400" dirty="0">
                <a:solidFill>
                  <a:schemeClr val="accent1"/>
                </a:solidFill>
                <a:effectLst>
                  <a:outerShdw blurRad="38100" dist="38100" dir="2700000" algn="tl">
                    <a:srgbClr val="DDDDDD"/>
                  </a:outerShdw>
                </a:effectLst>
              </a:rPr>
              <a:t> </a:t>
            </a:r>
          </a:p>
          <a:p>
            <a:pPr marL="342900" indent="-342900">
              <a:lnSpc>
                <a:spcPct val="90000"/>
              </a:lnSpc>
              <a:spcBef>
                <a:spcPct val="60000"/>
              </a:spcBef>
              <a:buClr>
                <a:schemeClr val="tx1"/>
              </a:buClr>
              <a:buFontTx/>
              <a:buNone/>
            </a:pPr>
            <a:endParaRPr lang="en-US" sz="2400" dirty="0">
              <a:effectLst>
                <a:outerShdw blurRad="38100" dist="38100" dir="2700000" algn="tl">
                  <a:srgbClr val="DDDDDD"/>
                </a:outerShdw>
              </a:effectLst>
            </a:endParaRPr>
          </a:p>
          <a:p>
            <a:pPr marL="342900" indent="-342900">
              <a:lnSpc>
                <a:spcPct val="90000"/>
              </a:lnSpc>
              <a:spcBef>
                <a:spcPct val="60000"/>
              </a:spcBef>
              <a:buClr>
                <a:schemeClr val="tx1"/>
              </a:buClr>
              <a:buFontTx/>
              <a:buNone/>
            </a:pPr>
            <a:r>
              <a:rPr lang="en-US" sz="2400" dirty="0">
                <a:effectLst>
                  <a:outerShdw blurRad="38100" dist="38100" dir="2700000" algn="tl">
                    <a:srgbClr val="DDDDDD"/>
                  </a:outerShdw>
                </a:effectLst>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0528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28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8818" name="Rectangle 2"/>
          <p:cNvSpPr>
            <a:spLocks noGrp="1" noChangeArrowheads="1"/>
          </p:cNvSpPr>
          <p:nvPr>
            <p:ph type="title"/>
          </p:nvPr>
        </p:nvSpPr>
        <p:spPr/>
        <p:txBody>
          <a:bodyPr/>
          <a:lstStyle/>
          <a:p>
            <a:r>
              <a:rPr lang="en-US" dirty="0"/>
              <a:t>Later reflections on goals</a:t>
            </a:r>
          </a:p>
        </p:txBody>
      </p:sp>
      <p:sp>
        <p:nvSpPr>
          <p:cNvPr id="1058819" name="Rectangle 3"/>
          <p:cNvSpPr>
            <a:spLocks noGrp="1" noChangeArrowheads="1"/>
          </p:cNvSpPr>
          <p:nvPr>
            <p:ph idx="1"/>
          </p:nvPr>
        </p:nvSpPr>
        <p:spPr/>
        <p:txBody>
          <a:bodyPr>
            <a:normAutofit lnSpcReduction="10000"/>
          </a:bodyPr>
          <a:lstStyle/>
          <a:p>
            <a:pPr>
              <a:lnSpc>
                <a:spcPct val="120000"/>
              </a:lnSpc>
            </a:pPr>
            <a:r>
              <a:rPr lang="en-US" dirty="0" err="1"/>
              <a:t>Yosi</a:t>
            </a:r>
            <a:r>
              <a:rPr lang="en-US" dirty="0"/>
              <a:t> Hochberg (2001 Temple NSF conference), kept identifying </a:t>
            </a:r>
            <a:r>
              <a:rPr lang="ja-JP" altLang="en-US" dirty="0">
                <a:latin typeface="Arial"/>
              </a:rPr>
              <a:t>“</a:t>
            </a:r>
            <a:r>
              <a:rPr lang="en-US" dirty="0"/>
              <a:t>The problem of Multiple Comparisons</a:t>
            </a:r>
            <a:r>
              <a:rPr lang="ja-JP" altLang="en-US" dirty="0">
                <a:latin typeface="Arial"/>
              </a:rPr>
              <a:t>”</a:t>
            </a:r>
            <a:r>
              <a:rPr lang="en-US" dirty="0"/>
              <a:t> with </a:t>
            </a:r>
            <a:r>
              <a:rPr lang="ja-JP" altLang="en-US" dirty="0">
                <a:latin typeface="Arial"/>
              </a:rPr>
              <a:t>“</a:t>
            </a:r>
            <a:r>
              <a:rPr lang="en-US" dirty="0"/>
              <a:t>Selective and Simultaneous Inference</a:t>
            </a:r>
            <a:r>
              <a:rPr lang="ja-JP" altLang="en-US" dirty="0">
                <a:latin typeface="Arial"/>
              </a:rPr>
              <a:t>”</a:t>
            </a:r>
            <a:r>
              <a:rPr lang="en-US" dirty="0"/>
              <a:t> (attributing this point of view to Y. Putter)</a:t>
            </a:r>
          </a:p>
          <a:p>
            <a:pPr>
              <a:lnSpc>
                <a:spcPct val="120000"/>
              </a:lnSpc>
            </a:pPr>
            <a:r>
              <a:rPr lang="en-US" dirty="0"/>
              <a:t>Simultaneous inference: inference should hold jointly for all parameters in the family</a:t>
            </a:r>
          </a:p>
          <a:p>
            <a:pPr>
              <a:lnSpc>
                <a:spcPct val="120000"/>
              </a:lnSpc>
            </a:pPr>
            <a:r>
              <a:rPr lang="en-US" dirty="0"/>
              <a:t>Inference on the selected: Inference should hold for the selected parameters the same way it holds for each parameter separately</a:t>
            </a:r>
          </a:p>
          <a:p>
            <a:pPr>
              <a:lnSpc>
                <a:spcPct val="120000"/>
              </a:lnSpc>
            </a:pPr>
            <a:r>
              <a:rPr lang="en-US" dirty="0"/>
              <a:t>Traditional multiple comparison offered one set of tools to handle both concerns. </a:t>
            </a:r>
          </a:p>
          <a:p>
            <a:pPr>
              <a:lnSpc>
                <a:spcPct val="120000"/>
              </a:lnSpc>
            </a:pPr>
            <a:r>
              <a:rPr lang="en-US" dirty="0"/>
              <a:t>We now make a clear distinction between the two:</a:t>
            </a:r>
          </a:p>
        </p:txBody>
      </p:sp>
      <p:sp>
        <p:nvSpPr>
          <p:cNvPr id="4" name="Date Placeholder 3"/>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588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5881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5881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05881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105881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8819"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22" name="Rectangle 2"/>
          <p:cNvSpPr>
            <a:spLocks noGrp="1" noChangeArrowheads="1"/>
          </p:cNvSpPr>
          <p:nvPr>
            <p:ph type="title"/>
          </p:nvPr>
        </p:nvSpPr>
        <p:spPr/>
        <p:txBody>
          <a:bodyPr/>
          <a:lstStyle/>
          <a:p>
            <a:r>
              <a:rPr lang="en-US" dirty="0"/>
              <a:t>The Difference</a:t>
            </a:r>
          </a:p>
        </p:txBody>
      </p:sp>
      <p:sp>
        <p:nvSpPr>
          <p:cNvPr id="1105923" name="Rectangle 3"/>
          <p:cNvSpPr>
            <a:spLocks noGrp="1" noChangeArrowheads="1"/>
          </p:cNvSpPr>
          <p:nvPr>
            <p:ph idx="1"/>
          </p:nvPr>
        </p:nvSpPr>
        <p:spPr/>
        <p:txBody>
          <a:bodyPr/>
          <a:lstStyle/>
          <a:p>
            <a:r>
              <a:rPr lang="en-US" dirty="0"/>
              <a:t>Controlling FWER at level </a:t>
            </a:r>
            <a:r>
              <a:rPr lang="en-US" dirty="0">
                <a:latin typeface="Symbol" charset="0"/>
              </a:rPr>
              <a:t>a</a:t>
            </a:r>
            <a:r>
              <a:rPr lang="en-US" dirty="0"/>
              <a:t> in testing assures any selected test is also of level </a:t>
            </a:r>
            <a:r>
              <a:rPr lang="en-US" dirty="0">
                <a:latin typeface="Symbol" charset="0"/>
              </a:rPr>
              <a:t>a</a:t>
            </a:r>
            <a:r>
              <a:rPr lang="en-US" dirty="0"/>
              <a:t>. </a:t>
            </a:r>
          </a:p>
          <a:p>
            <a:r>
              <a:rPr lang="en-US" dirty="0"/>
              <a:t>Controlling the FDR at level </a:t>
            </a:r>
            <a:r>
              <a:rPr lang="en-US" dirty="0">
                <a:latin typeface="Symbol" charset="0"/>
              </a:rPr>
              <a:t>a</a:t>
            </a:r>
            <a:r>
              <a:rPr lang="en-US" dirty="0"/>
              <a:t> does not assure that! </a:t>
            </a:r>
          </a:p>
          <a:p>
            <a:endParaRPr lang="en-US" dirty="0"/>
          </a:p>
          <a:p>
            <a:r>
              <a:rPr lang="en-US" dirty="0"/>
              <a:t>Instead, just as marginal tests satisfy</a:t>
            </a:r>
          </a:p>
          <a:p>
            <a:endParaRPr lang="en-US" dirty="0"/>
          </a:p>
          <a:p>
            <a:endParaRPr lang="en-US" dirty="0"/>
          </a:p>
          <a:p>
            <a:r>
              <a:rPr lang="en-US" dirty="0"/>
              <a:t>FDR control assures control </a:t>
            </a:r>
          </a:p>
          <a:p>
            <a:endParaRPr lang="en-US" dirty="0"/>
          </a:p>
          <a:p>
            <a:endParaRPr lang="en-US" dirty="0"/>
          </a:p>
          <a:p>
            <a:pPr marL="0" indent="0">
              <a:buNone/>
            </a:pPr>
            <a:r>
              <a:rPr lang="en-US" dirty="0"/>
              <a:t>  that is on the average over the selected  </a:t>
            </a:r>
          </a:p>
          <a:p>
            <a:endParaRPr lang="en-US" sz="2000" dirty="0"/>
          </a:p>
        </p:txBody>
      </p:sp>
      <p:sp>
        <p:nvSpPr>
          <p:cNvPr id="7" name="Date Placeholder 3"/>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17</a:t>
            </a:fld>
            <a:endParaRPr lang="en-US"/>
          </a:p>
        </p:txBody>
      </p:sp>
      <p:graphicFrame>
        <p:nvGraphicFramePr>
          <p:cNvPr id="1105925" name="Object 5"/>
          <p:cNvGraphicFramePr>
            <a:graphicFrameLocks noChangeAspect="1"/>
          </p:cNvGraphicFramePr>
          <p:nvPr>
            <p:extLst>
              <p:ext uri="{D42A27DB-BD31-4B8C-83A1-F6EECF244321}">
                <p14:modId xmlns:p14="http://schemas.microsoft.com/office/powerpoint/2010/main" val="2290050986"/>
              </p:ext>
            </p:extLst>
          </p:nvPr>
        </p:nvGraphicFramePr>
        <p:xfrm>
          <a:off x="609599" y="3637709"/>
          <a:ext cx="8077200" cy="481013"/>
        </p:xfrm>
        <a:graphic>
          <a:graphicData uri="http://schemas.openxmlformats.org/presentationml/2006/ole">
            <mc:AlternateContent xmlns:mc="http://schemas.openxmlformats.org/markup-compatibility/2006">
              <mc:Choice xmlns:v="urn:schemas-microsoft-com:vml" Requires="v">
                <p:oleObj spid="_x0000_s24752" name="Equation" r:id="rId3" imgW="2984500" imgH="177800" progId="Equation.3">
                  <p:embed/>
                </p:oleObj>
              </mc:Choice>
              <mc:Fallback>
                <p:oleObj name="Equation" r:id="rId3" imgW="2984500" imgH="1778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599" y="3637709"/>
                        <a:ext cx="8077200" cy="481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oleObj>
              </mc:Fallback>
            </mc:AlternateContent>
          </a:graphicData>
        </a:graphic>
      </p:graphicFrame>
      <p:graphicFrame>
        <p:nvGraphicFramePr>
          <p:cNvPr id="1105926" name="Object 6"/>
          <p:cNvGraphicFramePr>
            <a:graphicFrameLocks noChangeAspect="1"/>
          </p:cNvGraphicFramePr>
          <p:nvPr>
            <p:extLst>
              <p:ext uri="{D42A27DB-BD31-4B8C-83A1-F6EECF244321}">
                <p14:modId xmlns:p14="http://schemas.microsoft.com/office/powerpoint/2010/main" val="1462639878"/>
              </p:ext>
            </p:extLst>
          </p:nvPr>
        </p:nvGraphicFramePr>
        <p:xfrm>
          <a:off x="609599" y="4998906"/>
          <a:ext cx="7596188" cy="481013"/>
        </p:xfrm>
        <a:graphic>
          <a:graphicData uri="http://schemas.openxmlformats.org/presentationml/2006/ole">
            <mc:AlternateContent xmlns:mc="http://schemas.openxmlformats.org/markup-compatibility/2006">
              <mc:Choice xmlns:v="urn:schemas-microsoft-com:vml" Requires="v">
                <p:oleObj spid="_x0000_s24753" name="Equation" r:id="rId5" imgW="2806700" imgH="177800" progId="Equation.3">
                  <p:embed/>
                </p:oleObj>
              </mc:Choice>
              <mc:Fallback>
                <p:oleObj name="Equation" r:id="rId5" imgW="2806700" imgH="1778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9599" y="4998906"/>
                        <a:ext cx="7596188" cy="4810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7" name="Rectangle 9"/>
          <p:cNvSpPr>
            <a:spLocks noGrp="1" noChangeArrowheads="1"/>
          </p:cNvSpPr>
          <p:nvPr>
            <p:ph type="title"/>
          </p:nvPr>
        </p:nvSpPr>
        <p:spPr/>
        <p:txBody>
          <a:bodyPr/>
          <a:lstStyle/>
          <a:p>
            <a:pPr eaLnBrk="1" fontAlgn="auto" hangingPunct="1">
              <a:spcAft>
                <a:spcPts val="0"/>
              </a:spcAft>
              <a:defRPr/>
            </a:pPr>
            <a:r>
              <a:rPr lang="en-US" dirty="0">
                <a:ea typeface="+mj-ea"/>
                <a:cs typeface="+mj-cs"/>
              </a:rPr>
              <a:t> FDR control of the Linear StepUp Procedure (BH)</a:t>
            </a:r>
          </a:p>
        </p:txBody>
      </p:sp>
      <p:sp>
        <p:nvSpPr>
          <p:cNvPr id="345100" name="Rectangle 12"/>
          <p:cNvSpPr>
            <a:spLocks noGrp="1" noChangeArrowheads="1"/>
          </p:cNvSpPr>
          <p:nvPr>
            <p:ph idx="1"/>
          </p:nvPr>
        </p:nvSpPr>
        <p:spPr>
          <a:xfrm>
            <a:off x="838200" y="1447800"/>
            <a:ext cx="7543800" cy="5029200"/>
          </a:xfrm>
        </p:spPr>
        <p:txBody>
          <a:bodyPr>
            <a:noAutofit/>
          </a:bodyPr>
          <a:lstStyle/>
          <a:p>
            <a:pPr marL="0" indent="0" eaLnBrk="1" fontAlgn="auto" hangingPunct="1">
              <a:lnSpc>
                <a:spcPct val="90000"/>
              </a:lnSpc>
              <a:spcAft>
                <a:spcPts val="0"/>
              </a:spcAft>
              <a:buNone/>
              <a:defRPr/>
            </a:pPr>
            <a:r>
              <a:rPr lang="en-US" sz="2000" dirty="0">
                <a:ea typeface="+mn-ea"/>
              </a:rPr>
              <a:t>If the test statistics are :</a:t>
            </a:r>
          </a:p>
          <a:p>
            <a:pPr lvl="1" indent="-182880" eaLnBrk="1" fontAlgn="auto" hangingPunct="1">
              <a:lnSpc>
                <a:spcPct val="90000"/>
              </a:lnSpc>
              <a:spcAft>
                <a:spcPts val="0"/>
              </a:spcAft>
              <a:buFont typeface="Arial" pitchFamily="34" charset="0"/>
              <a:buChar char="•"/>
              <a:defRPr/>
            </a:pPr>
            <a:r>
              <a:rPr lang="en-US" sz="2000" dirty="0">
                <a:ea typeface="+mn-ea"/>
              </a:rPr>
              <a:t>Independent</a:t>
            </a:r>
            <a:r>
              <a:rPr lang="en-US" sz="2000" baseline="30000" dirty="0">
                <a:ea typeface="+mn-ea"/>
              </a:rPr>
              <a:t>2</a:t>
            </a:r>
            <a:r>
              <a:rPr lang="en-US" sz="2000" dirty="0">
                <a:ea typeface="+mn-ea"/>
              </a:rPr>
              <a:t>                               		</a:t>
            </a:r>
            <a:endParaRPr lang="en-US" sz="2000" dirty="0">
              <a:solidFill>
                <a:schemeClr val="tx2"/>
              </a:solidFill>
              <a:ea typeface="+mn-ea"/>
            </a:endParaRPr>
          </a:p>
          <a:p>
            <a:pPr lvl="1">
              <a:lnSpc>
                <a:spcPct val="260000"/>
              </a:lnSpc>
              <a:defRPr/>
            </a:pPr>
            <a:r>
              <a:rPr lang="en-US" sz="2000" dirty="0">
                <a:ea typeface="+mn-ea"/>
              </a:rPr>
              <a:t>independent and continuous</a:t>
            </a:r>
            <a:r>
              <a:rPr lang="en-US" sz="2000" baseline="30000" dirty="0"/>
              <a:t>1</a:t>
            </a:r>
            <a:r>
              <a:rPr lang="en-US" sz="2000" dirty="0">
                <a:ea typeface="+mn-ea"/>
              </a:rPr>
              <a:t>      		</a:t>
            </a:r>
          </a:p>
          <a:p>
            <a:pPr lvl="1">
              <a:lnSpc>
                <a:spcPct val="260000"/>
              </a:lnSpc>
              <a:defRPr/>
            </a:pPr>
            <a:r>
              <a:rPr lang="en-US" sz="2000" dirty="0">
                <a:ea typeface="+mn-ea"/>
              </a:rPr>
              <a:t>Positive dependent one-sided</a:t>
            </a:r>
            <a:r>
              <a:rPr lang="en-US" sz="2000" baseline="30000" dirty="0"/>
              <a:t>2</a:t>
            </a:r>
            <a:r>
              <a:rPr lang="en-US" sz="2000" dirty="0">
                <a:ea typeface="+mn-ea"/>
              </a:rPr>
              <a:t>		</a:t>
            </a:r>
            <a:r>
              <a:rPr lang="en-US" dirty="0">
                <a:ea typeface="+mn-ea"/>
              </a:rPr>
              <a:t>		           	       		     </a:t>
            </a:r>
            <a:endParaRPr lang="en-US" dirty="0"/>
          </a:p>
          <a:p>
            <a:pPr marL="274320" lvl="1" indent="0">
              <a:lnSpc>
                <a:spcPct val="130000"/>
              </a:lnSpc>
              <a:buNone/>
              <a:defRPr/>
            </a:pPr>
            <a:endParaRPr lang="en-US" sz="1800" dirty="0">
              <a:solidFill>
                <a:srgbClr val="09213B"/>
              </a:solidFill>
            </a:endParaRPr>
          </a:p>
          <a:p>
            <a:pPr marL="274320" lvl="1" indent="0">
              <a:lnSpc>
                <a:spcPct val="130000"/>
              </a:lnSpc>
              <a:buNone/>
              <a:defRPr/>
            </a:pPr>
            <a:endParaRPr lang="en-US" sz="1800" dirty="0">
              <a:solidFill>
                <a:srgbClr val="09213B"/>
              </a:solidFill>
            </a:endParaRPr>
          </a:p>
          <a:p>
            <a:pPr marL="274320" lvl="1" indent="0">
              <a:lnSpc>
                <a:spcPct val="130000"/>
              </a:lnSpc>
              <a:buNone/>
              <a:defRPr/>
            </a:pPr>
            <a:r>
              <a:rPr lang="en-US" sz="1800" baseline="30000" dirty="0"/>
              <a:t>1</a:t>
            </a:r>
            <a:r>
              <a:rPr lang="en-US" sz="1800" dirty="0">
                <a:solidFill>
                  <a:srgbClr val="09213B"/>
                </a:solidFill>
              </a:rPr>
              <a:t>YB&amp;Hochberg (</a:t>
            </a:r>
            <a:r>
              <a:rPr lang="ja-JP" altLang="en-US" sz="1800" dirty="0">
                <a:solidFill>
                  <a:srgbClr val="09213B"/>
                </a:solidFill>
              </a:rPr>
              <a:t>‘</a:t>
            </a:r>
            <a:r>
              <a:rPr lang="en-US" sz="1800" dirty="0">
                <a:solidFill>
                  <a:srgbClr val="09213B"/>
                </a:solidFill>
              </a:rPr>
              <a:t>95) </a:t>
            </a:r>
            <a:r>
              <a:rPr lang="en-US" sz="1800" baseline="30000" dirty="0"/>
              <a:t>2</a:t>
            </a:r>
            <a:r>
              <a:rPr lang="en-US" sz="1800" dirty="0">
                <a:solidFill>
                  <a:srgbClr val="09213B"/>
                </a:solidFill>
              </a:rPr>
              <a:t>YB&amp;Yekutieli (</a:t>
            </a:r>
            <a:r>
              <a:rPr lang="fr-FR" altLang="ja-JP" sz="1800" dirty="0">
                <a:solidFill>
                  <a:srgbClr val="09213B"/>
                </a:solidFill>
              </a:rPr>
              <a:t>’</a:t>
            </a:r>
            <a:r>
              <a:rPr lang="en-US" sz="1800" dirty="0">
                <a:solidFill>
                  <a:srgbClr val="09213B"/>
                </a:solidFill>
              </a:rPr>
              <a:t>01) </a:t>
            </a:r>
          </a:p>
          <a:p>
            <a:pPr marL="274320" lvl="1" indent="0">
              <a:lnSpc>
                <a:spcPct val="130000"/>
              </a:lnSpc>
              <a:buNone/>
              <a:defRPr/>
            </a:pPr>
            <a:endParaRPr lang="en-US" sz="1800" dirty="0">
              <a:solidFill>
                <a:srgbClr val="09213B"/>
              </a:solidFill>
            </a:endParaRPr>
          </a:p>
        </p:txBody>
      </p:sp>
      <p:sp>
        <p:nvSpPr>
          <p:cNvPr id="81921"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dirty="0">
                <a:solidFill>
                  <a:srgbClr val="FFFFFF"/>
                </a:solidFill>
              </a:rPr>
              <a:t>Y </a:t>
            </a:r>
            <a:r>
              <a:rPr lang="en-US" sz="1200" dirty="0" err="1">
                <a:solidFill>
                  <a:srgbClr val="FFFFFF"/>
                </a:solidFill>
              </a:rPr>
              <a:t>Benjamini</a:t>
            </a:r>
            <a:endParaRPr lang="en-US" sz="1400" dirty="0">
              <a:solidFill>
                <a:srgbClr val="FFFFFF"/>
              </a:solidFill>
            </a:endParaRPr>
          </a:p>
        </p:txBody>
      </p:sp>
      <p:sp>
        <p:nvSpPr>
          <p:cNvPr id="81922"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dirty="0">
                <a:solidFill>
                  <a:srgbClr val="FFFFFF"/>
                </a:solidFill>
              </a:rPr>
              <a:t>6-7: The linear step-up</a:t>
            </a:r>
            <a:endParaRPr lang="en-US" sz="1600" dirty="0">
              <a:solidFill>
                <a:srgbClr val="FFFFFF"/>
              </a:solidFill>
            </a:endParaRPr>
          </a:p>
        </p:txBody>
      </p:sp>
      <p:graphicFrame>
        <p:nvGraphicFramePr>
          <p:cNvPr id="345101" name="Object 13"/>
          <p:cNvGraphicFramePr>
            <a:graphicFrameLocks noChangeAspect="1"/>
          </p:cNvGraphicFramePr>
          <p:nvPr>
            <p:extLst>
              <p:ext uri="{D42A27DB-BD31-4B8C-83A1-F6EECF244321}">
                <p14:modId xmlns:p14="http://schemas.microsoft.com/office/powerpoint/2010/main" val="3554262658"/>
              </p:ext>
            </p:extLst>
          </p:nvPr>
        </p:nvGraphicFramePr>
        <p:xfrm>
          <a:off x="4788756" y="2067484"/>
          <a:ext cx="1155700" cy="522288"/>
        </p:xfrm>
        <a:graphic>
          <a:graphicData uri="http://schemas.openxmlformats.org/presentationml/2006/ole">
            <mc:AlternateContent xmlns:mc="http://schemas.openxmlformats.org/markup-compatibility/2006">
              <mc:Choice xmlns:v="urn:schemas-microsoft-com:vml" Requires="v">
                <p:oleObj spid="_x0000_s44223" name="Equation" r:id="rId4" imgW="787400" imgH="355600" progId="Equation.3">
                  <p:embed/>
                </p:oleObj>
              </mc:Choice>
              <mc:Fallback>
                <p:oleObj name="Equation" r:id="rId4" imgW="787400" imgH="355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8756" y="2067484"/>
                        <a:ext cx="1155700" cy="522288"/>
                      </a:xfrm>
                      <a:prstGeom prst="rect">
                        <a:avLst/>
                      </a:prstGeom>
                      <a:noFill/>
                      <a:ln>
                        <a:noFill/>
                      </a:ln>
                      <a:effectLst/>
                      <a:extLst/>
                    </p:spPr>
                  </p:pic>
                </p:oleObj>
              </mc:Fallback>
            </mc:AlternateContent>
          </a:graphicData>
        </a:graphic>
      </p:graphicFrame>
      <p:graphicFrame>
        <p:nvGraphicFramePr>
          <p:cNvPr id="345102" name="Object 14"/>
          <p:cNvGraphicFramePr>
            <a:graphicFrameLocks noChangeAspect="1"/>
          </p:cNvGraphicFramePr>
          <p:nvPr>
            <p:extLst>
              <p:ext uri="{D42A27DB-BD31-4B8C-83A1-F6EECF244321}">
                <p14:modId xmlns:p14="http://schemas.microsoft.com/office/powerpoint/2010/main" val="4063486129"/>
              </p:ext>
            </p:extLst>
          </p:nvPr>
        </p:nvGraphicFramePr>
        <p:xfrm>
          <a:off x="4788756" y="2881707"/>
          <a:ext cx="1155700" cy="522288"/>
        </p:xfrm>
        <a:graphic>
          <a:graphicData uri="http://schemas.openxmlformats.org/presentationml/2006/ole">
            <mc:AlternateContent xmlns:mc="http://schemas.openxmlformats.org/markup-compatibility/2006">
              <mc:Choice xmlns:v="urn:schemas-microsoft-com:vml" Requires="v">
                <p:oleObj spid="_x0000_s44224" name="Equation" r:id="rId6" imgW="787400" imgH="355600" progId="Equation.3">
                  <p:embed/>
                </p:oleObj>
              </mc:Choice>
              <mc:Fallback>
                <p:oleObj name="Equation" r:id="rId6" imgW="787400" imgH="3556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8756" y="2881707"/>
                        <a:ext cx="1155700" cy="522288"/>
                      </a:xfrm>
                      <a:prstGeom prst="rect">
                        <a:avLst/>
                      </a:prstGeom>
                      <a:noFill/>
                      <a:ln>
                        <a:noFill/>
                      </a:ln>
                      <a:effectLst/>
                      <a:extLst/>
                    </p:spPr>
                  </p:pic>
                </p:oleObj>
              </mc:Fallback>
            </mc:AlternateContent>
          </a:graphicData>
        </a:graphic>
      </p:graphicFrame>
      <p:graphicFrame>
        <p:nvGraphicFramePr>
          <p:cNvPr id="345103" name="Object 15"/>
          <p:cNvGraphicFramePr>
            <a:graphicFrameLocks noChangeAspect="1"/>
          </p:cNvGraphicFramePr>
          <p:nvPr>
            <p:extLst>
              <p:ext uri="{D42A27DB-BD31-4B8C-83A1-F6EECF244321}">
                <p14:modId xmlns:p14="http://schemas.microsoft.com/office/powerpoint/2010/main" val="3419099362"/>
              </p:ext>
            </p:extLst>
          </p:nvPr>
        </p:nvGraphicFramePr>
        <p:xfrm>
          <a:off x="4788756" y="3693217"/>
          <a:ext cx="1155700" cy="522288"/>
        </p:xfrm>
        <a:graphic>
          <a:graphicData uri="http://schemas.openxmlformats.org/presentationml/2006/ole">
            <mc:AlternateContent xmlns:mc="http://schemas.openxmlformats.org/markup-compatibility/2006">
              <mc:Choice xmlns:v="urn:schemas-microsoft-com:vml" Requires="v">
                <p:oleObj spid="_x0000_s44225" name="Equation" r:id="rId8" imgW="787400" imgH="355600" progId="Equation.3">
                  <p:embed/>
                </p:oleObj>
              </mc:Choice>
              <mc:Fallback>
                <p:oleObj name="Equation" r:id="rId8" imgW="787400" imgH="3556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788756" y="3693217"/>
                        <a:ext cx="1155700" cy="52228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Tree>
    <p:extLst>
      <p:ext uri="{BB962C8B-B14F-4D97-AF65-F5344CB8AC3E}">
        <p14:creationId xmlns:p14="http://schemas.microsoft.com/office/powerpoint/2010/main" val="25560373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45100">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345100">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345100">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345100">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345100">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nodeType="clickEffect">
                                  <p:stCondLst>
                                    <p:cond delay="0"/>
                                  </p:stCondLst>
                                  <p:childTnLst>
                                    <p:set>
                                      <p:cBhvr>
                                        <p:cTn id="18" dur="1" fill="hold">
                                          <p:stCondLst>
                                            <p:cond delay="0"/>
                                          </p:stCondLst>
                                        </p:cTn>
                                        <p:tgtEl>
                                          <p:spTgt spid="345101"/>
                                        </p:tgtEl>
                                        <p:attrNameLst>
                                          <p:attrName>style.visibility</p:attrName>
                                        </p:attrNameLst>
                                      </p:cBhvr>
                                      <p:to>
                                        <p:strVal val="visible"/>
                                      </p:to>
                                    </p:set>
                                    <p:anim calcmode="lin" valueType="num">
                                      <p:cBhvr additive="base">
                                        <p:cTn id="19" dur="500" fill="hold"/>
                                        <p:tgtEl>
                                          <p:spTgt spid="345101"/>
                                        </p:tgtEl>
                                        <p:attrNameLst>
                                          <p:attrName>ppt_x</p:attrName>
                                        </p:attrNameLst>
                                      </p:cBhvr>
                                      <p:tavLst>
                                        <p:tav tm="0">
                                          <p:val>
                                            <p:strVal val="1+#ppt_w/2"/>
                                          </p:val>
                                        </p:tav>
                                        <p:tav tm="100000">
                                          <p:val>
                                            <p:strVal val="#ppt_x"/>
                                          </p:val>
                                        </p:tav>
                                      </p:tavLst>
                                    </p:anim>
                                    <p:anim calcmode="lin" valueType="num">
                                      <p:cBhvr additive="base">
                                        <p:cTn id="20" dur="500" fill="hold"/>
                                        <p:tgtEl>
                                          <p:spTgt spid="345101"/>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nodeType="clickEffect">
                                  <p:stCondLst>
                                    <p:cond delay="0"/>
                                  </p:stCondLst>
                                  <p:childTnLst>
                                    <p:set>
                                      <p:cBhvr>
                                        <p:cTn id="24" dur="1" fill="hold">
                                          <p:stCondLst>
                                            <p:cond delay="0"/>
                                          </p:stCondLst>
                                        </p:cTn>
                                        <p:tgtEl>
                                          <p:spTgt spid="345102"/>
                                        </p:tgtEl>
                                        <p:attrNameLst>
                                          <p:attrName>style.visibility</p:attrName>
                                        </p:attrNameLst>
                                      </p:cBhvr>
                                      <p:to>
                                        <p:strVal val="visible"/>
                                      </p:to>
                                    </p:set>
                                    <p:anim calcmode="lin" valueType="num">
                                      <p:cBhvr additive="base">
                                        <p:cTn id="25" dur="500" fill="hold"/>
                                        <p:tgtEl>
                                          <p:spTgt spid="345102"/>
                                        </p:tgtEl>
                                        <p:attrNameLst>
                                          <p:attrName>ppt_x</p:attrName>
                                        </p:attrNameLst>
                                      </p:cBhvr>
                                      <p:tavLst>
                                        <p:tav tm="0">
                                          <p:val>
                                            <p:strVal val="1+#ppt_w/2"/>
                                          </p:val>
                                        </p:tav>
                                        <p:tav tm="100000">
                                          <p:val>
                                            <p:strVal val="#ppt_x"/>
                                          </p:val>
                                        </p:tav>
                                      </p:tavLst>
                                    </p:anim>
                                    <p:anim calcmode="lin" valueType="num">
                                      <p:cBhvr additive="base">
                                        <p:cTn id="26" dur="500" fill="hold"/>
                                        <p:tgtEl>
                                          <p:spTgt spid="345102"/>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nodeType="clickEffect">
                                  <p:stCondLst>
                                    <p:cond delay="0"/>
                                  </p:stCondLst>
                                  <p:childTnLst>
                                    <p:set>
                                      <p:cBhvr>
                                        <p:cTn id="30" dur="1" fill="hold">
                                          <p:stCondLst>
                                            <p:cond delay="0"/>
                                          </p:stCondLst>
                                        </p:cTn>
                                        <p:tgtEl>
                                          <p:spTgt spid="345103"/>
                                        </p:tgtEl>
                                        <p:attrNameLst>
                                          <p:attrName>style.visibility</p:attrName>
                                        </p:attrNameLst>
                                      </p:cBhvr>
                                      <p:to>
                                        <p:strVal val="visible"/>
                                      </p:to>
                                    </p:set>
                                    <p:anim calcmode="lin" valueType="num">
                                      <p:cBhvr additive="base">
                                        <p:cTn id="31" dur="500" fill="hold"/>
                                        <p:tgtEl>
                                          <p:spTgt spid="345103"/>
                                        </p:tgtEl>
                                        <p:attrNameLst>
                                          <p:attrName>ppt_x</p:attrName>
                                        </p:attrNameLst>
                                      </p:cBhvr>
                                      <p:tavLst>
                                        <p:tav tm="0">
                                          <p:val>
                                            <p:strVal val="1+#ppt_w/2"/>
                                          </p:val>
                                        </p:tav>
                                        <p:tav tm="100000">
                                          <p:val>
                                            <p:strVal val="#ppt_x"/>
                                          </p:val>
                                        </p:tav>
                                      </p:tavLst>
                                    </p:anim>
                                    <p:anim calcmode="lin" valueType="num">
                                      <p:cBhvr additive="base">
                                        <p:cTn id="32" dur="500" fill="hold"/>
                                        <p:tgtEl>
                                          <p:spTgt spid="34510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5100"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6" y="533401"/>
            <a:ext cx="8229593" cy="503999"/>
          </a:xfrm>
        </p:spPr>
        <p:txBody>
          <a:bodyPr/>
          <a:lstStyle/>
          <a:p>
            <a:pPr eaLnBrk="1" fontAlgn="auto" hangingPunct="1">
              <a:spcAft>
                <a:spcPts val="0"/>
              </a:spcAft>
              <a:defRPr/>
            </a:pPr>
            <a:r>
              <a:rPr lang="en-US" dirty="0">
                <a:ea typeface="+mj-ea"/>
                <a:cs typeface="+mj-cs"/>
              </a:rPr>
              <a:t>Proofs</a:t>
            </a:r>
          </a:p>
        </p:txBody>
      </p:sp>
      <p:sp>
        <p:nvSpPr>
          <p:cNvPr id="3" name="Content Placeholder 2"/>
          <p:cNvSpPr>
            <a:spLocks noGrp="1"/>
          </p:cNvSpPr>
          <p:nvPr>
            <p:ph idx="1"/>
          </p:nvPr>
        </p:nvSpPr>
        <p:spPr>
          <a:xfrm>
            <a:off x="457200" y="1253569"/>
            <a:ext cx="8229600" cy="5342032"/>
          </a:xfrm>
        </p:spPr>
        <p:txBody>
          <a:bodyPr/>
          <a:lstStyle/>
          <a:p>
            <a:pPr marL="182880" indent="-182880" eaLnBrk="1" fontAlgn="auto" hangingPunct="1">
              <a:spcAft>
                <a:spcPts val="0"/>
              </a:spcAft>
              <a:buFont typeface="Arial" pitchFamily="34" charset="0"/>
              <a:buChar char="•"/>
              <a:defRPr/>
            </a:pPr>
            <a:r>
              <a:rPr lang="en-US" dirty="0">
                <a:ln>
                  <a:noFill/>
                </a:ln>
              </a:rPr>
              <a:t>The elegant proof: </a:t>
            </a:r>
            <a:r>
              <a:rPr lang="en-US" dirty="0">
                <a:ln>
                  <a:noFill/>
                </a:ln>
                <a:ea typeface="+mn-ea"/>
                <a:cs typeface="+mn-cs"/>
              </a:rPr>
              <a:t>BH (1995)</a:t>
            </a: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r>
              <a:rPr lang="en-US" dirty="0">
                <a:ln>
                  <a:noFill/>
                </a:ln>
                <a:ea typeface="+mn-ea"/>
                <a:cs typeface="+mn-cs"/>
              </a:rPr>
              <a:t>The elegant proof: </a:t>
            </a:r>
            <a:r>
              <a:rPr lang="en-US" dirty="0" err="1">
                <a:ln>
                  <a:noFill/>
                </a:ln>
                <a:ea typeface="+mn-ea"/>
                <a:cs typeface="+mn-cs"/>
              </a:rPr>
              <a:t>Storey</a:t>
            </a:r>
            <a:r>
              <a:rPr lang="en-US" dirty="0">
                <a:ln>
                  <a:noFill/>
                </a:ln>
                <a:ea typeface="+mn-ea"/>
                <a:cs typeface="+mn-cs"/>
              </a:rPr>
              <a:t>, </a:t>
            </a:r>
            <a:r>
              <a:rPr lang="en-US" dirty="0" err="1">
                <a:ln>
                  <a:noFill/>
                </a:ln>
                <a:ea typeface="+mn-ea"/>
                <a:cs typeface="+mn-cs"/>
              </a:rPr>
              <a:t>Siegmund</a:t>
            </a:r>
            <a:r>
              <a:rPr lang="en-US" dirty="0">
                <a:ln>
                  <a:noFill/>
                </a:ln>
                <a:ea typeface="+mn-ea"/>
                <a:cs typeface="+mn-cs"/>
              </a:rPr>
              <a:t> &amp; Taylor (</a:t>
            </a:r>
            <a:r>
              <a:rPr lang="fr-FR" dirty="0">
                <a:ln>
                  <a:noFill/>
                </a:ln>
                <a:ea typeface="+mn-ea"/>
                <a:cs typeface="+mn-cs"/>
              </a:rPr>
              <a:t>’</a:t>
            </a:r>
            <a:r>
              <a:rPr lang="en-US" dirty="0">
                <a:ln>
                  <a:noFill/>
                </a:ln>
                <a:ea typeface="+mn-ea"/>
                <a:cs typeface="+mn-cs"/>
              </a:rPr>
              <a:t>04)</a:t>
            </a:r>
          </a:p>
          <a:p>
            <a:pPr marL="0" indent="0" eaLnBrk="1" fontAlgn="auto" hangingPunct="1">
              <a:spcAft>
                <a:spcPts val="0"/>
              </a:spcAft>
              <a:buFont typeface="Arial" charset="0"/>
              <a:buNone/>
              <a:defRPr/>
            </a:pPr>
            <a:r>
              <a:rPr lang="en-US" dirty="0">
                <a:ln>
                  <a:noFill/>
                </a:ln>
                <a:ea typeface="+mn-ea"/>
                <a:cs typeface="+mn-cs"/>
              </a:rPr>
              <a:t>  using Martingale Theory</a:t>
            </a:r>
          </a:p>
          <a:p>
            <a:pPr marL="182880" indent="-182880" eaLnBrk="1" fontAlgn="auto" hangingPunct="1">
              <a:spcAft>
                <a:spcPts val="0"/>
              </a:spcAft>
              <a:buFont typeface="Arial" pitchFamily="34" charset="0"/>
              <a:buChar char="•"/>
              <a:defRPr/>
            </a:pPr>
            <a:endParaRPr lang="en-US" dirty="0">
              <a:ea typeface="+mn-ea"/>
              <a:cs typeface="+mn-cs"/>
            </a:endParaRPr>
          </a:p>
          <a:p>
            <a:pPr marL="182880" indent="-182880" eaLnBrk="1" fontAlgn="auto" hangingPunct="1">
              <a:spcAft>
                <a:spcPts val="0"/>
              </a:spcAft>
              <a:buFont typeface="Arial" pitchFamily="34" charset="0"/>
              <a:buChar char="•"/>
              <a:defRPr/>
            </a:pPr>
            <a:endParaRPr lang="en-US" dirty="0">
              <a:ea typeface="+mn-ea"/>
              <a:cs typeface="+mn-cs"/>
            </a:endParaRPr>
          </a:p>
        </p:txBody>
      </p:sp>
      <p:sp>
        <p:nvSpPr>
          <p:cNvPr id="83971"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p>
        </p:txBody>
      </p:sp>
      <p:sp>
        <p:nvSpPr>
          <p:cNvPr id="83972"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
        <p:nvSpPr>
          <p:cNvPr id="83973" name="Slide Number Placeholder 5"/>
          <p:cNvSpPr>
            <a:spLocks noGrp="1"/>
          </p:cNvSpPr>
          <p:nvPr>
            <p:ph type="sldNum" sz="quarter" idx="12"/>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fld id="{2946129E-9BEE-6444-9149-380D9BCFBBD1}" type="slidenum">
              <a:rPr lang="en-US" sz="1400">
                <a:solidFill>
                  <a:srgbClr val="FFFFFF"/>
                </a:solidFill>
              </a:rPr>
              <a:pPr eaLnBrk="1" fontAlgn="base" hangingPunct="1">
                <a:spcBef>
                  <a:spcPct val="0"/>
                </a:spcBef>
                <a:spcAft>
                  <a:spcPct val="0"/>
                </a:spcAft>
              </a:pPr>
              <a:t>19</a:t>
            </a:fld>
            <a:endParaRPr lang="en-US" sz="1400">
              <a:solidFill>
                <a:srgbClr val="FFFFFF"/>
              </a:solidFill>
            </a:endParaRPr>
          </a:p>
        </p:txBody>
      </p:sp>
      <p:pic>
        <p:nvPicPr>
          <p:cNvPr id="83974"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962150"/>
            <a:ext cx="9144000" cy="35385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2989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682978" y="381000"/>
            <a:ext cx="8003822" cy="838200"/>
          </a:xfrm>
        </p:spPr>
        <p:txBody>
          <a:bodyPr/>
          <a:lstStyle/>
          <a:p>
            <a:r>
              <a:rPr lang="en-US" dirty="0"/>
              <a:t>Outline</a:t>
            </a:r>
          </a:p>
        </p:txBody>
      </p:sp>
      <p:sp>
        <p:nvSpPr>
          <p:cNvPr id="4" name="Content Placeholder 3">
            <a:extLst>
              <a:ext uri="{FF2B5EF4-FFF2-40B4-BE49-F238E27FC236}">
                <a16:creationId xmlns:a16="http://schemas.microsoft.com/office/drawing/2014/main" id="{A50631B7-C804-C542-9EB7-35CFA89BC048}"/>
              </a:ext>
            </a:extLst>
          </p:cNvPr>
          <p:cNvSpPr>
            <a:spLocks noGrp="1"/>
          </p:cNvSpPr>
          <p:nvPr>
            <p:ph idx="1"/>
          </p:nvPr>
        </p:nvSpPr>
        <p:spPr>
          <a:xfrm>
            <a:off x="570089" y="1219200"/>
            <a:ext cx="8229600" cy="5259431"/>
          </a:xfrm>
        </p:spPr>
        <p:txBody>
          <a:bodyPr/>
          <a:lstStyle/>
          <a:p>
            <a:pPr marL="457200" indent="-457200">
              <a:buAutoNum type="arabicPeriod"/>
            </a:pPr>
            <a:r>
              <a:rPr lang="en-US" i="1" dirty="0">
                <a:solidFill>
                  <a:schemeClr val="accent2">
                    <a:lumMod val="20000"/>
                    <a:lumOff val="80000"/>
                  </a:schemeClr>
                </a:solidFill>
                <a:latin typeface="Apple Chancery"/>
                <a:cs typeface="Apple Chancery"/>
              </a:rPr>
              <a:t>Current replicability problems in Science</a:t>
            </a:r>
          </a:p>
          <a:p>
            <a:pPr marL="457200" indent="-457200">
              <a:buAutoNum type="arabicPeriod"/>
            </a:pPr>
            <a:r>
              <a:rPr lang="en-US" i="1" dirty="0">
                <a:solidFill>
                  <a:schemeClr val="accent2">
                    <a:lumMod val="20000"/>
                    <a:lumOff val="80000"/>
                  </a:schemeClr>
                </a:solidFill>
                <a:latin typeface="Apple Chancery"/>
                <a:cs typeface="Apple Chancery"/>
              </a:rPr>
              <a:t>Selective inference - the silent killer of replicability</a:t>
            </a:r>
          </a:p>
          <a:p>
            <a:pPr marL="457200" indent="-457200">
              <a:buAutoNum type="arabicPeriod"/>
            </a:pPr>
            <a:r>
              <a:rPr lang="en-US" i="1" dirty="0">
                <a:solidFill>
                  <a:schemeClr val="accent2">
                    <a:lumMod val="20000"/>
                    <a:lumOff val="80000"/>
                  </a:schemeClr>
                </a:solidFill>
                <a:latin typeface="Apple Chancery"/>
                <a:cs typeface="Apple Chancery"/>
              </a:rPr>
              <a:t>Simultaneous inference </a:t>
            </a:r>
          </a:p>
          <a:p>
            <a:pPr marL="457200" indent="-457200">
              <a:buAutoNum type="arabicPeriod"/>
            </a:pPr>
            <a:r>
              <a:rPr lang="en-US" i="1" dirty="0">
                <a:latin typeface="Apple Chancery"/>
                <a:cs typeface="Apple Chancery"/>
              </a:rPr>
              <a:t>		</a:t>
            </a:r>
          </a:p>
          <a:p>
            <a:pPr marL="457200" indent="-457200">
              <a:buAutoNum type="arabicPeriod"/>
            </a:pPr>
            <a:r>
              <a:rPr lang="en-US" i="1" dirty="0">
                <a:latin typeface="Apple Chancery"/>
                <a:cs typeface="Apple Chancery"/>
              </a:rPr>
              <a:t>False Discovery Rate (FDR)</a:t>
            </a:r>
          </a:p>
          <a:p>
            <a:pPr marL="457200" indent="-457200">
              <a:buAutoNum type="arabicPeriod"/>
            </a:pPr>
            <a:r>
              <a:rPr lang="en-US" i="1" dirty="0">
                <a:latin typeface="Apple Chancery"/>
                <a:cs typeface="Apple Chancery"/>
              </a:rPr>
              <a:t>Tests and confidence intervals controlling FDR and FCR</a:t>
            </a:r>
          </a:p>
          <a:p>
            <a:pPr marL="457200" indent="-457200">
              <a:buAutoNum type="arabicPeriod"/>
            </a:pPr>
            <a:r>
              <a:rPr lang="en-US" i="1" dirty="0">
                <a:latin typeface="Apple Chancery"/>
                <a:cs typeface="Apple Chancery"/>
              </a:rPr>
              <a:t>Estimation and Model Selection	</a:t>
            </a:r>
            <a:endParaRPr lang="he-IL" i="1" dirty="0">
              <a:latin typeface="Apple Chancery"/>
              <a:cs typeface="Apple Chancery"/>
            </a:endParaRPr>
          </a:p>
          <a:p>
            <a:pPr marL="457200" indent="-457200">
              <a:buAutoNum type="arabicPeriod"/>
            </a:pPr>
            <a:r>
              <a:rPr lang="en-US" i="1" dirty="0">
                <a:latin typeface="Apple Chancery"/>
                <a:cs typeface="Apple Chancery"/>
              </a:rPr>
              <a:t>			 </a:t>
            </a:r>
          </a:p>
          <a:p>
            <a:pPr marL="457200" indent="-457200">
              <a:buFont typeface="Arial" pitchFamily="34" charset="0"/>
              <a:buAutoNum type="arabicPeriod"/>
            </a:pPr>
            <a:r>
              <a:rPr lang="en-US" i="1" dirty="0">
                <a:solidFill>
                  <a:schemeClr val="accent2">
                    <a:lumMod val="20000"/>
                    <a:lumOff val="80000"/>
                  </a:schemeClr>
                </a:solidFill>
                <a:latin typeface="Apple Chancery"/>
                <a:cs typeface="Apple Chancery"/>
              </a:rPr>
              <a:t>Conditional inference</a:t>
            </a:r>
          </a:p>
          <a:p>
            <a:pPr marL="457200" indent="-457200">
              <a:buAutoNum type="arabicPeriod"/>
            </a:pPr>
            <a:r>
              <a:rPr lang="en-US" i="1" dirty="0">
                <a:solidFill>
                  <a:schemeClr val="accent2">
                    <a:lumMod val="20000"/>
                    <a:lumOff val="80000"/>
                  </a:schemeClr>
                </a:solidFill>
                <a:latin typeface="Apple Chancery"/>
                <a:cs typeface="Apple Chancery"/>
              </a:rPr>
              <a:t>Hierarchical families</a:t>
            </a:r>
          </a:p>
          <a:p>
            <a:pPr marL="457200" indent="-457200">
              <a:buAutoNum type="arabicPeriod"/>
            </a:pPr>
            <a:r>
              <a:rPr lang="en-US" i="1" dirty="0">
                <a:solidFill>
                  <a:schemeClr val="accent2">
                    <a:lumMod val="20000"/>
                    <a:lumOff val="80000"/>
                  </a:schemeClr>
                </a:solidFill>
                <a:latin typeface="Apple Chancery"/>
                <a:cs typeface="Apple Chancery"/>
              </a:rPr>
              <a:t>Simultaneous over the selected	</a:t>
            </a:r>
          </a:p>
          <a:p>
            <a:endParaRPr lang="en-US" dirty="0"/>
          </a:p>
        </p:txBody>
      </p:sp>
      <p:sp>
        <p:nvSpPr>
          <p:cNvPr id="6" name="Date Placeholder 3"/>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84994"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
        <p:nvSpPr>
          <p:cNvPr id="716802" name="Rectangle 1026"/>
          <p:cNvSpPr>
            <a:spLocks noGrp="1" noChangeArrowheads="1"/>
          </p:cNvSpPr>
          <p:nvPr>
            <p:ph type="title"/>
          </p:nvPr>
        </p:nvSpPr>
        <p:spPr>
          <a:xfrm>
            <a:off x="457206" y="533401"/>
            <a:ext cx="8229593" cy="503999"/>
          </a:xfrm>
        </p:spPr>
        <p:txBody>
          <a:bodyPr/>
          <a:lstStyle/>
          <a:p>
            <a:pPr eaLnBrk="1" fontAlgn="auto" hangingPunct="1">
              <a:spcAft>
                <a:spcPts val="0"/>
              </a:spcAft>
              <a:defRPr/>
            </a:pPr>
            <a:r>
              <a:rPr lang="en-US" dirty="0">
                <a:ln>
                  <a:noFill/>
                </a:ln>
                <a:ea typeface="+mj-ea"/>
                <a:cs typeface="+mj-cs"/>
              </a:rPr>
              <a:t>The work-horse proof of FDR in/equality</a:t>
            </a:r>
          </a:p>
        </p:txBody>
      </p:sp>
      <p:sp>
        <p:nvSpPr>
          <p:cNvPr id="716803" name="Rectangle 1027"/>
          <p:cNvSpPr>
            <a:spLocks noGrp="1" noChangeArrowheads="1"/>
          </p:cNvSpPr>
          <p:nvPr>
            <p:ph type="body" idx="1"/>
          </p:nvPr>
        </p:nvSpPr>
        <p:spPr>
          <a:xfrm>
            <a:off x="609600" y="1295400"/>
            <a:ext cx="8229600" cy="5029200"/>
          </a:xfrm>
        </p:spPr>
        <p:txBody>
          <a:bodyPr/>
          <a:lstStyle/>
          <a:p>
            <a:pPr marL="182880" indent="-182880" eaLnBrk="1" fontAlgn="auto" hangingPunct="1">
              <a:spcAft>
                <a:spcPts val="0"/>
              </a:spcAft>
              <a:buFontTx/>
              <a:buNone/>
              <a:defRPr/>
            </a:pPr>
            <a:r>
              <a:rPr lang="en-US" dirty="0">
                <a:ea typeface="+mn-ea"/>
                <a:cs typeface="+mn-cs"/>
              </a:rPr>
              <a:t>						</a:t>
            </a:r>
            <a:r>
              <a:rPr lang="en-US" sz="2000" dirty="0" err="1">
                <a:ln>
                  <a:noFill/>
                </a:ln>
                <a:ea typeface="+mn-ea"/>
                <a:cs typeface="+mn-cs"/>
              </a:rPr>
              <a:t>YB&amp;Yekutieli</a:t>
            </a:r>
            <a:r>
              <a:rPr lang="en-US" sz="2000" dirty="0">
                <a:ln>
                  <a:noFill/>
                </a:ln>
                <a:ea typeface="+mn-ea"/>
                <a:cs typeface="+mn-cs"/>
              </a:rPr>
              <a:t> (2001)</a:t>
            </a:r>
          </a:p>
          <a:p>
            <a:pPr marL="182880" indent="-182880" eaLnBrk="1" fontAlgn="auto" hangingPunct="1">
              <a:spcAft>
                <a:spcPts val="0"/>
              </a:spcAft>
              <a:buFontTx/>
              <a:buNone/>
              <a:defRPr/>
            </a:pPr>
            <a:r>
              <a:rPr lang="en-US" dirty="0">
                <a:ln>
                  <a:noFill/>
                </a:ln>
                <a:ea typeface="+mn-ea"/>
                <a:cs typeface="+mn-cs"/>
              </a:rPr>
              <a:t>Denote </a:t>
            </a:r>
          </a:p>
          <a:p>
            <a:pPr marL="182880" indent="-182880" eaLnBrk="1" fontAlgn="auto" hangingPunct="1">
              <a:spcAft>
                <a:spcPts val="0"/>
              </a:spcAft>
              <a:buFontTx/>
              <a:buNone/>
              <a:defRPr/>
            </a:pP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a:t>
            </a:r>
            <a:r>
              <a:rPr lang="en-US" dirty="0" err="1">
                <a:ln>
                  <a:noFill/>
                </a:ln>
                <a:ea typeface="+mn-ea"/>
                <a:cs typeface="+mn-cs"/>
              </a:rPr>
              <a:t>qk</a:t>
            </a:r>
            <a:r>
              <a:rPr lang="en-US" dirty="0">
                <a:ln>
                  <a:noFill/>
                </a:ln>
                <a:ea typeface="+mn-ea"/>
                <a:cs typeface="+mn-cs"/>
              </a:rPr>
              <a:t>/m  k=1,2,…,m</a:t>
            </a:r>
          </a:p>
          <a:p>
            <a:pPr marL="182880" indent="-182880" eaLnBrk="1" fontAlgn="auto" hangingPunct="1">
              <a:spcAft>
                <a:spcPts val="0"/>
              </a:spcAft>
              <a:buFontTx/>
              <a:buNone/>
              <a:defRPr/>
            </a:pPr>
            <a:r>
              <a:rPr lang="en-US" dirty="0">
                <a:ln>
                  <a:noFill/>
                </a:ln>
                <a:ea typeface="+mn-ea"/>
                <a:cs typeface="+mn-cs"/>
              </a:rPr>
              <a:t>	P</a:t>
            </a:r>
            <a:r>
              <a:rPr lang="en-US" baseline="-25000" dirty="0">
                <a:ln>
                  <a:noFill/>
                </a:ln>
                <a:ea typeface="+mn-ea"/>
                <a:cs typeface="+mn-cs"/>
              </a:rPr>
              <a:t>0i </a:t>
            </a:r>
            <a:r>
              <a:rPr lang="en-US" dirty="0" err="1">
                <a:ln>
                  <a:noFill/>
                </a:ln>
                <a:ea typeface="+mn-ea"/>
                <a:cs typeface="+mn-cs"/>
              </a:rPr>
              <a:t>i</a:t>
            </a:r>
            <a:r>
              <a:rPr lang="en-US" dirty="0">
                <a:ln>
                  <a:noFill/>
                </a:ln>
                <a:ea typeface="+mn-ea"/>
                <a:cs typeface="+mn-cs"/>
              </a:rPr>
              <a:t>=1,2,…m</a:t>
            </a:r>
            <a:r>
              <a:rPr lang="en-US" baseline="-25000" dirty="0">
                <a:ln>
                  <a:noFill/>
                </a:ln>
                <a:ea typeface="+mn-ea"/>
                <a:cs typeface="+mn-cs"/>
              </a:rPr>
              <a:t>0</a:t>
            </a:r>
            <a:r>
              <a:rPr lang="en-US" dirty="0">
                <a:ln>
                  <a:noFill/>
                </a:ln>
                <a:ea typeface="+mn-ea"/>
                <a:cs typeface="+mn-cs"/>
              </a:rPr>
              <a:t> correspond to the m</a:t>
            </a:r>
            <a:r>
              <a:rPr lang="en-US" baseline="-25000" dirty="0">
                <a:ln>
                  <a:noFill/>
                </a:ln>
                <a:ea typeface="+mn-ea"/>
                <a:cs typeface="+mn-cs"/>
              </a:rPr>
              <a:t>0</a:t>
            </a:r>
            <a:r>
              <a:rPr lang="en-US" dirty="0">
                <a:ln>
                  <a:noFill/>
                </a:ln>
                <a:ea typeface="+mn-ea"/>
                <a:cs typeface="+mn-cs"/>
              </a:rPr>
              <a:t> true null hypotheses</a:t>
            </a:r>
          </a:p>
          <a:p>
            <a:pPr marL="182880" indent="-182880" eaLnBrk="1" fontAlgn="auto" hangingPunct="1">
              <a:spcAft>
                <a:spcPts val="0"/>
              </a:spcAft>
              <a:buFontTx/>
              <a:buNone/>
              <a:defRPr/>
            </a:pPr>
            <a:r>
              <a:rPr lang="en-US" dirty="0">
                <a:ln>
                  <a:noFill/>
                </a:ln>
                <a:ea typeface="+mn-ea"/>
                <a:cs typeface="+mn-cs"/>
              </a:rPr>
              <a:t>	C</a:t>
            </a:r>
            <a:r>
              <a:rPr lang="en-US" baseline="30000" dirty="0">
                <a:ln>
                  <a:noFill/>
                </a:ln>
                <a:solidFill>
                  <a:schemeClr val="accent2"/>
                </a:solidFill>
                <a:ea typeface="+mn-ea"/>
                <a:cs typeface="+mn-cs"/>
              </a:rPr>
              <a:t>(</a:t>
            </a:r>
            <a:r>
              <a:rPr lang="en-US" baseline="30000" dirty="0" err="1">
                <a:ln>
                  <a:noFill/>
                </a:ln>
                <a:solidFill>
                  <a:schemeClr val="accent2"/>
                </a:solidFill>
                <a:ea typeface="+mn-ea"/>
                <a:cs typeface="+mn-cs"/>
              </a:rPr>
              <a:t>i</a:t>
            </a:r>
            <a:r>
              <a:rPr lang="en-US" baseline="30000" dirty="0">
                <a:ln>
                  <a:noFill/>
                </a:ln>
                <a:solidFill>
                  <a:schemeClr val="accent2"/>
                </a:solidFill>
                <a:ea typeface="+mn-ea"/>
                <a:cs typeface="+mn-cs"/>
              </a:rPr>
              <a:t>)</a:t>
            </a:r>
            <a:r>
              <a:rPr lang="en-US" baseline="-25000" dirty="0">
                <a:ln>
                  <a:noFill/>
                </a:ln>
                <a:solidFill>
                  <a:srgbClr val="000000"/>
                </a:solidFill>
                <a:ea typeface="+mn-ea"/>
                <a:cs typeface="+mn-cs"/>
              </a:rPr>
              <a:t>k</a:t>
            </a:r>
            <a:r>
              <a:rPr lang="en-US" dirty="0">
                <a:ln>
                  <a:noFill/>
                </a:ln>
                <a:ea typeface="+mn-ea"/>
                <a:cs typeface="+mn-cs"/>
              </a:rPr>
              <a:t>= The values of all p-values </a:t>
            </a:r>
            <a:r>
              <a:rPr lang="en-US" dirty="0">
                <a:ln>
                  <a:noFill/>
                </a:ln>
                <a:solidFill>
                  <a:srgbClr val="C00000"/>
                </a:solidFill>
                <a:ea typeface="+mn-ea"/>
                <a:cs typeface="+mn-cs"/>
              </a:rPr>
              <a:t>other than </a:t>
            </a:r>
            <a:r>
              <a:rPr lang="en-US" dirty="0" err="1">
                <a:ln>
                  <a:noFill/>
                </a:ln>
                <a:solidFill>
                  <a:srgbClr val="C00000"/>
                </a:solidFill>
                <a:ea typeface="+mn-ea"/>
                <a:cs typeface="+mn-cs"/>
              </a:rPr>
              <a:t>i</a:t>
            </a:r>
            <a:r>
              <a:rPr lang="en-US" dirty="0">
                <a:ln>
                  <a:noFill/>
                </a:ln>
                <a:ea typeface="+mn-ea"/>
                <a:cs typeface="+mn-cs"/>
              </a:rPr>
              <a:t> so that </a:t>
            </a:r>
          </a:p>
          <a:p>
            <a:pPr marL="182880" indent="-182880" eaLnBrk="1" fontAlgn="auto" hangingPunct="1">
              <a:spcAft>
                <a:spcPts val="0"/>
              </a:spcAft>
              <a:buFontTx/>
              <a:buNone/>
              <a:defRPr/>
            </a:pPr>
            <a:r>
              <a:rPr lang="en-US" dirty="0">
                <a:ln>
                  <a:noFill/>
                </a:ln>
                <a:ea typeface="+mn-ea"/>
                <a:cs typeface="+mn-cs"/>
              </a:rPr>
              <a:t>		if </a:t>
            </a:r>
            <a:r>
              <a:rPr lang="en-US" dirty="0">
                <a:ln>
                  <a:noFill/>
                </a:ln>
                <a:solidFill>
                  <a:schemeClr val="accent2"/>
                </a:solidFill>
                <a:ea typeface="+mn-ea"/>
                <a:cs typeface="+mn-cs"/>
              </a:rPr>
              <a:t>H</a:t>
            </a:r>
            <a:r>
              <a:rPr lang="en-US" baseline="-25000" dirty="0">
                <a:ln>
                  <a:noFill/>
                </a:ln>
                <a:solidFill>
                  <a:srgbClr val="C00000"/>
                </a:solidFill>
                <a:ea typeface="+mn-ea"/>
                <a:cs typeface="+mn-cs"/>
              </a:rPr>
              <a:t>i</a:t>
            </a:r>
            <a:r>
              <a:rPr lang="en-US" dirty="0">
                <a:ln>
                  <a:noFill/>
                </a:ln>
                <a:ea typeface="+mn-ea"/>
                <a:cs typeface="+mn-cs"/>
              </a:rPr>
              <a:t> is rejected </a:t>
            </a:r>
            <a:r>
              <a:rPr lang="en-US" dirty="0">
                <a:ln>
                  <a:noFill/>
                </a:ln>
                <a:solidFill>
                  <a:schemeClr val="accent6"/>
                </a:solidFill>
                <a:ea typeface="+mn-ea"/>
                <a:cs typeface="+mn-cs"/>
              </a:rPr>
              <a:t>exactly k</a:t>
            </a:r>
            <a:r>
              <a:rPr lang="en-US" dirty="0">
                <a:ln>
                  <a:noFill/>
                </a:ln>
                <a:ea typeface="+mn-ea"/>
                <a:cs typeface="+mn-cs"/>
              </a:rPr>
              <a:t> hypotheses are rejected</a:t>
            </a:r>
          </a:p>
          <a:p>
            <a:pPr marL="182880" indent="-182880" eaLnBrk="1" fontAlgn="auto" hangingPunct="1">
              <a:spcAft>
                <a:spcPts val="0"/>
              </a:spcAft>
              <a:buFontTx/>
              <a:buNone/>
              <a:defRPr/>
            </a:pPr>
            <a:r>
              <a:rPr lang="en-US" dirty="0">
                <a:ln>
                  <a:noFill/>
                </a:ln>
                <a:ea typeface="+mn-ea"/>
                <a:cs typeface="+mn-cs"/>
              </a:rPr>
              <a:t>Lemma:</a:t>
            </a:r>
          </a:p>
          <a:p>
            <a:pPr marL="182880" indent="-182880" eaLnBrk="1" fontAlgn="auto" hangingPunct="1">
              <a:spcAft>
                <a:spcPts val="0"/>
              </a:spcAft>
              <a:buFontTx/>
              <a:buNone/>
              <a:defRPr/>
            </a:pPr>
            <a:r>
              <a:rPr lang="en-US" dirty="0">
                <a:ln>
                  <a:noFill/>
                </a:ln>
                <a:ea typeface="+mn-ea"/>
                <a:cs typeface="+mn-cs"/>
              </a:rPr>
              <a:t>            E(Q)=</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rgbClr val="C00000"/>
                </a:solidFill>
                <a:ea typeface="+mn-ea"/>
                <a:cs typeface="+mn-cs"/>
              </a:rPr>
              <a:t>1/k</a:t>
            </a:r>
            <a:r>
              <a:rPr lang="en-US" dirty="0">
                <a:ln>
                  <a:noFill/>
                </a:ln>
                <a:ea typeface="+mn-ea"/>
                <a:cs typeface="+mn-cs"/>
              </a:rPr>
              <a:t> </a:t>
            </a:r>
            <a:r>
              <a:rPr lang="en-US" dirty="0" err="1">
                <a:ln>
                  <a:noFill/>
                </a:ln>
                <a:ea typeface="+mn-ea"/>
                <a:cs typeface="+mn-cs"/>
              </a:rPr>
              <a:t>Prob</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solidFill>
                  <a:srgbClr val="FF0000"/>
                </a:solidFill>
                <a:ea typeface="+mn-ea"/>
                <a:cs typeface="+mn-cs"/>
              </a:rPr>
              <a:t>k</a:t>
            </a:r>
            <a:r>
              <a:rPr lang="en-US" dirty="0">
                <a:ln>
                  <a:noFill/>
                </a:ln>
                <a:ea typeface="+mn-ea"/>
                <a:cs typeface="+mn-cs"/>
              </a:rPr>
              <a:t> &amp;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solidFill>
                  <a:srgbClr val="FF0000"/>
                </a:solidFill>
                <a:ea typeface="+mn-ea"/>
                <a:cs typeface="+mn-cs"/>
              </a:rPr>
              <a:t>k</a:t>
            </a:r>
            <a:r>
              <a:rPr lang="en-US" dirty="0">
                <a:ln>
                  <a:noFill/>
                </a:ln>
                <a:ea typeface="+mn-ea"/>
                <a:cs typeface="+mn-cs"/>
              </a:rPr>
              <a:t>)</a:t>
            </a:r>
          </a:p>
          <a:p>
            <a:pPr marL="182880" indent="-182880" eaLnBrk="1" fontAlgn="auto" hangingPunct="1">
              <a:spcAft>
                <a:spcPts val="0"/>
              </a:spcAft>
              <a:buFontTx/>
              <a:buNone/>
              <a:defRPr/>
            </a:pPr>
            <a:endParaRPr lang="en-US" dirty="0">
              <a:ea typeface="+mn-ea"/>
              <a:cs typeface="+mn-cs"/>
            </a:endParaRPr>
          </a:p>
          <a:p>
            <a:pPr marL="182880" indent="-182880" eaLnBrk="1" fontAlgn="auto" hangingPunct="1">
              <a:spcAft>
                <a:spcPts val="0"/>
              </a:spcAft>
              <a:buFontTx/>
              <a:buNone/>
              <a:defRPr/>
            </a:pPr>
            <a:r>
              <a:rPr lang="en-US" sz="2000" dirty="0">
                <a:ea typeface="+mn-ea"/>
                <a:cs typeface="+mn-cs"/>
              </a:rPr>
              <a:t>                                                            See also Ramdas et al (18+)</a:t>
            </a:r>
            <a:endParaRPr lang="en-US" sz="2000" dirty="0">
              <a:ln>
                <a:noFill/>
              </a:ln>
              <a:ea typeface="+mn-ea"/>
              <a:cs typeface="+mn-cs"/>
            </a:endParaRPr>
          </a:p>
        </p:txBody>
      </p:sp>
    </p:spTree>
    <p:extLst>
      <p:ext uri="{BB962C8B-B14F-4D97-AF65-F5344CB8AC3E}">
        <p14:creationId xmlns:p14="http://schemas.microsoft.com/office/powerpoint/2010/main" val="1551170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87042" name="Content Placeholder 6" descr="Rplot01.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9AC14F29-14A5-2144-84BB-00F5445F547F}" type="slidenum">
              <a:rPr lang="en-US" smtClean="0"/>
              <a:pPr>
                <a:defRPr/>
              </a:pPr>
              <a:t>21</a:t>
            </a:fld>
            <a:endParaRPr lang="en-US"/>
          </a:p>
        </p:txBody>
      </p:sp>
    </p:spTree>
    <p:extLst>
      <p:ext uri="{BB962C8B-B14F-4D97-AF65-F5344CB8AC3E}">
        <p14:creationId xmlns:p14="http://schemas.microsoft.com/office/powerpoint/2010/main" val="1799416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88066" name="Content Placeholder 6" descr="Rplot02.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5B7AD78D-125F-2643-A728-B4CEE2E0373C}" type="slidenum">
              <a:rPr lang="en-US" smtClean="0"/>
              <a:pPr>
                <a:defRPr/>
              </a:pPr>
              <a:t>22</a:t>
            </a:fld>
            <a:endParaRPr lang="en-US"/>
          </a:p>
        </p:txBody>
      </p:sp>
      <p:sp>
        <p:nvSpPr>
          <p:cNvPr id="88070"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p>
        </p:txBody>
      </p:sp>
      <p:sp>
        <p:nvSpPr>
          <p:cNvPr id="88071" name="TextBox 10"/>
          <p:cNvSpPr txBox="1">
            <a:spLocks noChangeArrowheads="1"/>
          </p:cNvSpPr>
          <p:nvPr/>
        </p:nvSpPr>
        <p:spPr bwMode="auto">
          <a:xfrm>
            <a:off x="2160588" y="5024438"/>
            <a:ext cx="850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-- 1q/3</a:t>
            </a:r>
          </a:p>
        </p:txBody>
      </p:sp>
    </p:spTree>
    <p:extLst>
      <p:ext uri="{BB962C8B-B14F-4D97-AF65-F5344CB8AC3E}">
        <p14:creationId xmlns:p14="http://schemas.microsoft.com/office/powerpoint/2010/main" val="162130687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89090" name="Content Placeholder 6" descr="Rplot03.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E3B2A6F9-220D-5A4A-B3E5-76FD02F568F9}" type="slidenum">
              <a:rPr lang="en-US" smtClean="0"/>
              <a:pPr>
                <a:defRPr/>
              </a:pPr>
              <a:t>23</a:t>
            </a:fld>
            <a:endParaRPr lang="en-US"/>
          </a:p>
        </p:txBody>
      </p:sp>
      <p:sp>
        <p:nvSpPr>
          <p:cNvPr id="89094"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000000"/>
                </a:solidFill>
              </a:rPr>
              <a:t>1</a:t>
            </a:r>
            <a:r>
              <a:rPr lang="en-US" baseline="30000"/>
              <a:t>(1)</a:t>
            </a:r>
          </a:p>
        </p:txBody>
      </p:sp>
      <p:sp>
        <p:nvSpPr>
          <p:cNvPr id="89095" name="TextBox 8"/>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chemeClr val="accent1"/>
                </a:solidFill>
              </a:rPr>
              <a:t>2</a:t>
            </a:r>
            <a:r>
              <a:rPr lang="en-US" baseline="30000"/>
              <a:t>(1)</a:t>
            </a:r>
          </a:p>
        </p:txBody>
      </p:sp>
      <p:sp>
        <p:nvSpPr>
          <p:cNvPr id="89096" name="TextBox 9"/>
          <p:cNvSpPr txBox="1">
            <a:spLocks noChangeArrowheads="1"/>
          </p:cNvSpPr>
          <p:nvPr/>
        </p:nvSpPr>
        <p:spPr bwMode="auto">
          <a:xfrm>
            <a:off x="2160588" y="4633913"/>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dirty="0"/>
              <a:t>-- </a:t>
            </a:r>
            <a:r>
              <a:rPr lang="en-US" sz="1800" dirty="0">
                <a:solidFill>
                  <a:srgbClr val="2C7C9F"/>
                </a:solidFill>
              </a:rPr>
              <a:t>2</a:t>
            </a:r>
            <a:r>
              <a:rPr lang="en-US" sz="1800" dirty="0"/>
              <a:t>q/3</a:t>
            </a:r>
          </a:p>
        </p:txBody>
      </p:sp>
    </p:spTree>
    <p:extLst>
      <p:ext uri="{BB962C8B-B14F-4D97-AF65-F5344CB8AC3E}">
        <p14:creationId xmlns:p14="http://schemas.microsoft.com/office/powerpoint/2010/main" val="104350947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90114" name="Content Placeholder 6" descr="Rplot05.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CBA4AE82-61A1-0249-B332-7CE073CDDDB3}" type="slidenum">
              <a:rPr lang="en-US" smtClean="0"/>
              <a:pPr>
                <a:defRPr/>
              </a:pPr>
              <a:t>24</a:t>
            </a:fld>
            <a:endParaRPr lang="en-US"/>
          </a:p>
        </p:txBody>
      </p:sp>
      <p:sp>
        <p:nvSpPr>
          <p:cNvPr id="90118" name="TextBox 7"/>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2C7C9F"/>
                </a:solidFill>
              </a:rPr>
              <a:t>2</a:t>
            </a:r>
            <a:r>
              <a:rPr lang="en-US" baseline="30000"/>
              <a:t>(1)</a:t>
            </a:r>
          </a:p>
        </p:txBody>
      </p:sp>
      <p:sp>
        <p:nvSpPr>
          <p:cNvPr id="90119" name="TextBox 10"/>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p>
        </p:txBody>
      </p:sp>
      <p:sp>
        <p:nvSpPr>
          <p:cNvPr id="90120" name="TextBox 11"/>
          <p:cNvSpPr txBox="1">
            <a:spLocks noChangeArrowheads="1"/>
          </p:cNvSpPr>
          <p:nvPr/>
        </p:nvSpPr>
        <p:spPr bwMode="auto">
          <a:xfrm>
            <a:off x="4076700" y="4737100"/>
            <a:ext cx="771525" cy="461963"/>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FF0000"/>
                </a:solidFill>
              </a:rPr>
              <a:t>3</a:t>
            </a:r>
            <a:r>
              <a:rPr lang="en-US" baseline="30000"/>
              <a:t>(1)</a:t>
            </a:r>
          </a:p>
        </p:txBody>
      </p:sp>
      <p:sp>
        <p:nvSpPr>
          <p:cNvPr id="90121" name="TextBox 12"/>
          <p:cNvSpPr txBox="1">
            <a:spLocks noChangeArrowheads="1"/>
          </p:cNvSpPr>
          <p:nvPr/>
        </p:nvSpPr>
        <p:spPr bwMode="auto">
          <a:xfrm>
            <a:off x="2160588" y="4283075"/>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FF0000"/>
                </a:solidFill>
              </a:rPr>
              <a:t>3</a:t>
            </a:r>
            <a:r>
              <a:rPr lang="en-US" sz="1800"/>
              <a:t>q/3</a:t>
            </a:r>
          </a:p>
        </p:txBody>
      </p:sp>
    </p:spTree>
    <p:extLst>
      <p:ext uri="{BB962C8B-B14F-4D97-AF65-F5344CB8AC3E}">
        <p14:creationId xmlns:p14="http://schemas.microsoft.com/office/powerpoint/2010/main" val="37897182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91138" name="Content Placeholder 6" descr="Rplot05.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1018E70B-3B86-1B43-85C2-245E44E33C13}" type="slidenum">
              <a:rPr lang="en-US" smtClean="0"/>
              <a:pPr>
                <a:defRPr/>
              </a:pPr>
              <a:t>25</a:t>
            </a:fld>
            <a:endParaRPr lang="en-US"/>
          </a:p>
        </p:txBody>
      </p:sp>
      <p:sp>
        <p:nvSpPr>
          <p:cNvPr id="91142" name="TextBox 7"/>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chemeClr val="accent1"/>
                </a:solidFill>
              </a:rPr>
              <a:t>2</a:t>
            </a:r>
            <a:r>
              <a:rPr lang="en-US" baseline="30000"/>
              <a:t>(1)</a:t>
            </a:r>
          </a:p>
        </p:txBody>
      </p:sp>
      <p:sp>
        <p:nvSpPr>
          <p:cNvPr id="91143" name="TextBox 10"/>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p>
        </p:txBody>
      </p:sp>
      <p:sp>
        <p:nvSpPr>
          <p:cNvPr id="91144" name="TextBox 11"/>
          <p:cNvSpPr txBox="1">
            <a:spLocks noChangeArrowheads="1"/>
          </p:cNvSpPr>
          <p:nvPr/>
        </p:nvSpPr>
        <p:spPr bwMode="auto">
          <a:xfrm>
            <a:off x="4076700" y="4737100"/>
            <a:ext cx="771525" cy="461963"/>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FF0000"/>
                </a:solidFill>
              </a:rPr>
              <a:t>3</a:t>
            </a:r>
            <a:r>
              <a:rPr lang="en-US" baseline="30000"/>
              <a:t>(1)</a:t>
            </a:r>
          </a:p>
        </p:txBody>
      </p:sp>
      <p:sp>
        <p:nvSpPr>
          <p:cNvPr id="3" name="TextBox 2"/>
          <p:cNvSpPr txBox="1"/>
          <p:nvPr/>
        </p:nvSpPr>
        <p:spPr>
          <a:xfrm>
            <a:off x="5851525" y="3208338"/>
            <a:ext cx="1038225" cy="369887"/>
          </a:xfrm>
          <a:prstGeom prst="rect">
            <a:avLst/>
          </a:prstGeom>
          <a:solidFill>
            <a:schemeClr val="accent5">
              <a:lumMod val="40000"/>
              <a:lumOff val="60000"/>
              <a:alpha val="66000"/>
            </a:schemeClr>
          </a:solidFill>
        </p:spPr>
        <p:txBody>
          <a:bodyPr wrap="none">
            <a:spAutoFit/>
          </a:bodyPr>
          <a:lstStyle/>
          <a:p>
            <a:pPr>
              <a:defRPr/>
            </a:pPr>
            <a:r>
              <a:rPr lang="en-US" dirty="0"/>
              <a:t>V/R=1/1</a:t>
            </a:r>
          </a:p>
        </p:txBody>
      </p:sp>
      <p:sp>
        <p:nvSpPr>
          <p:cNvPr id="13" name="TextBox 12"/>
          <p:cNvSpPr txBox="1"/>
          <p:nvPr/>
        </p:nvSpPr>
        <p:spPr>
          <a:xfrm>
            <a:off x="3352800" y="2490788"/>
            <a:ext cx="1038225" cy="369887"/>
          </a:xfrm>
          <a:prstGeom prst="rect">
            <a:avLst/>
          </a:prstGeom>
          <a:solidFill>
            <a:schemeClr val="accent5">
              <a:lumMod val="40000"/>
              <a:lumOff val="60000"/>
              <a:alpha val="66000"/>
            </a:schemeClr>
          </a:solidFill>
        </p:spPr>
        <p:txBody>
          <a:bodyPr wrap="none">
            <a:spAutoFit/>
          </a:bodyPr>
          <a:lstStyle/>
          <a:p>
            <a:pPr>
              <a:defRPr/>
            </a:pPr>
            <a:r>
              <a:rPr lang="en-US" dirty="0"/>
              <a:t>V/R=1/</a:t>
            </a:r>
            <a:r>
              <a:rPr lang="en-US" dirty="0">
                <a:solidFill>
                  <a:schemeClr val="accent1"/>
                </a:solidFill>
              </a:rPr>
              <a:t>2</a:t>
            </a:r>
          </a:p>
        </p:txBody>
      </p:sp>
      <p:sp>
        <p:nvSpPr>
          <p:cNvPr id="14" name="TextBox 13"/>
          <p:cNvSpPr txBox="1"/>
          <p:nvPr/>
        </p:nvSpPr>
        <p:spPr>
          <a:xfrm>
            <a:off x="3352800" y="5199063"/>
            <a:ext cx="1038225" cy="368300"/>
          </a:xfrm>
          <a:prstGeom prst="rect">
            <a:avLst/>
          </a:prstGeom>
          <a:solidFill>
            <a:schemeClr val="accent5">
              <a:lumMod val="40000"/>
              <a:lumOff val="60000"/>
              <a:alpha val="66000"/>
            </a:schemeClr>
          </a:solidFill>
        </p:spPr>
        <p:txBody>
          <a:bodyPr wrap="none">
            <a:spAutoFit/>
          </a:bodyPr>
          <a:lstStyle/>
          <a:p>
            <a:pPr>
              <a:defRPr/>
            </a:pPr>
            <a:r>
              <a:rPr lang="en-US" dirty="0"/>
              <a:t>V/R=1/</a:t>
            </a:r>
            <a:r>
              <a:rPr lang="en-US" dirty="0">
                <a:solidFill>
                  <a:srgbClr val="FF0000"/>
                </a:solidFill>
              </a:rPr>
              <a:t>3</a:t>
            </a:r>
          </a:p>
        </p:txBody>
      </p:sp>
      <p:sp>
        <p:nvSpPr>
          <p:cNvPr id="91148" name="TextBox 8"/>
          <p:cNvSpPr txBox="1">
            <a:spLocks noChangeArrowheads="1"/>
          </p:cNvSpPr>
          <p:nvPr/>
        </p:nvSpPr>
        <p:spPr bwMode="auto">
          <a:xfrm>
            <a:off x="2160588" y="4633913"/>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2C7C9F"/>
                </a:solidFill>
              </a:rPr>
              <a:t>2</a:t>
            </a:r>
            <a:r>
              <a:rPr lang="en-US" sz="1800"/>
              <a:t>q/3</a:t>
            </a:r>
          </a:p>
        </p:txBody>
      </p:sp>
      <p:sp>
        <p:nvSpPr>
          <p:cNvPr id="91149" name="TextBox 14"/>
          <p:cNvSpPr txBox="1">
            <a:spLocks noChangeArrowheads="1"/>
          </p:cNvSpPr>
          <p:nvPr/>
        </p:nvSpPr>
        <p:spPr bwMode="auto">
          <a:xfrm>
            <a:off x="2160588" y="5024438"/>
            <a:ext cx="850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-- 1q/3</a:t>
            </a:r>
          </a:p>
        </p:txBody>
      </p:sp>
      <p:sp>
        <p:nvSpPr>
          <p:cNvPr id="91150" name="TextBox 15"/>
          <p:cNvSpPr txBox="1">
            <a:spLocks noChangeArrowheads="1"/>
          </p:cNvSpPr>
          <p:nvPr/>
        </p:nvSpPr>
        <p:spPr bwMode="auto">
          <a:xfrm>
            <a:off x="2160588" y="4283075"/>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FF0000"/>
                </a:solidFill>
              </a:rPr>
              <a:t>3</a:t>
            </a:r>
            <a:r>
              <a:rPr lang="en-US" sz="1800"/>
              <a:t>q/3</a:t>
            </a:r>
          </a:p>
        </p:txBody>
      </p:sp>
    </p:spTree>
    <p:extLst>
      <p:ext uri="{BB962C8B-B14F-4D97-AF65-F5344CB8AC3E}">
        <p14:creationId xmlns:p14="http://schemas.microsoft.com/office/powerpoint/2010/main" val="12573626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1"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92162"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
        <p:nvSpPr>
          <p:cNvPr id="717826" name="Rectangle 2"/>
          <p:cNvSpPr>
            <a:spLocks noGrp="1" noChangeArrowheads="1"/>
          </p:cNvSpPr>
          <p:nvPr>
            <p:ph type="title"/>
          </p:nvPr>
        </p:nvSpPr>
        <p:spPr>
          <a:xfrm>
            <a:off x="457206" y="533401"/>
            <a:ext cx="8229593" cy="503999"/>
          </a:xfrm>
        </p:spPr>
        <p:txBody>
          <a:bodyPr/>
          <a:lstStyle/>
          <a:p>
            <a:pPr eaLnBrk="1" fontAlgn="auto" hangingPunct="1">
              <a:spcAft>
                <a:spcPts val="0"/>
              </a:spcAft>
              <a:defRPr/>
            </a:pPr>
            <a:r>
              <a:rPr lang="en-US" dirty="0">
                <a:ln>
                  <a:noFill/>
                </a:ln>
                <a:latin typeface="Apple Chancery" charset="0"/>
                <a:ea typeface="+mj-ea"/>
                <a:cs typeface="+mj-cs"/>
              </a:rPr>
              <a:t>Proof of basic FDR equality</a:t>
            </a:r>
            <a:endParaRPr lang="en-US" dirty="0">
              <a:ln>
                <a:noFill/>
              </a:ln>
              <a:ea typeface="+mj-ea"/>
              <a:cs typeface="+mj-cs"/>
            </a:endParaRPr>
          </a:p>
        </p:txBody>
      </p:sp>
      <p:sp>
        <p:nvSpPr>
          <p:cNvPr id="717827" name="Rectangle 3"/>
          <p:cNvSpPr>
            <a:spLocks noGrp="1" noChangeArrowheads="1"/>
          </p:cNvSpPr>
          <p:nvPr>
            <p:ph type="body" idx="1"/>
          </p:nvPr>
        </p:nvSpPr>
        <p:spPr>
          <a:xfrm>
            <a:off x="609600" y="1295400"/>
            <a:ext cx="8229600" cy="5029200"/>
          </a:xfrm>
        </p:spPr>
        <p:txBody>
          <a:bodyPr/>
          <a:lstStyle/>
          <a:p>
            <a:pPr marL="182880" indent="-182880" eaLnBrk="1" fontAlgn="auto" hangingPunct="1">
              <a:lnSpc>
                <a:spcPct val="90000"/>
              </a:lnSpc>
              <a:spcAft>
                <a:spcPts val="0"/>
              </a:spcAft>
              <a:buFontTx/>
              <a:buNone/>
              <a:defRPr/>
            </a:pPr>
            <a:r>
              <a:rPr lang="en-US" dirty="0">
                <a:ln>
                  <a:noFill/>
                </a:ln>
                <a:ea typeface="+mn-ea"/>
                <a:cs typeface="+mn-cs"/>
              </a:rPr>
              <a:t>Theorem: If P</a:t>
            </a:r>
            <a:r>
              <a:rPr lang="en-US" baseline="-25000" dirty="0">
                <a:ln>
                  <a:noFill/>
                </a:ln>
                <a:ea typeface="+mn-ea"/>
                <a:cs typeface="+mn-cs"/>
              </a:rPr>
              <a:t>i</a:t>
            </a:r>
            <a:r>
              <a:rPr lang="en-US" dirty="0">
                <a:ln>
                  <a:noFill/>
                </a:ln>
                <a:ea typeface="+mn-ea"/>
                <a:cs typeface="+mn-cs"/>
              </a:rPr>
              <a:t> </a:t>
            </a:r>
            <a:r>
              <a:rPr lang="ja-JP" altLang="en-US" dirty="0">
                <a:ln>
                  <a:noFill/>
                </a:ln>
                <a:latin typeface="Arial"/>
                <a:ea typeface="+mn-ea"/>
                <a:cs typeface="+mn-cs"/>
              </a:rPr>
              <a:t>‘</a:t>
            </a:r>
            <a:r>
              <a:rPr lang="en-US" dirty="0">
                <a:ln>
                  <a:noFill/>
                </a:ln>
                <a:ea typeface="+mn-ea"/>
                <a:cs typeface="+mn-cs"/>
              </a:rPr>
              <a:t>s are independent and continuous </a:t>
            </a:r>
          </a:p>
          <a:p>
            <a:pPr marL="182880" indent="-182880" eaLnBrk="1" fontAlgn="auto" hangingPunct="1">
              <a:lnSpc>
                <a:spcPct val="90000"/>
              </a:lnSpc>
              <a:spcAft>
                <a:spcPts val="0"/>
              </a:spcAft>
              <a:buFontTx/>
              <a:buNone/>
              <a:defRPr/>
            </a:pPr>
            <a:r>
              <a:rPr lang="en-US" dirty="0">
                <a:ln>
                  <a:noFill/>
                </a:ln>
                <a:ea typeface="+mn-ea"/>
                <a:cs typeface="+mn-cs"/>
              </a:rPr>
              <a:t>E(Q)=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rgbClr val="FF0000"/>
                </a:solidFill>
                <a:ea typeface="+mn-ea"/>
                <a:cs typeface="+mn-cs"/>
              </a:rPr>
              <a:t>1/k</a:t>
            </a:r>
            <a:r>
              <a:rPr lang="en-US" dirty="0">
                <a:ln>
                  <a:noFill/>
                </a:ln>
                <a:ea typeface="+mn-ea"/>
                <a:cs typeface="+mn-cs"/>
              </a:rPr>
              <a:t> </a:t>
            </a:r>
            <a:r>
              <a:rPr lang="en-US" dirty="0" err="1">
                <a:ln>
                  <a:noFill/>
                </a:ln>
                <a:ea typeface="+mn-ea"/>
                <a:cs typeface="+mn-cs"/>
              </a:rPr>
              <a:t>Pr</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solidFill>
                  <a:srgbClr val="FF0000"/>
                </a:solidFill>
                <a:ea typeface="+mn-ea"/>
                <a:cs typeface="+mn-cs"/>
              </a:rPr>
              <a:t>k</a:t>
            </a:r>
            <a:r>
              <a:rPr lang="en-US" dirty="0">
                <a:ln>
                  <a:noFill/>
                </a:ln>
                <a:ea typeface="+mn-ea"/>
                <a:cs typeface="+mn-cs"/>
              </a:rPr>
              <a:t> &amp;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solidFill>
                  <a:srgbClr val="FF0000"/>
                </a:solidFill>
                <a:ea typeface="+mn-ea"/>
                <a:cs typeface="+mn-cs"/>
              </a:rPr>
              <a:t>k</a:t>
            </a:r>
            <a:r>
              <a:rPr lang="en-US" dirty="0">
                <a:ln>
                  <a:noFill/>
                </a:ln>
                <a:ea typeface="+mn-ea"/>
                <a:cs typeface="+mn-cs"/>
              </a:rPr>
              <a:t>)</a:t>
            </a:r>
          </a:p>
          <a:p>
            <a:pPr marL="182880" indent="-182880" eaLnBrk="1" fontAlgn="auto" hangingPunct="1">
              <a:lnSpc>
                <a:spcPct val="90000"/>
              </a:lnSpc>
              <a:spcAft>
                <a:spcPts val="0"/>
              </a:spcAft>
              <a:buFontTx/>
              <a:buNone/>
              <a:defRPr/>
            </a:pP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rgbClr val="FF0000"/>
                </a:solidFill>
                <a:ea typeface="+mn-ea"/>
                <a:cs typeface="+mn-cs"/>
              </a:rPr>
              <a:t>1/k</a:t>
            </a:r>
            <a:r>
              <a:rPr lang="en-US" dirty="0">
                <a:ln>
                  <a:noFill/>
                </a:ln>
                <a:ea typeface="+mn-ea"/>
                <a:cs typeface="+mn-cs"/>
              </a:rPr>
              <a:t> </a:t>
            </a:r>
            <a:r>
              <a:rPr lang="en-US" dirty="0" err="1">
                <a:ln>
                  <a:noFill/>
                </a:ln>
                <a:ea typeface="+mn-ea"/>
                <a:cs typeface="+mn-cs"/>
              </a:rPr>
              <a:t>Pr</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solidFill>
                  <a:srgbClr val="FF0000"/>
                </a:solidFill>
                <a:ea typeface="+mn-ea"/>
                <a:cs typeface="+mn-cs"/>
              </a:rPr>
              <a:t>k</a:t>
            </a:r>
            <a:r>
              <a:rPr lang="en-US" dirty="0">
                <a:ln>
                  <a:noFill/>
                </a:ln>
                <a:ea typeface="+mn-ea"/>
                <a:cs typeface="+mn-cs"/>
              </a:rPr>
              <a:t> ) </a:t>
            </a:r>
            <a:r>
              <a:rPr lang="en-US" dirty="0" err="1">
                <a:ln>
                  <a:noFill/>
                </a:ln>
                <a:ea typeface="+mn-ea"/>
                <a:cs typeface="+mn-cs"/>
              </a:rPr>
              <a:t>Pr</a:t>
            </a:r>
            <a:r>
              <a:rPr lang="en-US" dirty="0">
                <a:ln>
                  <a:noFill/>
                </a:ln>
                <a:ea typeface="+mn-ea"/>
                <a:cs typeface="+mn-cs"/>
              </a:rPr>
              <a:t>(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solidFill>
                  <a:srgbClr val="FF0000"/>
                </a:solidFill>
                <a:ea typeface="+mn-ea"/>
                <a:cs typeface="+mn-cs"/>
              </a:rPr>
              <a:t>k</a:t>
            </a:r>
            <a:r>
              <a:rPr lang="en-US" dirty="0">
                <a:ln>
                  <a:noFill/>
                </a:ln>
                <a:ea typeface="+mn-ea"/>
                <a:cs typeface="+mn-cs"/>
              </a:rPr>
              <a:t>)</a:t>
            </a:r>
          </a:p>
          <a:p>
            <a:pPr marL="182880" indent="-182880" eaLnBrk="1" fontAlgn="auto" hangingPunct="1">
              <a:lnSpc>
                <a:spcPct val="90000"/>
              </a:lnSpc>
              <a:spcAft>
                <a:spcPts val="0"/>
              </a:spcAft>
              <a:buFontTx/>
              <a:buNone/>
              <a:defRPr/>
            </a:pP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rgbClr val="FF0000"/>
                </a:solidFill>
                <a:ea typeface="+mn-ea"/>
                <a:cs typeface="+mn-cs"/>
              </a:rPr>
              <a:t>1/k</a:t>
            </a:r>
            <a:r>
              <a:rPr lang="en-US" dirty="0">
                <a:ln>
                  <a:noFill/>
                </a:ln>
                <a:ea typeface="+mn-ea"/>
                <a:cs typeface="+mn-cs"/>
              </a:rPr>
              <a:t> </a:t>
            </a:r>
            <a:r>
              <a:rPr lang="en-US" dirty="0" err="1">
                <a:ln>
                  <a:noFill/>
                </a:ln>
                <a:ea typeface="+mn-ea"/>
                <a:cs typeface="+mn-cs"/>
              </a:rPr>
              <a:t>qk</a:t>
            </a:r>
            <a:r>
              <a:rPr lang="en-US" dirty="0">
                <a:ln>
                  <a:noFill/>
                </a:ln>
                <a:ea typeface="+mn-ea"/>
                <a:cs typeface="+mn-cs"/>
              </a:rPr>
              <a:t>/m </a:t>
            </a:r>
            <a:r>
              <a:rPr lang="en-US" dirty="0" err="1">
                <a:ln>
                  <a:noFill/>
                </a:ln>
                <a:ea typeface="+mn-ea"/>
                <a:cs typeface="+mn-cs"/>
              </a:rPr>
              <a:t>Pr</a:t>
            </a:r>
            <a:r>
              <a:rPr lang="en-US" dirty="0">
                <a:ln>
                  <a:noFill/>
                </a:ln>
                <a:ea typeface="+mn-ea"/>
                <a:cs typeface="+mn-cs"/>
              </a:rPr>
              <a:t>(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solidFill>
                  <a:srgbClr val="FF0000"/>
                </a:solidFill>
                <a:ea typeface="+mn-ea"/>
                <a:cs typeface="+mn-cs"/>
              </a:rPr>
              <a:t>k</a:t>
            </a:r>
            <a:r>
              <a:rPr lang="en-US" dirty="0">
                <a:ln>
                  <a:noFill/>
                </a:ln>
                <a:ea typeface="+mn-ea"/>
                <a:cs typeface="+mn-cs"/>
              </a:rPr>
              <a:t>)</a:t>
            </a:r>
          </a:p>
          <a:p>
            <a:pPr marL="182880" indent="-182880" eaLnBrk="1" fontAlgn="auto" hangingPunct="1">
              <a:lnSpc>
                <a:spcPct val="90000"/>
              </a:lnSpc>
              <a:spcAft>
                <a:spcPts val="0"/>
              </a:spcAft>
              <a:buFontTx/>
              <a:buNone/>
              <a:defRPr/>
            </a:pP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q/m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err="1">
                <a:ln>
                  <a:noFill/>
                </a:ln>
                <a:ea typeface="+mn-ea"/>
                <a:cs typeface="+mn-cs"/>
              </a:rPr>
              <a:t>Pr</a:t>
            </a:r>
            <a:r>
              <a:rPr lang="en-US" dirty="0">
                <a:ln>
                  <a:noFill/>
                </a:ln>
                <a:ea typeface="+mn-ea"/>
                <a:cs typeface="+mn-cs"/>
              </a:rPr>
              <a:t>(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solidFill>
                  <a:srgbClr val="FF0000"/>
                </a:solidFill>
                <a:ea typeface="+mn-ea"/>
                <a:cs typeface="+mn-cs"/>
              </a:rPr>
              <a:t>k</a:t>
            </a: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q/m = qm</a:t>
            </a:r>
            <a:r>
              <a:rPr lang="en-US" baseline="-25000" dirty="0">
                <a:ln>
                  <a:noFill/>
                </a:ln>
                <a:ea typeface="+mn-ea"/>
                <a:cs typeface="+mn-cs"/>
              </a:rPr>
              <a:t>0</a:t>
            </a:r>
            <a:r>
              <a:rPr lang="en-US" dirty="0">
                <a:ln>
                  <a:noFill/>
                </a:ln>
                <a:ea typeface="+mn-ea"/>
                <a:cs typeface="+mn-cs"/>
              </a:rPr>
              <a:t>/m</a:t>
            </a:r>
          </a:p>
          <a:p>
            <a:pPr marL="182880" indent="-182880" eaLnBrk="1" fontAlgn="auto" hangingPunct="1">
              <a:lnSpc>
                <a:spcPct val="90000"/>
              </a:lnSpc>
              <a:spcAft>
                <a:spcPts val="0"/>
              </a:spcAft>
              <a:buFontTx/>
              <a:buNone/>
              <a:defRPr/>
            </a:pPr>
            <a:endParaRPr lang="en-US" dirty="0">
              <a:ea typeface="+mn-ea"/>
              <a:cs typeface="+mn-cs"/>
            </a:endParaRPr>
          </a:p>
          <a:p>
            <a:pPr marL="182880" indent="-182880" eaLnBrk="1" fontAlgn="auto" hangingPunct="1">
              <a:lnSpc>
                <a:spcPct val="90000"/>
              </a:lnSpc>
              <a:spcAft>
                <a:spcPts val="0"/>
              </a:spcAft>
              <a:buFontTx/>
              <a:buNone/>
              <a:defRPr/>
            </a:pPr>
            <a:r>
              <a:rPr lang="en-US" dirty="0">
                <a:ea typeface="+mn-ea"/>
                <a:cs typeface="+mn-cs"/>
              </a:rPr>
              <a:t>		</a:t>
            </a:r>
          </a:p>
          <a:p>
            <a:pPr marL="182880" indent="-182880" eaLnBrk="1" fontAlgn="auto" hangingPunct="1">
              <a:lnSpc>
                <a:spcPct val="90000"/>
              </a:lnSpc>
              <a:spcAft>
                <a:spcPts val="0"/>
              </a:spcAft>
              <a:buFontTx/>
              <a:buNone/>
              <a:defRPr/>
            </a:pPr>
            <a:r>
              <a:rPr lang="en-US" dirty="0">
                <a:ea typeface="+mn-ea"/>
                <a:cs typeface="+mn-cs"/>
              </a:rPr>
              <a:t>		</a:t>
            </a:r>
          </a:p>
        </p:txBody>
      </p:sp>
    </p:spTree>
    <p:extLst>
      <p:ext uri="{BB962C8B-B14F-4D97-AF65-F5344CB8AC3E}">
        <p14:creationId xmlns:p14="http://schemas.microsoft.com/office/powerpoint/2010/main" val="5335265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p:txBody>
          <a:bodyPr/>
          <a:lstStyle/>
          <a:p>
            <a:pPr eaLnBrk="1" fontAlgn="auto" hangingPunct="1">
              <a:spcAft>
                <a:spcPts val="0"/>
              </a:spcAft>
              <a:defRPr/>
            </a:pPr>
            <a:r>
              <a:rPr lang="en-US">
                <a:latin typeface="Apple Chancery" charset="0"/>
                <a:ea typeface="+mj-ea"/>
                <a:cs typeface="+mj-cs"/>
              </a:rPr>
              <a:t>Positive dependency</a:t>
            </a:r>
            <a:endParaRPr lang="en-US">
              <a:ea typeface="+mj-ea"/>
              <a:cs typeface="+mj-cs"/>
            </a:endParaRPr>
          </a:p>
        </p:txBody>
      </p:sp>
      <p:sp>
        <p:nvSpPr>
          <p:cNvPr id="449539" name="Rectangle 3"/>
          <p:cNvSpPr>
            <a:spLocks noGrp="1" noChangeArrowheads="1"/>
          </p:cNvSpPr>
          <p:nvPr>
            <p:ph idx="1"/>
          </p:nvPr>
        </p:nvSpPr>
        <p:spPr>
          <a:xfrm>
            <a:off x="838200" y="1143000"/>
            <a:ext cx="7543800" cy="2819400"/>
          </a:xfrm>
        </p:spPr>
        <p:txBody>
          <a:bodyPr/>
          <a:lstStyle/>
          <a:p>
            <a:pPr marL="182880" indent="-182880" eaLnBrk="1" fontAlgn="auto" hangingPunct="1">
              <a:spcAft>
                <a:spcPts val="0"/>
              </a:spcAft>
              <a:buFont typeface="Arial" pitchFamily="34" charset="0"/>
              <a:buChar char="•"/>
              <a:defRPr/>
            </a:pPr>
            <a:r>
              <a:rPr lang="en-US" dirty="0">
                <a:ea typeface="+mn-ea"/>
                <a:cs typeface="+mn-cs"/>
              </a:rPr>
              <a:t>Positive Regression Dependency on the Subset of true null hypotheses :                        </a:t>
            </a:r>
            <a:r>
              <a:rPr lang="en-US" sz="1600" dirty="0" err="1">
                <a:ea typeface="+mn-ea"/>
                <a:cs typeface="+mn-cs"/>
              </a:rPr>
              <a:t>YB&amp;Yekutieli</a:t>
            </a:r>
            <a:r>
              <a:rPr lang="en-US" sz="1600" dirty="0">
                <a:ea typeface="+mn-ea"/>
                <a:cs typeface="+mn-cs"/>
              </a:rPr>
              <a:t> (</a:t>
            </a:r>
            <a:r>
              <a:rPr lang="ja-JP" altLang="en-US" sz="1600" dirty="0">
                <a:latin typeface="Arial"/>
                <a:ea typeface="+mn-ea"/>
                <a:cs typeface="+mn-cs"/>
              </a:rPr>
              <a:t>‘</a:t>
            </a:r>
            <a:r>
              <a:rPr lang="en-US" sz="1600" dirty="0">
                <a:ea typeface="+mn-ea"/>
                <a:cs typeface="+mn-cs"/>
              </a:rPr>
              <a:t>01)</a:t>
            </a:r>
            <a:r>
              <a:rPr lang="en-US" dirty="0">
                <a:ea typeface="+mn-ea"/>
                <a:cs typeface="+mn-cs"/>
              </a:rPr>
              <a:t> </a:t>
            </a:r>
          </a:p>
          <a:p>
            <a:pPr marL="182880" indent="-182880" eaLnBrk="1" fontAlgn="auto" hangingPunct="1">
              <a:spcAft>
                <a:spcPts val="0"/>
              </a:spcAft>
              <a:buFont typeface="Arial" pitchFamily="34" charset="0"/>
              <a:buChar char="•"/>
              <a:defRPr/>
            </a:pPr>
            <a:r>
              <a:rPr lang="en-US" dirty="0">
                <a:ea typeface="+mn-ea"/>
                <a:cs typeface="+mn-cs"/>
              </a:rPr>
              <a:t>If the test statistics are </a:t>
            </a:r>
            <a:r>
              <a:rPr lang="en-US" b="1" dirty="0">
                <a:ea typeface="+mn-ea"/>
                <a:cs typeface="+mn-cs"/>
              </a:rPr>
              <a:t>X</a:t>
            </a:r>
            <a:r>
              <a:rPr lang="en-US" dirty="0">
                <a:ea typeface="+mn-ea"/>
                <a:cs typeface="+mn-cs"/>
              </a:rPr>
              <a:t>=(X</a:t>
            </a:r>
            <a:r>
              <a:rPr lang="en-US" baseline="-25000" dirty="0">
                <a:ea typeface="+mn-ea"/>
                <a:cs typeface="+mn-cs"/>
              </a:rPr>
              <a:t>1</a:t>
            </a:r>
            <a:r>
              <a:rPr lang="en-US" dirty="0">
                <a:ea typeface="+mn-ea"/>
                <a:cs typeface="+mn-cs"/>
              </a:rPr>
              <a:t>,X</a:t>
            </a:r>
            <a:r>
              <a:rPr lang="en-US" baseline="-25000" dirty="0">
                <a:ea typeface="+mn-ea"/>
                <a:cs typeface="+mn-cs"/>
              </a:rPr>
              <a:t>2</a:t>
            </a:r>
            <a:r>
              <a:rPr lang="en-US" dirty="0">
                <a:ea typeface="+mn-ea"/>
                <a:cs typeface="+mn-cs"/>
              </a:rPr>
              <a:t>,…,</a:t>
            </a:r>
            <a:r>
              <a:rPr lang="en-US" dirty="0" err="1">
                <a:ea typeface="+mn-ea"/>
                <a:cs typeface="+mn-cs"/>
              </a:rPr>
              <a:t>X</a:t>
            </a:r>
            <a:r>
              <a:rPr lang="en-US" baseline="-25000" dirty="0" err="1">
                <a:ea typeface="+mn-ea"/>
                <a:cs typeface="+mn-cs"/>
              </a:rPr>
              <a:t>m</a:t>
            </a:r>
            <a:r>
              <a:rPr lang="en-US" dirty="0">
                <a:ea typeface="+mn-ea"/>
                <a:cs typeface="+mn-cs"/>
              </a:rPr>
              <a:t>):</a:t>
            </a:r>
          </a:p>
          <a:p>
            <a:pPr lvl="1" indent="-182880" eaLnBrk="1" fontAlgn="auto" hangingPunct="1">
              <a:spcAft>
                <a:spcPts val="0"/>
              </a:spcAft>
              <a:buFont typeface="Arial" pitchFamily="34" charset="0"/>
              <a:buChar char="•"/>
              <a:defRPr/>
            </a:pPr>
            <a:r>
              <a:rPr lang="en-US" dirty="0">
                <a:ea typeface="+mn-ea"/>
              </a:rPr>
              <a:t>For any increasing set D, and H</a:t>
            </a:r>
            <a:r>
              <a:rPr lang="en-US" baseline="-25000" dirty="0">
                <a:ea typeface="+mn-ea"/>
              </a:rPr>
              <a:t>0i</a:t>
            </a:r>
            <a:r>
              <a:rPr lang="en-US" dirty="0">
                <a:ea typeface="+mn-ea"/>
              </a:rPr>
              <a:t> true</a:t>
            </a:r>
          </a:p>
          <a:p>
            <a:pPr lvl="1" indent="-182880" eaLnBrk="1" fontAlgn="auto" hangingPunct="1">
              <a:spcAft>
                <a:spcPts val="0"/>
              </a:spcAft>
              <a:buFontTx/>
              <a:buNone/>
              <a:defRPr/>
            </a:pPr>
            <a:r>
              <a:rPr lang="en-US" dirty="0">
                <a:ea typeface="+mn-ea"/>
              </a:rPr>
              <a:t>	</a:t>
            </a:r>
            <a:r>
              <a:rPr lang="en-US" dirty="0" err="1">
                <a:ea typeface="+mn-ea"/>
              </a:rPr>
              <a:t>Prob</a:t>
            </a:r>
            <a:r>
              <a:rPr lang="en-US" dirty="0">
                <a:ea typeface="+mn-ea"/>
              </a:rPr>
              <a:t>( </a:t>
            </a:r>
            <a:r>
              <a:rPr lang="en-US" b="1" dirty="0">
                <a:ea typeface="+mn-ea"/>
              </a:rPr>
              <a:t>X</a:t>
            </a:r>
            <a:r>
              <a:rPr lang="en-US" dirty="0">
                <a:ea typeface="+mn-ea"/>
              </a:rPr>
              <a:t> in D | X</a:t>
            </a:r>
            <a:r>
              <a:rPr lang="en-US" baseline="-25000" dirty="0">
                <a:ea typeface="+mn-ea"/>
              </a:rPr>
              <a:t>i</a:t>
            </a:r>
            <a:r>
              <a:rPr lang="en-US" dirty="0">
                <a:ea typeface="+mn-ea"/>
              </a:rPr>
              <a:t>=</a:t>
            </a:r>
            <a:r>
              <a:rPr lang="en-US" i="1" dirty="0">
                <a:ea typeface="+mn-ea"/>
              </a:rPr>
              <a:t>s</a:t>
            </a:r>
            <a:r>
              <a:rPr lang="en-US" dirty="0">
                <a:ea typeface="+mn-ea"/>
              </a:rPr>
              <a:t> ) is increasing in </a:t>
            </a:r>
            <a:r>
              <a:rPr lang="en-US" i="1" dirty="0">
                <a:ea typeface="+mn-ea"/>
              </a:rPr>
              <a:t>s</a:t>
            </a:r>
            <a:endParaRPr lang="en-US" dirty="0">
              <a:ea typeface="+mn-ea"/>
            </a:endParaRPr>
          </a:p>
        </p:txBody>
      </p:sp>
      <p:sp>
        <p:nvSpPr>
          <p:cNvPr id="98305"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449544" name="Line 8"/>
          <p:cNvSpPr>
            <a:spLocks noChangeShapeType="1"/>
          </p:cNvSpPr>
          <p:nvPr/>
        </p:nvSpPr>
        <p:spPr bwMode="auto">
          <a:xfrm>
            <a:off x="4114800" y="3886200"/>
            <a:ext cx="0" cy="297180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45" name="Line 9"/>
          <p:cNvSpPr>
            <a:spLocks noChangeShapeType="1"/>
          </p:cNvSpPr>
          <p:nvPr/>
        </p:nvSpPr>
        <p:spPr bwMode="auto">
          <a:xfrm>
            <a:off x="3124200" y="5867400"/>
            <a:ext cx="4343400" cy="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46" name="Text Box 10"/>
          <p:cNvSpPr txBox="1">
            <a:spLocks noChangeArrowheads="1"/>
          </p:cNvSpPr>
          <p:nvPr/>
        </p:nvSpPr>
        <p:spPr bwMode="auto">
          <a:xfrm>
            <a:off x="4648200" y="5867400"/>
            <a:ext cx="458788"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fontAlgn="auto">
              <a:spcBef>
                <a:spcPts val="0"/>
              </a:spcBef>
              <a:spcAft>
                <a:spcPts val="0"/>
              </a:spcAft>
              <a:defRPr/>
            </a:pPr>
            <a:r>
              <a:rPr lang="en-US">
                <a:latin typeface="+mn-lt"/>
                <a:ea typeface="+mn-ea"/>
                <a:cs typeface="+mn-cs"/>
              </a:rPr>
              <a:t>s</a:t>
            </a:r>
            <a:r>
              <a:rPr lang="ja-JP" altLang="en-US">
                <a:latin typeface="Arial"/>
                <a:ea typeface="+mn-ea"/>
                <a:cs typeface="+mn-cs"/>
              </a:rPr>
              <a:t>’</a:t>
            </a:r>
            <a:endParaRPr lang="en-US">
              <a:latin typeface="+mn-lt"/>
              <a:ea typeface="+mn-ea"/>
              <a:cs typeface="+mn-cs"/>
            </a:endParaRPr>
          </a:p>
        </p:txBody>
      </p:sp>
      <p:sp>
        <p:nvSpPr>
          <p:cNvPr id="449547" name="Text Box 11"/>
          <p:cNvSpPr txBox="1">
            <a:spLocks noChangeArrowheads="1"/>
          </p:cNvSpPr>
          <p:nvPr/>
        </p:nvSpPr>
        <p:spPr bwMode="auto">
          <a:xfrm>
            <a:off x="5410200" y="5867400"/>
            <a:ext cx="619125"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fontAlgn="auto">
              <a:spcBef>
                <a:spcPts val="0"/>
              </a:spcBef>
              <a:spcAft>
                <a:spcPts val="0"/>
              </a:spcAft>
              <a:defRPr/>
            </a:pPr>
            <a:r>
              <a:rPr lang="en-US">
                <a:latin typeface="+mn-lt"/>
                <a:ea typeface="+mn-ea"/>
                <a:cs typeface="+mn-cs"/>
              </a:rPr>
              <a:t>s</a:t>
            </a:r>
            <a:r>
              <a:rPr lang="ja-JP" altLang="en-US">
                <a:latin typeface="Arial"/>
                <a:ea typeface="+mn-ea"/>
                <a:cs typeface="+mn-cs"/>
              </a:rPr>
              <a:t>’’</a:t>
            </a:r>
            <a:endParaRPr lang="en-US">
              <a:latin typeface="+mn-lt"/>
              <a:ea typeface="+mn-ea"/>
              <a:cs typeface="+mn-cs"/>
            </a:endParaRPr>
          </a:p>
        </p:txBody>
      </p:sp>
      <p:sp>
        <p:nvSpPr>
          <p:cNvPr id="449548" name="Line 12"/>
          <p:cNvSpPr>
            <a:spLocks noChangeShapeType="1"/>
          </p:cNvSpPr>
          <p:nvPr/>
        </p:nvSpPr>
        <p:spPr bwMode="auto">
          <a:xfrm flipH="1">
            <a:off x="4724400" y="5334000"/>
            <a:ext cx="2057400" cy="0"/>
          </a:xfrm>
          <a:prstGeom prst="line">
            <a:avLst/>
          </a:prstGeom>
          <a:noFill/>
          <a:ln w="76200">
            <a:solidFill>
              <a:srgbClr val="CC00FF"/>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49" name="Line 13"/>
          <p:cNvSpPr>
            <a:spLocks noChangeShapeType="1"/>
          </p:cNvSpPr>
          <p:nvPr/>
        </p:nvSpPr>
        <p:spPr bwMode="auto">
          <a:xfrm flipV="1">
            <a:off x="4724400" y="3733800"/>
            <a:ext cx="0" cy="1600200"/>
          </a:xfrm>
          <a:prstGeom prst="line">
            <a:avLst/>
          </a:prstGeom>
          <a:noFill/>
          <a:ln w="76200">
            <a:solidFill>
              <a:srgbClr val="CC00FF"/>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50" name="Line 14"/>
          <p:cNvSpPr>
            <a:spLocks noChangeShapeType="1"/>
          </p:cNvSpPr>
          <p:nvPr/>
        </p:nvSpPr>
        <p:spPr bwMode="auto">
          <a:xfrm>
            <a:off x="5029200" y="3657600"/>
            <a:ext cx="0" cy="243840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51" name="Line 15"/>
          <p:cNvSpPr>
            <a:spLocks noChangeShapeType="1"/>
          </p:cNvSpPr>
          <p:nvPr/>
        </p:nvSpPr>
        <p:spPr bwMode="auto">
          <a:xfrm>
            <a:off x="5943600" y="3657600"/>
            <a:ext cx="0" cy="243840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52" name="Rectangle 16"/>
          <p:cNvSpPr>
            <a:spLocks noChangeArrowheads="1"/>
          </p:cNvSpPr>
          <p:nvPr/>
        </p:nvSpPr>
        <p:spPr bwMode="auto">
          <a:xfrm>
            <a:off x="4724400" y="3733800"/>
            <a:ext cx="2057400" cy="1600200"/>
          </a:xfrm>
          <a:prstGeom prst="rect">
            <a:avLst/>
          </a:prstGeom>
          <a:solidFill>
            <a:srgbClr val="FF99CC"/>
          </a:solidFill>
          <a:ln w="9525">
            <a:solidFill>
              <a:srgbClr val="FFFFFF"/>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lgn="ctr" fontAlgn="auto">
              <a:spcBef>
                <a:spcPts val="0"/>
              </a:spcBef>
              <a:spcAft>
                <a:spcPts val="0"/>
              </a:spcAft>
              <a:defRPr/>
            </a:pPr>
            <a:endParaRPr lang="en-US">
              <a:latin typeface="+mn-lt"/>
              <a:ea typeface="+mn-ea"/>
              <a:cs typeface="+mn-cs"/>
            </a:endParaRPr>
          </a:p>
        </p:txBody>
      </p:sp>
      <p:sp>
        <p:nvSpPr>
          <p:cNvPr id="449554" name="Rectangle 18"/>
          <p:cNvSpPr>
            <a:spLocks noChangeArrowheads="1"/>
          </p:cNvSpPr>
          <p:nvPr/>
        </p:nvSpPr>
        <p:spPr bwMode="auto">
          <a:xfrm>
            <a:off x="6172200" y="4038600"/>
            <a:ext cx="592138"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lgn="ctr" fontAlgn="auto">
              <a:spcBef>
                <a:spcPts val="0"/>
              </a:spcBef>
              <a:spcAft>
                <a:spcPts val="0"/>
              </a:spcAft>
              <a:defRPr/>
            </a:pPr>
            <a:r>
              <a:rPr lang="en-US">
                <a:solidFill>
                  <a:srgbClr val="CC00FF"/>
                </a:solidFill>
                <a:latin typeface="+mn-lt"/>
                <a:ea typeface="+mn-ea"/>
                <a:cs typeface="+mn-cs"/>
              </a:rPr>
              <a:t>D</a:t>
            </a:r>
          </a:p>
        </p:txBody>
      </p:sp>
      <p:sp>
        <p:nvSpPr>
          <p:cNvPr id="449555" name="Line 19"/>
          <p:cNvSpPr>
            <a:spLocks noChangeShapeType="1"/>
          </p:cNvSpPr>
          <p:nvPr/>
        </p:nvSpPr>
        <p:spPr bwMode="auto">
          <a:xfrm flipV="1">
            <a:off x="5029200" y="3733800"/>
            <a:ext cx="0" cy="1600200"/>
          </a:xfrm>
          <a:prstGeom prst="line">
            <a:avLst/>
          </a:prstGeom>
          <a:noFill/>
          <a:ln w="571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56" name="Line 20"/>
          <p:cNvSpPr>
            <a:spLocks noChangeShapeType="1"/>
          </p:cNvSpPr>
          <p:nvPr/>
        </p:nvSpPr>
        <p:spPr bwMode="auto">
          <a:xfrm flipV="1">
            <a:off x="5943600" y="3733800"/>
            <a:ext cx="0" cy="1600200"/>
          </a:xfrm>
          <a:prstGeom prst="line">
            <a:avLst/>
          </a:prstGeom>
          <a:noFill/>
          <a:ln w="57150">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grpSp>
        <p:nvGrpSpPr>
          <p:cNvPr id="98321" name="Group 24"/>
          <p:cNvGrpSpPr>
            <a:grpSpLocks/>
          </p:cNvGrpSpPr>
          <p:nvPr/>
        </p:nvGrpSpPr>
        <p:grpSpPr bwMode="auto">
          <a:xfrm rot="-2004252">
            <a:off x="2487613" y="5091113"/>
            <a:ext cx="4152900" cy="1052512"/>
            <a:chOff x="768" y="2832"/>
            <a:chExt cx="1584" cy="768"/>
          </a:xfrm>
        </p:grpSpPr>
        <p:sp>
          <p:nvSpPr>
            <p:cNvPr id="449557" name="Oval 21"/>
            <p:cNvSpPr>
              <a:spLocks noChangeArrowheads="1"/>
            </p:cNvSpPr>
            <p:nvPr/>
          </p:nvSpPr>
          <p:spPr bwMode="auto">
            <a:xfrm>
              <a:off x="912" y="2872"/>
              <a:ext cx="1248" cy="621"/>
            </a:xfrm>
            <a:prstGeom prst="ellipse">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58" name="Oval 22"/>
            <p:cNvSpPr>
              <a:spLocks noChangeArrowheads="1"/>
            </p:cNvSpPr>
            <p:nvPr/>
          </p:nvSpPr>
          <p:spPr bwMode="auto">
            <a:xfrm>
              <a:off x="1056" y="2920"/>
              <a:ext cx="960" cy="528"/>
            </a:xfrm>
            <a:prstGeom prst="ellipse">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449559" name="Oval 23"/>
            <p:cNvSpPr>
              <a:spLocks noChangeArrowheads="1"/>
            </p:cNvSpPr>
            <p:nvPr/>
          </p:nvSpPr>
          <p:spPr bwMode="auto">
            <a:xfrm>
              <a:off x="768" y="2832"/>
              <a:ext cx="1584" cy="768"/>
            </a:xfrm>
            <a:prstGeom prst="ellipse">
              <a:avLst/>
            </a:prstGeom>
            <a:noFill/>
            <a:ln w="9525">
              <a:solidFill>
                <a:srgbClr val="0000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grpSp>
      <p:sp>
        <p:nvSpPr>
          <p:cNvPr id="449561" name="Text Box 25"/>
          <p:cNvSpPr txBox="1">
            <a:spLocks noChangeArrowheads="1"/>
          </p:cNvSpPr>
          <p:nvPr/>
        </p:nvSpPr>
        <p:spPr bwMode="auto">
          <a:xfrm>
            <a:off x="7527925" y="5602288"/>
            <a:ext cx="500063"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fontAlgn="auto">
              <a:spcBef>
                <a:spcPts val="0"/>
              </a:spcBef>
              <a:spcAft>
                <a:spcPts val="0"/>
              </a:spcAft>
              <a:defRPr/>
            </a:pPr>
            <a:r>
              <a:rPr lang="en-US" sz="2400">
                <a:effectLst>
                  <a:outerShdw blurRad="38100" dist="38100" dir="2700000" algn="tl">
                    <a:srgbClr val="DDDDDD"/>
                  </a:outerShdw>
                </a:effectLst>
                <a:latin typeface="+mn-lt"/>
                <a:ea typeface="+mn-ea"/>
                <a:cs typeface="+mn-cs"/>
              </a:rPr>
              <a:t>X</a:t>
            </a:r>
            <a:r>
              <a:rPr lang="en-US" sz="2400" baseline="-25000">
                <a:effectLst>
                  <a:outerShdw blurRad="38100" dist="38100" dir="2700000" algn="tl">
                    <a:srgbClr val="DDDDDD"/>
                  </a:outerShdw>
                </a:effectLst>
                <a:latin typeface="+mn-lt"/>
                <a:ea typeface="+mn-ea"/>
                <a:cs typeface="+mn-cs"/>
              </a:rPr>
              <a:t>1</a:t>
            </a:r>
          </a:p>
        </p:txBody>
      </p:sp>
    </p:spTree>
    <p:extLst>
      <p:ext uri="{BB962C8B-B14F-4D97-AF65-F5344CB8AC3E}">
        <p14:creationId xmlns:p14="http://schemas.microsoft.com/office/powerpoint/2010/main" val="3089797082"/>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7"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96258"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
        <p:nvSpPr>
          <p:cNvPr id="627714" name="Rectangle 1026"/>
          <p:cNvSpPr>
            <a:spLocks noGrp="1" noChangeArrowheads="1"/>
          </p:cNvSpPr>
          <p:nvPr>
            <p:ph type="title"/>
          </p:nvPr>
        </p:nvSpPr>
        <p:spPr>
          <a:xfrm>
            <a:off x="457206" y="533401"/>
            <a:ext cx="8229593" cy="503999"/>
          </a:xfrm>
        </p:spPr>
        <p:txBody>
          <a:bodyPr/>
          <a:lstStyle/>
          <a:p>
            <a:pPr eaLnBrk="1" fontAlgn="auto" hangingPunct="1">
              <a:spcAft>
                <a:spcPts val="0"/>
              </a:spcAft>
              <a:defRPr/>
            </a:pPr>
            <a:r>
              <a:rPr lang="en-US">
                <a:ea typeface="+mj-ea"/>
                <a:cs typeface="+mj-cs"/>
              </a:rPr>
              <a:t>Positive dependency</a:t>
            </a:r>
          </a:p>
        </p:txBody>
      </p:sp>
      <p:sp>
        <p:nvSpPr>
          <p:cNvPr id="627715" name="Rectangle 1027"/>
          <p:cNvSpPr>
            <a:spLocks noGrp="1" noChangeArrowheads="1"/>
          </p:cNvSpPr>
          <p:nvPr>
            <p:ph type="body" sz="half" idx="1"/>
          </p:nvPr>
        </p:nvSpPr>
        <p:spPr>
          <a:xfrm>
            <a:off x="838200" y="1295400"/>
            <a:ext cx="7543800" cy="5029200"/>
          </a:xfrm>
        </p:spPr>
        <p:txBody>
          <a:bodyPr/>
          <a:lstStyle/>
          <a:p>
            <a:pPr marL="0" indent="0" eaLnBrk="1" fontAlgn="auto" hangingPunct="1">
              <a:lnSpc>
                <a:spcPct val="90000"/>
              </a:lnSpc>
              <a:spcAft>
                <a:spcPts val="0"/>
              </a:spcAft>
              <a:buFont typeface="Arial" charset="0"/>
              <a:buNone/>
              <a:defRPr/>
            </a:pPr>
            <a:r>
              <a:rPr lang="en-US" dirty="0">
                <a:ln>
                  <a:noFill/>
                </a:ln>
                <a:ea typeface="+mn-ea"/>
              </a:rPr>
              <a:t>From half line generalize to an increasing set:</a:t>
            </a:r>
          </a:p>
          <a:p>
            <a:pPr marL="0" indent="0" eaLnBrk="1" fontAlgn="auto" hangingPunct="1">
              <a:lnSpc>
                <a:spcPct val="90000"/>
              </a:lnSpc>
              <a:spcAft>
                <a:spcPts val="0"/>
              </a:spcAft>
              <a:buFont typeface="Arial" charset="0"/>
              <a:buNone/>
              <a:defRPr/>
            </a:pPr>
            <a:endParaRPr lang="en-US" dirty="0">
              <a:ln>
                <a:noFill/>
              </a:ln>
              <a:ea typeface="+mn-ea"/>
            </a:endParaRPr>
          </a:p>
          <a:p>
            <a:pPr marL="0" indent="0" eaLnBrk="1" fontAlgn="auto" hangingPunct="1">
              <a:lnSpc>
                <a:spcPct val="90000"/>
              </a:lnSpc>
              <a:spcAft>
                <a:spcPts val="0"/>
              </a:spcAft>
              <a:buFont typeface="Arial" charset="0"/>
              <a:buNone/>
              <a:defRPr/>
            </a:pPr>
            <a:endParaRPr lang="en-US" dirty="0">
              <a:ln>
                <a:noFill/>
              </a:ln>
              <a:ea typeface="+mn-ea"/>
            </a:endParaRPr>
          </a:p>
          <a:p>
            <a:pPr marL="0" indent="0" eaLnBrk="1" fontAlgn="auto" hangingPunct="1">
              <a:lnSpc>
                <a:spcPct val="90000"/>
              </a:lnSpc>
              <a:spcAft>
                <a:spcPts val="0"/>
              </a:spcAft>
              <a:buFont typeface="Arial" charset="0"/>
              <a:buNone/>
              <a:defRPr/>
            </a:pPr>
            <a:endParaRPr lang="en-US" dirty="0">
              <a:ln>
                <a:noFill/>
              </a:ln>
              <a:ea typeface="+mn-ea"/>
            </a:endParaRPr>
          </a:p>
          <a:p>
            <a:pPr marL="0" indent="0" eaLnBrk="1" fontAlgn="auto" hangingPunct="1">
              <a:lnSpc>
                <a:spcPct val="90000"/>
              </a:lnSpc>
              <a:spcAft>
                <a:spcPts val="0"/>
              </a:spcAft>
              <a:buFont typeface="Arial" charset="0"/>
              <a:buNone/>
              <a:defRPr/>
            </a:pPr>
            <a:r>
              <a:rPr lang="en-US" dirty="0">
                <a:ln>
                  <a:noFill/>
                </a:ln>
              </a:rPr>
              <a:t>Positive regression dependency (</a:t>
            </a:r>
            <a:r>
              <a:rPr lang="en-US" dirty="0" err="1">
                <a:ln>
                  <a:noFill/>
                </a:ln>
              </a:rPr>
              <a:t>Sarkar</a:t>
            </a:r>
            <a:r>
              <a:rPr lang="en-US" dirty="0">
                <a:ln>
                  <a:noFill/>
                </a:ln>
              </a:rPr>
              <a:t> ‘69)</a:t>
            </a:r>
          </a:p>
          <a:p>
            <a:pPr marL="0" indent="0" eaLnBrk="1" fontAlgn="auto" hangingPunct="1">
              <a:lnSpc>
                <a:spcPct val="90000"/>
              </a:lnSpc>
              <a:spcAft>
                <a:spcPts val="0"/>
              </a:spcAft>
              <a:buFont typeface="Arial" charset="0"/>
              <a:buNone/>
              <a:defRPr/>
            </a:pPr>
            <a:endParaRPr lang="en-US" dirty="0">
              <a:ln>
                <a:noFill/>
              </a:ln>
            </a:endParaRPr>
          </a:p>
          <a:p>
            <a:pPr marL="0" indent="0" eaLnBrk="1" fontAlgn="auto" hangingPunct="1">
              <a:lnSpc>
                <a:spcPct val="90000"/>
              </a:lnSpc>
              <a:spcAft>
                <a:spcPts val="0"/>
              </a:spcAft>
              <a:buFont typeface="Arial" charset="0"/>
              <a:buNone/>
              <a:defRPr/>
            </a:pPr>
            <a:endParaRPr lang="en-US" dirty="0">
              <a:ln>
                <a:noFill/>
              </a:ln>
            </a:endParaRPr>
          </a:p>
          <a:p>
            <a:pPr marL="0" indent="0" eaLnBrk="1" fontAlgn="auto" hangingPunct="1">
              <a:lnSpc>
                <a:spcPct val="90000"/>
              </a:lnSpc>
              <a:spcAft>
                <a:spcPts val="0"/>
              </a:spcAft>
              <a:buFont typeface="Arial" charset="0"/>
              <a:buNone/>
              <a:defRPr/>
            </a:pPr>
            <a:endParaRPr lang="en-US" dirty="0">
              <a:ln>
                <a:noFill/>
              </a:ln>
            </a:endParaRPr>
          </a:p>
          <a:p>
            <a:pPr marL="0" indent="0" eaLnBrk="1" fontAlgn="auto" hangingPunct="1">
              <a:lnSpc>
                <a:spcPct val="90000"/>
              </a:lnSpc>
              <a:spcAft>
                <a:spcPts val="0"/>
              </a:spcAft>
              <a:buFont typeface="Arial" charset="0"/>
              <a:buNone/>
              <a:defRPr/>
            </a:pPr>
            <a:endParaRPr lang="en-US" dirty="0">
              <a:ln>
                <a:noFill/>
              </a:ln>
            </a:endParaRPr>
          </a:p>
          <a:p>
            <a:pPr marL="0" indent="0" eaLnBrk="1" fontAlgn="auto" hangingPunct="1">
              <a:lnSpc>
                <a:spcPct val="90000"/>
              </a:lnSpc>
              <a:spcAft>
                <a:spcPts val="0"/>
              </a:spcAft>
              <a:buFont typeface="Arial" charset="0"/>
              <a:buNone/>
              <a:defRPr/>
            </a:pPr>
            <a:r>
              <a:rPr lang="en-US" dirty="0">
                <a:ln>
                  <a:noFill/>
                </a:ln>
              </a:rPr>
              <a:t>Positive regression dependency on a subset I</a:t>
            </a:r>
            <a:r>
              <a:rPr lang="en-US" baseline="-25000" dirty="0">
                <a:ln>
                  <a:noFill/>
                </a:ln>
              </a:rPr>
              <a:t>0</a:t>
            </a:r>
          </a:p>
          <a:p>
            <a:pPr marL="0" indent="0" eaLnBrk="1" fontAlgn="auto" hangingPunct="1">
              <a:lnSpc>
                <a:spcPct val="90000"/>
              </a:lnSpc>
              <a:spcAft>
                <a:spcPts val="0"/>
              </a:spcAft>
              <a:buFont typeface="Arial" charset="0"/>
              <a:buNone/>
              <a:defRPr/>
            </a:pPr>
            <a:endParaRPr lang="en-US" dirty="0">
              <a:ea typeface="+mn-ea"/>
            </a:endParaRPr>
          </a:p>
          <a:p>
            <a:pPr marL="0" indent="0" eaLnBrk="1" fontAlgn="auto" hangingPunct="1">
              <a:lnSpc>
                <a:spcPct val="90000"/>
              </a:lnSpc>
              <a:spcAft>
                <a:spcPts val="0"/>
              </a:spcAft>
              <a:buFont typeface="Arial" charset="0"/>
              <a:buNone/>
              <a:defRPr/>
            </a:pPr>
            <a:endParaRPr lang="en-US" dirty="0">
              <a:ea typeface="+mn-ea"/>
            </a:endParaRPr>
          </a:p>
        </p:txBody>
      </p:sp>
      <p:pic>
        <p:nvPicPr>
          <p:cNvPr id="96261" name="Picture 2" descr="latex-image-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46150" y="1781175"/>
            <a:ext cx="5164138" cy="893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2" name="Picture 3" descr="latex-image-1.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89000" y="3363913"/>
            <a:ext cx="7239000" cy="11795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96263" name="Picture 4" descr="latex-image-1.pdf"/>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6150" y="5438775"/>
            <a:ext cx="5453063" cy="8858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293509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5473"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105474"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400">
                <a:solidFill>
                  <a:srgbClr val="FFFFFF"/>
                </a:solidFill>
              </a:rPr>
              <a:t>6-7: The linear step-up</a:t>
            </a:r>
            <a:endParaRPr lang="en-US" sz="1600">
              <a:solidFill>
                <a:srgbClr val="FFFFFF"/>
              </a:solidFill>
            </a:endParaRPr>
          </a:p>
        </p:txBody>
      </p:sp>
      <p:sp>
        <p:nvSpPr>
          <p:cNvPr id="718850" name="Rectangle 2"/>
          <p:cNvSpPr>
            <a:spLocks noGrp="1" noChangeArrowheads="1"/>
          </p:cNvSpPr>
          <p:nvPr>
            <p:ph type="title"/>
          </p:nvPr>
        </p:nvSpPr>
        <p:spPr>
          <a:xfrm>
            <a:off x="457206" y="533401"/>
            <a:ext cx="8229593" cy="503999"/>
          </a:xfrm>
        </p:spPr>
        <p:txBody>
          <a:bodyPr/>
          <a:lstStyle/>
          <a:p>
            <a:pPr eaLnBrk="1" fontAlgn="auto" hangingPunct="1">
              <a:spcAft>
                <a:spcPts val="0"/>
              </a:spcAft>
              <a:defRPr/>
            </a:pPr>
            <a:r>
              <a:rPr lang="en-US" dirty="0">
                <a:ln>
                  <a:noFill/>
                </a:ln>
                <a:latin typeface="Apple Chancery" charset="0"/>
                <a:ea typeface="+mj-ea"/>
                <a:cs typeface="+mj-cs"/>
              </a:rPr>
              <a:t>Proof</a:t>
            </a:r>
            <a:r>
              <a:rPr lang="en-US" dirty="0">
                <a:ln>
                  <a:noFill/>
                </a:ln>
                <a:ea typeface="+mj-ea"/>
                <a:cs typeface="+mj-cs"/>
              </a:rPr>
              <a:t> </a:t>
            </a:r>
            <a:r>
              <a:rPr lang="en-US" dirty="0">
                <a:ln>
                  <a:noFill/>
                </a:ln>
                <a:latin typeface="Apple Chancery" charset="0"/>
                <a:ea typeface="+mj-ea"/>
                <a:cs typeface="+mj-cs"/>
              </a:rPr>
              <a:t>of basic FDR</a:t>
            </a:r>
            <a:r>
              <a:rPr lang="en-US" dirty="0">
                <a:ln>
                  <a:noFill/>
                </a:ln>
                <a:ea typeface="+mj-ea"/>
                <a:cs typeface="+mj-cs"/>
              </a:rPr>
              <a:t>  </a:t>
            </a:r>
            <a:r>
              <a:rPr lang="en-US" dirty="0">
                <a:ln>
                  <a:noFill/>
                </a:ln>
                <a:solidFill>
                  <a:schemeClr val="accent6">
                    <a:lumMod val="60000"/>
                    <a:lumOff val="40000"/>
                  </a:schemeClr>
                </a:solidFill>
                <a:latin typeface="Apple Chancery" charset="0"/>
                <a:ea typeface="+mj-ea"/>
                <a:cs typeface="+mj-cs"/>
              </a:rPr>
              <a:t>in</a:t>
            </a:r>
            <a:r>
              <a:rPr lang="en-US" dirty="0">
                <a:ln>
                  <a:noFill/>
                </a:ln>
                <a:latin typeface="Apple Chancery" charset="0"/>
                <a:ea typeface="+mj-ea"/>
                <a:cs typeface="+mj-cs"/>
              </a:rPr>
              <a:t>equality</a:t>
            </a:r>
            <a:endParaRPr lang="en-US" dirty="0">
              <a:ln>
                <a:noFill/>
              </a:ln>
              <a:ea typeface="+mj-ea"/>
              <a:cs typeface="+mj-cs"/>
            </a:endParaRPr>
          </a:p>
        </p:txBody>
      </p:sp>
      <p:sp>
        <p:nvSpPr>
          <p:cNvPr id="718851" name="Rectangle 3"/>
          <p:cNvSpPr>
            <a:spLocks noGrp="1" noChangeArrowheads="1"/>
          </p:cNvSpPr>
          <p:nvPr>
            <p:ph type="body" idx="1"/>
          </p:nvPr>
        </p:nvSpPr>
        <p:spPr>
          <a:xfrm>
            <a:off x="609600" y="1295400"/>
            <a:ext cx="8229600" cy="5410200"/>
          </a:xfrm>
        </p:spPr>
        <p:txBody>
          <a:bodyPr/>
          <a:lstStyle/>
          <a:p>
            <a:pPr marL="182880" indent="-182880" eaLnBrk="1" fontAlgn="auto" hangingPunct="1">
              <a:lnSpc>
                <a:spcPct val="90000"/>
              </a:lnSpc>
              <a:spcAft>
                <a:spcPts val="0"/>
              </a:spcAft>
              <a:buFontTx/>
              <a:buNone/>
              <a:defRPr/>
            </a:pPr>
            <a:r>
              <a:rPr lang="en-US" dirty="0">
                <a:ln>
                  <a:noFill/>
                </a:ln>
                <a:ea typeface="+mn-ea"/>
                <a:cs typeface="+mn-cs"/>
              </a:rPr>
              <a:t>Theorem: If P</a:t>
            </a:r>
            <a:r>
              <a:rPr lang="en-US" baseline="-25000" dirty="0">
                <a:ln>
                  <a:noFill/>
                </a:ln>
                <a:ea typeface="+mn-ea"/>
                <a:cs typeface="+mn-cs"/>
              </a:rPr>
              <a:t>i</a:t>
            </a:r>
            <a:r>
              <a:rPr lang="en-US" dirty="0">
                <a:ln>
                  <a:noFill/>
                </a:ln>
                <a:ea typeface="+mn-ea"/>
                <a:cs typeface="+mn-cs"/>
              </a:rPr>
              <a:t> </a:t>
            </a:r>
            <a:r>
              <a:rPr lang="ja-JP" altLang="en-US" dirty="0">
                <a:ln>
                  <a:noFill/>
                </a:ln>
                <a:latin typeface="Arial"/>
                <a:ea typeface="+mn-ea"/>
                <a:cs typeface="+mn-cs"/>
              </a:rPr>
              <a:t>‘</a:t>
            </a:r>
            <a:r>
              <a:rPr lang="en-US" dirty="0">
                <a:ln>
                  <a:noFill/>
                </a:ln>
                <a:ea typeface="+mn-ea"/>
                <a:cs typeface="+mn-cs"/>
              </a:rPr>
              <a:t>s are continuous </a:t>
            </a:r>
          </a:p>
          <a:p>
            <a:pPr marL="182880" indent="-182880" eaLnBrk="1" fontAlgn="auto" hangingPunct="1">
              <a:lnSpc>
                <a:spcPct val="90000"/>
              </a:lnSpc>
              <a:spcAft>
                <a:spcPts val="0"/>
              </a:spcAft>
              <a:buFontTx/>
              <a:buNone/>
              <a:defRPr/>
            </a:pPr>
            <a:r>
              <a:rPr lang="en-US" dirty="0">
                <a:ln>
                  <a:noFill/>
                </a:ln>
                <a:ea typeface="+mn-ea"/>
                <a:cs typeface="+mn-cs"/>
              </a:rPr>
              <a:t>E(Q)=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chemeClr val="accent2"/>
                </a:solidFill>
                <a:ea typeface="+mn-ea"/>
                <a:cs typeface="+mn-cs"/>
              </a:rPr>
              <a:t>1/k</a:t>
            </a:r>
            <a:r>
              <a:rPr lang="en-US" dirty="0">
                <a:ln>
                  <a:noFill/>
                </a:ln>
                <a:ea typeface="+mn-ea"/>
                <a:cs typeface="+mn-cs"/>
              </a:rPr>
              <a:t> </a:t>
            </a:r>
            <a:r>
              <a:rPr lang="en-US" dirty="0" err="1">
                <a:ln>
                  <a:noFill/>
                </a:ln>
                <a:ea typeface="+mn-ea"/>
                <a:cs typeface="+mn-cs"/>
              </a:rPr>
              <a:t>Pr</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 &amp;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ea typeface="+mn-ea"/>
                <a:cs typeface="+mn-cs"/>
              </a:rPr>
              <a:t>k</a:t>
            </a:r>
            <a:r>
              <a:rPr lang="en-US" dirty="0">
                <a:ln>
                  <a:noFill/>
                </a:ln>
                <a:ea typeface="+mn-ea"/>
                <a:cs typeface="+mn-cs"/>
              </a:rPr>
              <a:t>) =</a:t>
            </a:r>
          </a:p>
          <a:p>
            <a:pPr marL="182880" indent="-182880" eaLnBrk="1" fontAlgn="auto" hangingPunct="1">
              <a:lnSpc>
                <a:spcPct val="90000"/>
              </a:lnSpc>
              <a:spcAft>
                <a:spcPts val="0"/>
              </a:spcAft>
              <a:buFontTx/>
              <a:buNone/>
              <a:defRPr/>
            </a:pP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chemeClr val="accent2"/>
                </a:solidFill>
                <a:ea typeface="+mn-ea"/>
                <a:cs typeface="+mn-cs"/>
              </a:rPr>
              <a:t>1/k</a:t>
            </a:r>
            <a:r>
              <a:rPr lang="en-US" dirty="0">
                <a:ln>
                  <a:noFill/>
                </a:ln>
                <a:solidFill>
                  <a:srgbClr val="000000"/>
                </a:solidFill>
                <a:ea typeface="+mn-ea"/>
                <a:cs typeface="+mn-cs"/>
              </a:rPr>
              <a:t>(</a:t>
            </a:r>
            <a:r>
              <a:rPr lang="en-US" b="1" dirty="0" err="1">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qk</a:t>
            </a:r>
            <a:r>
              <a:rPr lang="en-US" b="1"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/m</a:t>
            </a:r>
            <a:r>
              <a:rPr lang="en-US" dirty="0">
                <a:ln>
                  <a:noFill/>
                </a:ln>
                <a:solidFill>
                  <a:srgbClr val="000000"/>
                </a:solidFill>
                <a:ea typeface="+mn-ea"/>
                <a:cs typeface="+mn-cs"/>
              </a:rPr>
              <a:t>)</a:t>
            </a:r>
            <a:r>
              <a:rPr lang="en-US" dirty="0">
                <a:ln>
                  <a:noFill/>
                </a:ln>
                <a:ea typeface="+mn-ea"/>
                <a:cs typeface="+mn-cs"/>
              </a:rPr>
              <a:t> </a:t>
            </a:r>
            <a:r>
              <a:rPr lang="en-US" dirty="0" err="1">
                <a:ln>
                  <a:noFill/>
                </a:ln>
                <a:ea typeface="+mn-ea"/>
                <a:cs typeface="+mn-cs"/>
              </a:rPr>
              <a:t>Pr</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 &amp;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ea typeface="+mn-ea"/>
                <a:cs typeface="+mn-cs"/>
              </a:rPr>
              <a:t>k</a:t>
            </a:r>
            <a:r>
              <a:rPr lang="en-US" dirty="0">
                <a:ln>
                  <a:noFill/>
                </a:ln>
                <a:ea typeface="+mn-ea"/>
                <a:cs typeface="+mn-cs"/>
              </a:rPr>
              <a:t>) / </a:t>
            </a:r>
            <a:r>
              <a:rPr lang="en-US" b="1" dirty="0" err="1">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q</a:t>
            </a:r>
            <a:r>
              <a:rPr lang="en-US" b="1" baseline="-25000" dirty="0" err="1">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k</a:t>
            </a:r>
            <a:r>
              <a:rPr lang="en-US" dirty="0">
                <a:ln>
                  <a:noFill/>
                </a:ln>
                <a:solidFill>
                  <a:srgbClr val="000000"/>
                </a:solidFill>
                <a:ea typeface="+mn-ea"/>
                <a:cs typeface="+mn-cs"/>
              </a:rPr>
              <a:t> </a:t>
            </a:r>
            <a:r>
              <a:rPr lang="en-US" dirty="0">
                <a:ln>
                  <a:noFill/>
                </a:ln>
                <a:ea typeface="+mn-ea"/>
                <a:cs typeface="+mn-cs"/>
              </a:rPr>
              <a:t>=</a:t>
            </a:r>
            <a:endParaRPr lang="en-US" dirty="0">
              <a:ln>
                <a:noFill/>
              </a:ln>
              <a:solidFill>
                <a:srgbClr val="000000"/>
              </a:solidFill>
              <a:ea typeface="+mn-ea"/>
              <a:cs typeface="+mn-cs"/>
            </a:endParaRPr>
          </a:p>
          <a:p>
            <a:pPr marL="182880" indent="-182880" eaLnBrk="1" fontAlgn="auto" hangingPunct="1">
              <a:lnSpc>
                <a:spcPct val="90000"/>
              </a:lnSpc>
              <a:spcAft>
                <a:spcPts val="0"/>
              </a:spcAft>
              <a:buFontTx/>
              <a:buNone/>
              <a:defRPr/>
            </a:pPr>
            <a:r>
              <a:rPr lang="en-US" dirty="0">
                <a:ea typeface="+mn-ea"/>
                <a:cs typeface="+mn-cs"/>
              </a:rPr>
              <a:t>	   	</a:t>
            </a:r>
          </a:p>
        </p:txBody>
      </p:sp>
    </p:spTree>
    <p:extLst>
      <p:ext uri="{BB962C8B-B14F-4D97-AF65-F5344CB8AC3E}">
        <p14:creationId xmlns:p14="http://schemas.microsoft.com/office/powerpoint/2010/main" val="155208764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9042" name="Rectangle 2"/>
          <p:cNvSpPr>
            <a:spLocks noGrp="1" noChangeArrowheads="1"/>
          </p:cNvSpPr>
          <p:nvPr>
            <p:ph type="title"/>
          </p:nvPr>
        </p:nvSpPr>
        <p:spPr>
          <a:xfrm>
            <a:off x="682978" y="381000"/>
            <a:ext cx="8003822" cy="838200"/>
          </a:xfrm>
        </p:spPr>
        <p:txBody>
          <a:bodyPr/>
          <a:lstStyle/>
          <a:p>
            <a:r>
              <a:rPr lang="en-US" dirty="0"/>
              <a:t> The False Discovery Rate  (FDR) criterion</a:t>
            </a:r>
          </a:p>
        </p:txBody>
      </p:sp>
      <p:graphicFrame>
        <p:nvGraphicFramePr>
          <p:cNvPr id="599044" name="Object 4"/>
          <p:cNvGraphicFramePr>
            <a:graphicFrameLocks noGrp="1" noChangeAspect="1"/>
          </p:cNvGraphicFramePr>
          <p:nvPr>
            <p:ph idx="1"/>
          </p:nvPr>
        </p:nvGraphicFramePr>
        <p:xfrm>
          <a:off x="3505200" y="3429000"/>
          <a:ext cx="1870075" cy="1036638"/>
        </p:xfrm>
        <a:graphic>
          <a:graphicData uri="http://schemas.openxmlformats.org/presentationml/2006/ole">
            <mc:AlternateContent xmlns:mc="http://schemas.openxmlformats.org/markup-compatibility/2006">
              <mc:Choice xmlns:v="urn:schemas-microsoft-com:vml" Requires="v">
                <p:oleObj spid="_x0000_s151567" name="Equation" r:id="rId4" imgW="1054100" imgH="584200" progId="Equation.3">
                  <p:embed/>
                </p:oleObj>
              </mc:Choice>
              <mc:Fallback>
                <p:oleObj name="Equation" r:id="rId4" imgW="1054100" imgH="584200" progId="Equation.3">
                  <p:embed/>
                  <p:pic>
                    <p:nvPicPr>
                      <p:cNvPr id="599044"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3429000"/>
                        <a:ext cx="1870075" cy="1036638"/>
                      </a:xfrm>
                      <a:prstGeom prst="rect">
                        <a:avLst/>
                      </a:prstGeom>
                    </p:spPr>
                  </p:pic>
                </p:oleObj>
              </mc:Fallback>
            </mc:AlternateContent>
          </a:graphicData>
        </a:graphic>
      </p:graphicFrame>
      <p:sp>
        <p:nvSpPr>
          <p:cNvPr id="6" name="Date Placeholder 3"/>
          <p:cNvSpPr>
            <a:spLocks noGrp="1"/>
          </p:cNvSpPr>
          <p:nvPr>
            <p:ph type="dt" sz="half" idx="10"/>
          </p:nvPr>
        </p:nvSpPr>
        <p:spPr/>
        <p:txBody>
          <a:bodyPr/>
          <a:lstStyle/>
          <a:p>
            <a:r>
              <a:rPr lang="en-US"/>
              <a:t>Y Benjamini</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3</a:t>
            </a:fld>
            <a:endParaRPr lang="en-US"/>
          </a:p>
        </p:txBody>
      </p:sp>
      <p:sp>
        <p:nvSpPr>
          <p:cNvPr id="599043" name="Rectangle 3"/>
          <p:cNvSpPr>
            <a:spLocks noGrp="1" noChangeArrowheads="1"/>
          </p:cNvSpPr>
          <p:nvPr>
            <p:ph type="body" idx="4294967295"/>
          </p:nvPr>
        </p:nvSpPr>
        <p:spPr>
          <a:xfrm>
            <a:off x="1600200" y="1219200"/>
            <a:ext cx="7543800" cy="2209800"/>
          </a:xfrm>
        </p:spPr>
        <p:txBody>
          <a:bodyPr/>
          <a:lstStyle/>
          <a:p>
            <a:pPr>
              <a:lnSpc>
                <a:spcPct val="90000"/>
              </a:lnSpc>
              <a:buFontTx/>
              <a:buNone/>
            </a:pPr>
            <a:r>
              <a:rPr lang="en-US" sz="1800" dirty="0"/>
              <a:t>                                                          </a:t>
            </a:r>
            <a:r>
              <a:rPr lang="en-US" sz="2000" dirty="0" err="1">
                <a:ln w="1905"/>
                <a:solidFill>
                  <a:srgbClr val="000000"/>
                </a:solidFill>
                <a:effectLst>
                  <a:innerShdw blurRad="69850" dist="43180" dir="5400000">
                    <a:srgbClr val="000000">
                      <a:alpha val="65000"/>
                    </a:srgbClr>
                  </a:innerShdw>
                </a:effectLst>
              </a:rPr>
              <a:t>Benjamini</a:t>
            </a:r>
            <a:r>
              <a:rPr lang="en-US" sz="2000" dirty="0">
                <a:ln w="1905"/>
                <a:solidFill>
                  <a:srgbClr val="000000"/>
                </a:solidFill>
                <a:effectLst>
                  <a:innerShdw blurRad="69850" dist="43180" dir="5400000">
                    <a:srgbClr val="000000">
                      <a:alpha val="65000"/>
                    </a:srgbClr>
                  </a:innerShdw>
                </a:effectLst>
              </a:rPr>
              <a:t> and Hochberg (95)</a:t>
            </a:r>
            <a:r>
              <a:rPr lang="en-US" sz="1800" b="1" i="1" dirty="0">
                <a:ln w="1905"/>
                <a:solidFill>
                  <a:srgbClr val="000000"/>
                </a:solidFill>
                <a:effectLst>
                  <a:innerShdw blurRad="69850" dist="43180" dir="5400000">
                    <a:srgbClr val="000000">
                      <a:alpha val="65000"/>
                    </a:srgbClr>
                  </a:innerShdw>
                </a:effectLst>
              </a:rPr>
              <a:t> </a:t>
            </a:r>
            <a:endParaRPr lang="en-US" sz="1800" i="1" dirty="0">
              <a:solidFill>
                <a:srgbClr val="000000"/>
              </a:solidFill>
            </a:endParaRPr>
          </a:p>
          <a:p>
            <a:pPr>
              <a:lnSpc>
                <a:spcPct val="120000"/>
              </a:lnSpc>
              <a:buFontTx/>
              <a:buNone/>
            </a:pPr>
            <a:r>
              <a:rPr lang="en-US" b="1" i="1" dirty="0">
                <a:ln w="1905"/>
                <a:solidFill>
                  <a:srgbClr val="000000"/>
                </a:solidFill>
                <a:effectLst>
                  <a:innerShdw blurRad="69850" dist="43180" dir="5400000">
                    <a:srgbClr val="000000">
                      <a:alpha val="65000"/>
                    </a:srgbClr>
                  </a:innerShdw>
                </a:effectLst>
              </a:rPr>
              <a:t>R</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a:t>= # rejected hypotheses =  # discoveries</a:t>
            </a:r>
            <a:r>
              <a:rPr lang="en-US" i="1" dirty="0">
                <a:solidFill>
                  <a:schemeClr val="tx2"/>
                </a:solidFill>
              </a:rPr>
              <a:t> </a:t>
            </a:r>
          </a:p>
          <a:p>
            <a:pPr>
              <a:lnSpc>
                <a:spcPct val="120000"/>
              </a:lnSpc>
              <a:buFontTx/>
              <a:buNone/>
            </a:pPr>
            <a:r>
              <a:rPr lang="en-US" b="1" i="1" dirty="0">
                <a:ln w="1905"/>
                <a:solidFill>
                  <a:srgbClr val="000000"/>
                </a:solidFill>
                <a:effectLst>
                  <a:innerShdw blurRad="69850" dist="43180" dir="5400000">
                    <a:srgbClr val="000000">
                      <a:alpha val="65000"/>
                    </a:srgbClr>
                  </a:innerShdw>
                </a:effectLst>
              </a:rPr>
              <a:t>V</a:t>
            </a:r>
            <a:r>
              <a:rPr lang="en-US" dirty="0"/>
              <a:t> of these may be in error = # false discoveries</a:t>
            </a:r>
          </a:p>
          <a:p>
            <a:pPr>
              <a:lnSpc>
                <a:spcPct val="120000"/>
              </a:lnSpc>
              <a:buFontTx/>
              <a:buNone/>
            </a:pPr>
            <a:r>
              <a:rPr lang="en-US" dirty="0"/>
              <a:t>The error (type I) in the entire study is measured by</a:t>
            </a:r>
          </a:p>
          <a:p>
            <a:pPr>
              <a:lnSpc>
                <a:spcPct val="90000"/>
              </a:lnSpc>
              <a:buFontTx/>
              <a:buNone/>
            </a:pPr>
            <a:endParaRPr lang="en-US" sz="1800" dirty="0"/>
          </a:p>
        </p:txBody>
      </p:sp>
      <p:sp>
        <p:nvSpPr>
          <p:cNvPr id="599045" name="Rectangle 5"/>
          <p:cNvSpPr>
            <a:spLocks noChangeArrowheads="1"/>
          </p:cNvSpPr>
          <p:nvPr/>
        </p:nvSpPr>
        <p:spPr bwMode="auto">
          <a:xfrm>
            <a:off x="914400" y="4572000"/>
            <a:ext cx="7543800" cy="2286000"/>
          </a:xfrm>
          <a:prstGeom prst="rect">
            <a:avLst/>
          </a:prstGeom>
          <a:noFill/>
          <a:ln w="9525">
            <a:solidFill>
              <a:srgbClr val="FFFFFF"/>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81320" dir="2319588" algn="ctr" rotWithShape="0">
                    <a:srgbClr val="000000">
                      <a:alpha val="74998"/>
                    </a:srgbClr>
                  </a:outerShdw>
                </a:effectLst>
              </a14:hiddenEffects>
            </a:ext>
          </a:extLst>
        </p:spPr>
        <p:txBody>
          <a:bodyPr/>
          <a:lstStyle/>
          <a:p>
            <a:pPr marL="342900" indent="-342900">
              <a:spcBef>
                <a:spcPct val="60000"/>
              </a:spcBef>
              <a:buClr>
                <a:schemeClr val="tx1"/>
              </a:buClr>
              <a:buFontTx/>
              <a:buNone/>
            </a:pPr>
            <a:r>
              <a:rPr lang="en-US" sz="2400" dirty="0">
                <a:solidFill>
                  <a:srgbClr val="000090"/>
                </a:solidFill>
                <a:effectLst>
                  <a:outerShdw blurRad="38100" dist="38100" dir="2700000" algn="tl">
                    <a:srgbClr val="DDDDDD"/>
                  </a:outerShdw>
                </a:effectLst>
              </a:rPr>
              <a:t>i.e. the proportion of false discoveries among the discoveries (0 if none found)</a:t>
            </a:r>
          </a:p>
          <a:p>
            <a:pPr marL="342900" indent="-342900" algn="ctr">
              <a:spcBef>
                <a:spcPct val="60000"/>
              </a:spcBef>
              <a:buClr>
                <a:schemeClr val="tx1"/>
              </a:buClr>
              <a:buFontTx/>
              <a:buNone/>
            </a:pPr>
            <a:r>
              <a:rPr lang="en-US" sz="2400" i="1" dirty="0">
                <a:solidFill>
                  <a:schemeClr val="tx2"/>
                </a:solidFill>
                <a:effectLst>
                  <a:outerShdw blurRad="38100" dist="38100" dir="2700000" algn="tl">
                    <a:srgbClr val="DDDDDD"/>
                  </a:outerShdw>
                </a:effectLst>
              </a:rPr>
              <a:t>FDR = E(</a:t>
            </a:r>
            <a:r>
              <a:rPr lang="en-US" sz="2400" b="1" i="1" dirty="0">
                <a:solidFill>
                  <a:schemeClr val="tx2"/>
                </a:solidFill>
                <a:effectLst>
                  <a:outerShdw blurRad="38100" dist="38100" dir="2700000" algn="tl">
                    <a:srgbClr val="DDDDDD"/>
                  </a:outerShdw>
                </a:effectLst>
              </a:rPr>
              <a:t>Q</a:t>
            </a:r>
            <a:r>
              <a:rPr lang="en-US" sz="2400" i="1" dirty="0">
                <a:solidFill>
                  <a:schemeClr val="tx2"/>
                </a:solidFill>
                <a:effectLst>
                  <a:outerShdw blurRad="38100" dist="38100" dir="2700000" algn="tl">
                    <a:srgbClr val="DDDDDD"/>
                  </a:outerShdw>
                </a:effectLst>
              </a:rPr>
              <a:t>)</a:t>
            </a:r>
            <a:endParaRPr lang="en-US" sz="1900" i="1" dirty="0">
              <a:solidFill>
                <a:schemeClr val="tx2"/>
              </a:solidFill>
              <a:effectLst>
                <a:outerShdw blurRad="38100" dist="38100" dir="2700000" algn="tl">
                  <a:srgbClr val="DDDDDD"/>
                </a:outerShdw>
              </a:effectLst>
            </a:endParaRPr>
          </a:p>
          <a:p>
            <a:pPr marL="342900" indent="-342900">
              <a:spcBef>
                <a:spcPct val="60000"/>
              </a:spcBef>
              <a:buClr>
                <a:schemeClr val="tx1"/>
              </a:buClr>
              <a:buFontTx/>
              <a:buNone/>
            </a:pPr>
            <a:r>
              <a:rPr lang="en-US" sz="2400" dirty="0">
                <a:solidFill>
                  <a:schemeClr val="accent6">
                    <a:lumMod val="75000"/>
                  </a:schemeClr>
                </a:solidFill>
                <a:effectLst>
                  <a:outerShdw blurRad="38100" dist="38100" dir="2700000" algn="tl">
                    <a:srgbClr val="DDDDDD"/>
                  </a:outerShdw>
                </a:effectLst>
              </a:rPr>
              <a:t>Does it make sense?</a:t>
            </a:r>
          </a:p>
        </p:txBody>
      </p:sp>
    </p:spTree>
    <p:extLst>
      <p:ext uri="{BB962C8B-B14F-4D97-AF65-F5344CB8AC3E}">
        <p14:creationId xmlns:p14="http://schemas.microsoft.com/office/powerpoint/2010/main" val="17568681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59904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iterate type="wd">
                                    <p:tmAbs val="300"/>
                                  </p:iterate>
                                  <p:childTnLst>
                                    <p:set>
                                      <p:cBhvr>
                                        <p:cTn id="10" dur="1" fill="hold">
                                          <p:stCondLst>
                                            <p:cond delay="299"/>
                                          </p:stCondLst>
                                        </p:cTn>
                                        <p:tgtEl>
                                          <p:spTgt spid="59904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iterate type="wd">
                                    <p:tmAbs val="300"/>
                                  </p:iterate>
                                  <p:childTnLst>
                                    <p:set>
                                      <p:cBhvr>
                                        <p:cTn id="14" dur="1" fill="hold">
                                          <p:stCondLst>
                                            <p:cond delay="299"/>
                                          </p:stCondLst>
                                        </p:cTn>
                                        <p:tgtEl>
                                          <p:spTgt spid="59904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9045" grpId="0" build="p"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07521"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107522"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
        <p:nvSpPr>
          <p:cNvPr id="718850" name="Rectangle 2"/>
          <p:cNvSpPr>
            <a:spLocks noGrp="1" noChangeArrowheads="1"/>
          </p:cNvSpPr>
          <p:nvPr>
            <p:ph type="title"/>
          </p:nvPr>
        </p:nvSpPr>
        <p:spPr>
          <a:xfrm>
            <a:off x="457206" y="533401"/>
            <a:ext cx="8229593" cy="503999"/>
          </a:xfrm>
        </p:spPr>
        <p:txBody>
          <a:bodyPr/>
          <a:lstStyle/>
          <a:p>
            <a:pPr eaLnBrk="1" fontAlgn="auto" hangingPunct="1">
              <a:spcAft>
                <a:spcPts val="0"/>
              </a:spcAft>
              <a:defRPr/>
            </a:pPr>
            <a:r>
              <a:rPr lang="en-US" dirty="0">
                <a:ln>
                  <a:noFill/>
                </a:ln>
                <a:latin typeface="Apple Chancery" charset="0"/>
                <a:ea typeface="+mj-ea"/>
                <a:cs typeface="+mj-cs"/>
              </a:rPr>
              <a:t>Proof</a:t>
            </a:r>
            <a:r>
              <a:rPr lang="en-US" dirty="0">
                <a:ln>
                  <a:noFill/>
                </a:ln>
                <a:ea typeface="+mj-ea"/>
                <a:cs typeface="+mj-cs"/>
              </a:rPr>
              <a:t> </a:t>
            </a:r>
            <a:r>
              <a:rPr lang="en-US" dirty="0">
                <a:ln>
                  <a:noFill/>
                </a:ln>
                <a:latin typeface="Apple Chancery" charset="0"/>
                <a:ea typeface="+mj-ea"/>
                <a:cs typeface="+mj-cs"/>
              </a:rPr>
              <a:t>of basic FDR</a:t>
            </a:r>
            <a:r>
              <a:rPr lang="en-US" dirty="0">
                <a:ln>
                  <a:noFill/>
                </a:ln>
                <a:ea typeface="+mj-ea"/>
                <a:cs typeface="+mj-cs"/>
              </a:rPr>
              <a:t>  </a:t>
            </a:r>
            <a:r>
              <a:rPr lang="en-US" dirty="0">
                <a:ln>
                  <a:noFill/>
                </a:ln>
                <a:solidFill>
                  <a:schemeClr val="accent6">
                    <a:lumMod val="60000"/>
                    <a:lumOff val="40000"/>
                  </a:schemeClr>
                </a:solidFill>
                <a:latin typeface="Apple Chancery" charset="0"/>
                <a:ea typeface="+mj-ea"/>
                <a:cs typeface="+mj-cs"/>
              </a:rPr>
              <a:t>in</a:t>
            </a:r>
            <a:r>
              <a:rPr lang="en-US" dirty="0">
                <a:ln>
                  <a:noFill/>
                </a:ln>
                <a:latin typeface="Apple Chancery" charset="0"/>
                <a:ea typeface="+mj-ea"/>
                <a:cs typeface="+mj-cs"/>
              </a:rPr>
              <a:t>equality</a:t>
            </a:r>
            <a:endParaRPr lang="en-US" dirty="0">
              <a:ln>
                <a:noFill/>
              </a:ln>
              <a:ea typeface="+mj-ea"/>
              <a:cs typeface="+mj-cs"/>
            </a:endParaRPr>
          </a:p>
        </p:txBody>
      </p:sp>
      <p:sp>
        <p:nvSpPr>
          <p:cNvPr id="718851" name="Rectangle 3"/>
          <p:cNvSpPr>
            <a:spLocks noGrp="1" noChangeArrowheads="1"/>
          </p:cNvSpPr>
          <p:nvPr>
            <p:ph type="body" idx="1"/>
          </p:nvPr>
        </p:nvSpPr>
        <p:spPr>
          <a:xfrm>
            <a:off x="609600" y="1295400"/>
            <a:ext cx="8229600" cy="5410200"/>
          </a:xfrm>
        </p:spPr>
        <p:txBody>
          <a:bodyPr/>
          <a:lstStyle/>
          <a:p>
            <a:pPr marL="182880" indent="-182880" eaLnBrk="1" fontAlgn="auto" hangingPunct="1">
              <a:lnSpc>
                <a:spcPct val="90000"/>
              </a:lnSpc>
              <a:spcAft>
                <a:spcPts val="0"/>
              </a:spcAft>
              <a:buFontTx/>
              <a:buNone/>
              <a:defRPr/>
            </a:pPr>
            <a:r>
              <a:rPr lang="en-US" dirty="0">
                <a:ln>
                  <a:noFill/>
                </a:ln>
                <a:ea typeface="+mn-ea"/>
                <a:cs typeface="+mn-cs"/>
              </a:rPr>
              <a:t>Theorem: If P</a:t>
            </a:r>
            <a:r>
              <a:rPr lang="en-US" baseline="-25000" dirty="0">
                <a:ln>
                  <a:noFill/>
                </a:ln>
                <a:ea typeface="+mn-ea"/>
                <a:cs typeface="+mn-cs"/>
              </a:rPr>
              <a:t>i</a:t>
            </a:r>
            <a:r>
              <a:rPr lang="en-US" dirty="0">
                <a:ln>
                  <a:noFill/>
                </a:ln>
                <a:ea typeface="+mn-ea"/>
                <a:cs typeface="+mn-cs"/>
              </a:rPr>
              <a:t> </a:t>
            </a:r>
            <a:r>
              <a:rPr lang="ja-JP" altLang="en-US" dirty="0">
                <a:ln>
                  <a:noFill/>
                </a:ln>
                <a:latin typeface="Arial"/>
                <a:ea typeface="+mn-ea"/>
                <a:cs typeface="+mn-cs"/>
              </a:rPr>
              <a:t>‘</a:t>
            </a:r>
            <a:r>
              <a:rPr lang="en-US" dirty="0">
                <a:ln>
                  <a:noFill/>
                </a:ln>
                <a:ea typeface="+mn-ea"/>
                <a:cs typeface="+mn-cs"/>
              </a:rPr>
              <a:t>s are continuous </a:t>
            </a:r>
          </a:p>
          <a:p>
            <a:pPr marL="182880" indent="-182880" eaLnBrk="1" fontAlgn="auto" hangingPunct="1">
              <a:lnSpc>
                <a:spcPct val="90000"/>
              </a:lnSpc>
              <a:spcAft>
                <a:spcPts val="0"/>
              </a:spcAft>
              <a:buFontTx/>
              <a:buNone/>
              <a:defRPr/>
            </a:pPr>
            <a:r>
              <a:rPr lang="en-US" dirty="0">
                <a:ln>
                  <a:noFill/>
                </a:ln>
                <a:ea typeface="+mn-ea"/>
                <a:cs typeface="+mn-cs"/>
              </a:rPr>
              <a:t>E(Q)=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chemeClr val="accent2"/>
                </a:solidFill>
                <a:ea typeface="+mn-ea"/>
                <a:cs typeface="+mn-cs"/>
              </a:rPr>
              <a:t>1/k</a:t>
            </a:r>
            <a:r>
              <a:rPr lang="en-US" dirty="0">
                <a:ln>
                  <a:noFill/>
                </a:ln>
                <a:ea typeface="+mn-ea"/>
                <a:cs typeface="+mn-cs"/>
              </a:rPr>
              <a:t> </a:t>
            </a:r>
            <a:r>
              <a:rPr lang="en-US" dirty="0" err="1">
                <a:ln>
                  <a:noFill/>
                </a:ln>
                <a:ea typeface="+mn-ea"/>
                <a:cs typeface="+mn-cs"/>
              </a:rPr>
              <a:t>Pr</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 &amp;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ea typeface="+mn-ea"/>
                <a:cs typeface="+mn-cs"/>
              </a:rPr>
              <a:t>k</a:t>
            </a:r>
            <a:r>
              <a:rPr lang="en-US" dirty="0">
                <a:ln>
                  <a:noFill/>
                </a:ln>
                <a:ea typeface="+mn-ea"/>
                <a:cs typeface="+mn-cs"/>
              </a:rPr>
              <a:t>) =</a:t>
            </a:r>
          </a:p>
          <a:p>
            <a:pPr marL="182880" indent="-182880" eaLnBrk="1" fontAlgn="auto" hangingPunct="1">
              <a:lnSpc>
                <a:spcPct val="90000"/>
              </a:lnSpc>
              <a:spcAft>
                <a:spcPts val="0"/>
              </a:spcAft>
              <a:buFontTx/>
              <a:buNone/>
              <a:defRPr/>
            </a:pP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chemeClr val="accent2"/>
                </a:solidFill>
                <a:ea typeface="+mn-ea"/>
                <a:cs typeface="+mn-cs"/>
              </a:rPr>
              <a:t>1/k</a:t>
            </a:r>
            <a:r>
              <a:rPr lang="en-US" dirty="0">
                <a:ln>
                  <a:noFill/>
                </a:ln>
                <a:solidFill>
                  <a:srgbClr val="000000"/>
                </a:solidFill>
                <a:ea typeface="+mn-ea"/>
                <a:cs typeface="+mn-cs"/>
              </a:rPr>
              <a:t>(</a:t>
            </a:r>
            <a:r>
              <a:rPr lang="en-US" b="1" dirty="0" err="1">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qk</a:t>
            </a:r>
            <a:r>
              <a:rPr lang="en-US" b="1" dirty="0">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/m</a:t>
            </a:r>
            <a:r>
              <a:rPr lang="en-US" dirty="0">
                <a:ln>
                  <a:noFill/>
                </a:ln>
                <a:solidFill>
                  <a:srgbClr val="000000"/>
                </a:solidFill>
                <a:ea typeface="+mn-ea"/>
                <a:cs typeface="+mn-cs"/>
              </a:rPr>
              <a:t>)</a:t>
            </a:r>
            <a:r>
              <a:rPr lang="en-US" dirty="0">
                <a:ln>
                  <a:noFill/>
                </a:ln>
                <a:ea typeface="+mn-ea"/>
                <a:cs typeface="+mn-cs"/>
              </a:rPr>
              <a:t> </a:t>
            </a:r>
            <a:r>
              <a:rPr lang="en-US" dirty="0" err="1">
                <a:ln>
                  <a:noFill/>
                </a:ln>
                <a:ea typeface="+mn-ea"/>
                <a:cs typeface="+mn-cs"/>
              </a:rPr>
              <a:t>Pr</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 &amp;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ea typeface="+mn-ea"/>
                <a:cs typeface="+mn-cs"/>
              </a:rPr>
              <a:t>k</a:t>
            </a:r>
            <a:r>
              <a:rPr lang="en-US" dirty="0">
                <a:ln>
                  <a:noFill/>
                </a:ln>
                <a:ea typeface="+mn-ea"/>
                <a:cs typeface="+mn-cs"/>
              </a:rPr>
              <a:t>) / </a:t>
            </a:r>
            <a:r>
              <a:rPr lang="en-US" b="1" dirty="0" err="1">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q</a:t>
            </a:r>
            <a:r>
              <a:rPr lang="en-US" b="1" baseline="-25000" dirty="0" err="1">
                <a:ln w="1905">
                  <a:no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a typeface="+mn-ea"/>
                <a:cs typeface="+mn-cs"/>
              </a:rPr>
              <a:t>k</a:t>
            </a:r>
            <a:r>
              <a:rPr lang="en-US" dirty="0">
                <a:ln>
                  <a:noFill/>
                </a:ln>
                <a:solidFill>
                  <a:srgbClr val="000000"/>
                </a:solidFill>
                <a:ea typeface="+mn-ea"/>
                <a:cs typeface="+mn-cs"/>
              </a:rPr>
              <a:t> </a:t>
            </a:r>
            <a:r>
              <a:rPr lang="en-US" dirty="0">
                <a:ln>
                  <a:noFill/>
                </a:ln>
                <a:ea typeface="+mn-ea"/>
                <a:cs typeface="+mn-cs"/>
              </a:rPr>
              <a:t>=</a:t>
            </a:r>
            <a:endParaRPr lang="en-US" dirty="0">
              <a:ln>
                <a:noFill/>
              </a:ln>
              <a:solidFill>
                <a:srgbClr val="000000"/>
              </a:solidFill>
              <a:ea typeface="+mn-ea"/>
              <a:cs typeface="+mn-cs"/>
            </a:endParaRPr>
          </a:p>
          <a:p>
            <a:pPr marL="182880" indent="-182880" eaLnBrk="1" fontAlgn="auto" hangingPunct="1">
              <a:lnSpc>
                <a:spcPct val="90000"/>
              </a:lnSpc>
              <a:spcAft>
                <a:spcPts val="0"/>
              </a:spcAft>
              <a:buFontTx/>
              <a:buNone/>
              <a:defRPr/>
            </a:pPr>
            <a:r>
              <a:rPr lang="en-US" dirty="0">
                <a:ln>
                  <a:noFill/>
                </a:ln>
                <a:ea typeface="+mn-ea"/>
                <a:cs typeface="+mn-cs"/>
              </a:rPr>
              <a:t>	   =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a:ln>
                  <a:noFill/>
                </a:ln>
                <a:solidFill>
                  <a:srgbClr val="000000"/>
                </a:solidFill>
                <a:ea typeface="+mn-ea"/>
                <a:cs typeface="+mn-cs"/>
              </a:rPr>
              <a:t>q/m</a:t>
            </a:r>
            <a:r>
              <a:rPr lang="en-US" dirty="0">
                <a:ln>
                  <a:noFill/>
                </a:ln>
                <a:ea typeface="+mn-ea"/>
                <a:cs typeface="+mn-cs"/>
              </a:rPr>
              <a:t>           </a:t>
            </a:r>
            <a:r>
              <a:rPr lang="en-US" dirty="0" err="1">
                <a:ln>
                  <a:noFill/>
                </a:ln>
                <a:ea typeface="+mn-ea"/>
                <a:cs typeface="+mn-cs"/>
              </a:rPr>
              <a:t>Pr</a:t>
            </a:r>
            <a:r>
              <a:rPr lang="en-US" dirty="0">
                <a:ln>
                  <a:noFill/>
                </a:ln>
                <a:ea typeface="+mn-ea"/>
                <a:cs typeface="+mn-cs"/>
              </a:rPr>
              <a:t>(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ea typeface="+mn-ea"/>
                <a:cs typeface="+mn-cs"/>
              </a:rPr>
              <a:t>k </a:t>
            </a:r>
            <a:r>
              <a:rPr lang="en-US" dirty="0">
                <a:ln>
                  <a:noFill/>
                </a:ln>
                <a:ea typeface="+mn-ea"/>
                <a:cs typeface="+mn-cs"/>
              </a:rPr>
              <a:t>|</a:t>
            </a:r>
            <a:r>
              <a:rPr lang="en-US" baseline="-25000" dirty="0">
                <a:ln>
                  <a:noFill/>
                </a:ln>
                <a:ea typeface="+mn-ea"/>
                <a:cs typeface="+mn-cs"/>
              </a:rPr>
              <a:t> </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 )</a:t>
            </a:r>
            <a:r>
              <a:rPr lang="en-US" baseline="-25000" dirty="0">
                <a:ln>
                  <a:noFill/>
                </a:ln>
                <a:ea typeface="+mn-ea"/>
                <a:cs typeface="+mn-cs"/>
              </a:rPr>
              <a:t> </a:t>
            </a:r>
            <a:r>
              <a:rPr lang="en-US" dirty="0">
                <a:ln>
                  <a:noFill/>
                </a:ln>
                <a:ea typeface="+mn-ea"/>
                <a:cs typeface="+mn-cs"/>
              </a:rPr>
              <a:t>=</a:t>
            </a:r>
          </a:p>
          <a:p>
            <a:pPr marL="182880" indent="-182880" eaLnBrk="1" fontAlgn="auto" hangingPunct="1">
              <a:lnSpc>
                <a:spcPct val="90000"/>
              </a:lnSpc>
              <a:spcAft>
                <a:spcPts val="0"/>
              </a:spcAft>
              <a:buFontTx/>
              <a:buNone/>
              <a:defRPr/>
            </a:pPr>
            <a:r>
              <a:rPr lang="en-US" dirty="0">
                <a:ln>
                  <a:noFill/>
                </a:ln>
                <a:ea typeface="+mn-ea"/>
                <a:cs typeface="+mn-cs"/>
              </a:rPr>
              <a:t>	   = </a:t>
            </a:r>
            <a:r>
              <a:rPr lang="en-US" dirty="0">
                <a:ln>
                  <a:noFill/>
                </a:ln>
                <a:solidFill>
                  <a:srgbClr val="000000"/>
                </a:solidFill>
                <a:ea typeface="+mn-ea"/>
                <a:cs typeface="+mn-cs"/>
              </a:rPr>
              <a:t>q/m</a:t>
            </a:r>
            <a:r>
              <a:rPr lang="en-US" dirty="0">
                <a:ln>
                  <a:noFill/>
                </a:ln>
                <a:ea typeface="+mn-ea"/>
                <a:cs typeface="+mn-cs"/>
              </a:rPr>
              <a:t> </a:t>
            </a:r>
            <a:r>
              <a:rPr lang="en-US" sz="3200" dirty="0">
                <a:ln>
                  <a:noFill/>
                </a:ln>
                <a:latin typeface="Symbol" charset="0"/>
                <a:ea typeface="+mn-ea"/>
                <a:cs typeface="+mn-cs"/>
              </a:rPr>
              <a:t>S</a:t>
            </a:r>
            <a:r>
              <a:rPr lang="en-US" baseline="-25000" dirty="0">
                <a:ln>
                  <a:noFill/>
                </a:ln>
                <a:ea typeface="+mn-ea"/>
                <a:cs typeface="+mn-cs"/>
              </a:rPr>
              <a:t>1≤i≤m</a:t>
            </a:r>
            <a:r>
              <a:rPr lang="en-US" sz="2000" baseline="-39000" dirty="0">
                <a:ln>
                  <a:noFill/>
                </a:ln>
                <a:ea typeface="+mn-ea"/>
                <a:cs typeface="+mn-cs"/>
              </a:rPr>
              <a:t>0 </a:t>
            </a:r>
            <a:r>
              <a:rPr lang="en-US" sz="2800" dirty="0">
                <a:ln>
                  <a:noFill/>
                </a:ln>
                <a:solidFill>
                  <a:srgbClr val="FF4040"/>
                </a:solidFill>
                <a:ea typeface="+mn-ea"/>
                <a:cs typeface="+mn-cs"/>
              </a:rPr>
              <a:t>{</a:t>
            </a:r>
            <a:r>
              <a:rPr lang="en-US" sz="3200" dirty="0">
                <a:ln>
                  <a:noFill/>
                </a:ln>
                <a:latin typeface="Symbol" charset="0"/>
                <a:ea typeface="+mn-ea"/>
                <a:cs typeface="+mn-cs"/>
              </a:rPr>
              <a:t>S</a:t>
            </a:r>
            <a:r>
              <a:rPr lang="en-US" baseline="-25000" dirty="0">
                <a:ln>
                  <a:noFill/>
                </a:ln>
                <a:ea typeface="+mn-ea"/>
                <a:cs typeface="+mn-cs"/>
              </a:rPr>
              <a:t>1≤k≤m</a:t>
            </a:r>
            <a:r>
              <a:rPr lang="en-US" dirty="0">
                <a:ln>
                  <a:noFill/>
                </a:ln>
                <a:ea typeface="+mn-ea"/>
                <a:cs typeface="+mn-cs"/>
              </a:rPr>
              <a:t> </a:t>
            </a:r>
            <a:r>
              <a:rPr lang="en-US" dirty="0" err="1">
                <a:ln>
                  <a:noFill/>
                </a:ln>
                <a:ea typeface="+mn-ea"/>
                <a:cs typeface="+mn-cs"/>
              </a:rPr>
              <a:t>Pr</a:t>
            </a:r>
            <a:r>
              <a:rPr lang="en-US" dirty="0">
                <a:ln>
                  <a:noFill/>
                </a:ln>
                <a:ea typeface="+mn-ea"/>
                <a:cs typeface="+mn-cs"/>
              </a:rPr>
              <a:t>( C</a:t>
            </a:r>
            <a:r>
              <a:rPr lang="en-US" baseline="30000" dirty="0">
                <a:ln>
                  <a:noFill/>
                </a:ln>
                <a:ea typeface="+mn-ea"/>
                <a:cs typeface="+mn-cs"/>
              </a:rPr>
              <a:t>(</a:t>
            </a:r>
            <a:r>
              <a:rPr lang="en-US" baseline="30000" dirty="0" err="1">
                <a:ln>
                  <a:noFill/>
                </a:ln>
                <a:ea typeface="+mn-ea"/>
                <a:cs typeface="+mn-cs"/>
              </a:rPr>
              <a:t>i</a:t>
            </a:r>
            <a:r>
              <a:rPr lang="en-US" baseline="30000" dirty="0">
                <a:ln>
                  <a:noFill/>
                </a:ln>
                <a:ea typeface="+mn-ea"/>
                <a:cs typeface="+mn-cs"/>
              </a:rPr>
              <a:t>)</a:t>
            </a:r>
            <a:r>
              <a:rPr lang="en-US" baseline="-25000" dirty="0">
                <a:ln>
                  <a:noFill/>
                </a:ln>
                <a:ea typeface="+mn-ea"/>
                <a:cs typeface="+mn-cs"/>
              </a:rPr>
              <a:t>k </a:t>
            </a:r>
            <a:r>
              <a:rPr lang="en-US" dirty="0">
                <a:ln>
                  <a:noFill/>
                </a:ln>
                <a:ea typeface="+mn-ea"/>
                <a:cs typeface="+mn-cs"/>
              </a:rPr>
              <a:t>|</a:t>
            </a:r>
            <a:r>
              <a:rPr lang="en-US" baseline="-25000" dirty="0">
                <a:ln>
                  <a:noFill/>
                </a:ln>
                <a:ea typeface="+mn-ea"/>
                <a:cs typeface="+mn-cs"/>
              </a:rPr>
              <a:t> </a:t>
            </a:r>
            <a:r>
              <a:rPr lang="en-US" dirty="0">
                <a:ln>
                  <a:noFill/>
                </a:ln>
                <a:ea typeface="+mn-ea"/>
                <a:cs typeface="+mn-cs"/>
              </a:rPr>
              <a:t>P</a:t>
            </a:r>
            <a:r>
              <a:rPr lang="en-US" baseline="-25000" dirty="0">
                <a:ln>
                  <a:noFill/>
                </a:ln>
                <a:ea typeface="+mn-ea"/>
                <a:cs typeface="+mn-cs"/>
              </a:rPr>
              <a:t>0i </a:t>
            </a:r>
            <a:r>
              <a:rPr lang="en-US" dirty="0">
                <a:ln>
                  <a:noFill/>
                </a:ln>
                <a:ea typeface="+mn-ea"/>
                <a:cs typeface="+mn-cs"/>
              </a:rPr>
              <a:t>≤ </a:t>
            </a:r>
            <a:r>
              <a:rPr lang="en-US" dirty="0" err="1">
                <a:ln>
                  <a:noFill/>
                </a:ln>
                <a:ea typeface="+mn-ea"/>
                <a:cs typeface="+mn-cs"/>
              </a:rPr>
              <a:t>q</a:t>
            </a:r>
            <a:r>
              <a:rPr lang="en-US" baseline="-25000" dirty="0" err="1">
                <a:ln>
                  <a:noFill/>
                </a:ln>
                <a:ea typeface="+mn-ea"/>
                <a:cs typeface="+mn-cs"/>
              </a:rPr>
              <a:t>k</a:t>
            </a:r>
            <a:r>
              <a:rPr lang="en-US" dirty="0">
                <a:ln>
                  <a:noFill/>
                </a:ln>
                <a:ea typeface="+mn-ea"/>
                <a:cs typeface="+mn-cs"/>
              </a:rPr>
              <a:t> )</a:t>
            </a:r>
            <a:r>
              <a:rPr lang="en-US" sz="2800" dirty="0">
                <a:ln>
                  <a:noFill/>
                </a:ln>
                <a:solidFill>
                  <a:srgbClr val="FF4040"/>
                </a:solidFill>
                <a:ea typeface="+mn-ea"/>
                <a:cs typeface="+mn-cs"/>
              </a:rPr>
              <a:t>}</a:t>
            </a:r>
            <a:r>
              <a:rPr lang="en-US" sz="2800" dirty="0">
                <a:ln>
                  <a:noFill/>
                </a:ln>
                <a:ea typeface="+mn-ea"/>
                <a:cs typeface="+mn-cs"/>
              </a:rPr>
              <a:t> </a:t>
            </a:r>
            <a:r>
              <a:rPr lang="en-US" dirty="0">
                <a:ln>
                  <a:noFill/>
                </a:ln>
                <a:solidFill>
                  <a:schemeClr val="tx2"/>
                </a:solidFill>
                <a:ea typeface="+mn-ea"/>
                <a:cs typeface="+mn-cs"/>
              </a:rPr>
              <a:t>≤</a:t>
            </a:r>
            <a:endParaRPr lang="en-US" dirty="0">
              <a:ln>
                <a:noFill/>
              </a:ln>
              <a:ea typeface="+mn-ea"/>
              <a:cs typeface="+mn-cs"/>
            </a:endParaRPr>
          </a:p>
          <a:p>
            <a:pPr marL="182880" indent="-182880" eaLnBrk="1" fontAlgn="auto" hangingPunct="1">
              <a:lnSpc>
                <a:spcPct val="90000"/>
              </a:lnSpc>
              <a:spcAft>
                <a:spcPts val="0"/>
              </a:spcAft>
              <a:buFontTx/>
              <a:buNone/>
              <a:defRPr/>
            </a:pPr>
            <a:r>
              <a:rPr lang="en-US" dirty="0">
                <a:ea typeface="+mn-ea"/>
                <a:cs typeface="+mn-cs"/>
              </a:rPr>
              <a:t>	</a:t>
            </a:r>
          </a:p>
        </p:txBody>
      </p:sp>
      <p:sp>
        <p:nvSpPr>
          <p:cNvPr id="2" name="Freeform 1"/>
          <p:cNvSpPr/>
          <p:nvPr/>
        </p:nvSpPr>
        <p:spPr>
          <a:xfrm>
            <a:off x="4778375" y="2144713"/>
            <a:ext cx="3090863" cy="762000"/>
          </a:xfrm>
          <a:custGeom>
            <a:avLst/>
            <a:gdLst>
              <a:gd name="connsiteX0" fmla="*/ 2186573 w 3090099"/>
              <a:gd name="connsiteY0" fmla="*/ 107750 h 762451"/>
              <a:gd name="connsiteX1" fmla="*/ 2042547 w 3090099"/>
              <a:gd name="connsiteY1" fmla="*/ 81562 h 762451"/>
              <a:gd name="connsiteX2" fmla="*/ 1937801 w 3090099"/>
              <a:gd name="connsiteY2" fmla="*/ 68468 h 762451"/>
              <a:gd name="connsiteX3" fmla="*/ 1819962 w 3090099"/>
              <a:gd name="connsiteY3" fmla="*/ 55374 h 762451"/>
              <a:gd name="connsiteX4" fmla="*/ 1112926 w 3090099"/>
              <a:gd name="connsiteY4" fmla="*/ 29186 h 762451"/>
              <a:gd name="connsiteX5" fmla="*/ 576103 w 3090099"/>
              <a:gd name="connsiteY5" fmla="*/ 29186 h 762451"/>
              <a:gd name="connsiteX6" fmla="*/ 536823 w 3090099"/>
              <a:gd name="connsiteY6" fmla="*/ 42280 h 762451"/>
              <a:gd name="connsiteX7" fmla="*/ 484450 w 3090099"/>
              <a:gd name="connsiteY7" fmla="*/ 55374 h 762451"/>
              <a:gd name="connsiteX8" fmla="*/ 432077 w 3090099"/>
              <a:gd name="connsiteY8" fmla="*/ 81562 h 762451"/>
              <a:gd name="connsiteX9" fmla="*/ 340425 w 3090099"/>
              <a:gd name="connsiteY9" fmla="*/ 120844 h 762451"/>
              <a:gd name="connsiteX10" fmla="*/ 261865 w 3090099"/>
              <a:gd name="connsiteY10" fmla="*/ 173220 h 762451"/>
              <a:gd name="connsiteX11" fmla="*/ 222585 w 3090099"/>
              <a:gd name="connsiteY11" fmla="*/ 212502 h 762451"/>
              <a:gd name="connsiteX12" fmla="*/ 183306 w 3090099"/>
              <a:gd name="connsiteY12" fmla="*/ 225596 h 762451"/>
              <a:gd name="connsiteX13" fmla="*/ 170212 w 3090099"/>
              <a:gd name="connsiteY13" fmla="*/ 264878 h 762451"/>
              <a:gd name="connsiteX14" fmla="*/ 130933 w 3090099"/>
              <a:gd name="connsiteY14" fmla="*/ 277972 h 762451"/>
              <a:gd name="connsiteX15" fmla="*/ 78560 w 3090099"/>
              <a:gd name="connsiteY15" fmla="*/ 304160 h 762451"/>
              <a:gd name="connsiteX16" fmla="*/ 39280 w 3090099"/>
              <a:gd name="connsiteY16" fmla="*/ 395818 h 762451"/>
              <a:gd name="connsiteX17" fmla="*/ 13093 w 3090099"/>
              <a:gd name="connsiteY17" fmla="*/ 487477 h 762451"/>
              <a:gd name="connsiteX18" fmla="*/ 0 w 3090099"/>
              <a:gd name="connsiteY18" fmla="*/ 526759 h 762451"/>
              <a:gd name="connsiteX19" fmla="*/ 26187 w 3090099"/>
              <a:gd name="connsiteY19" fmla="*/ 618417 h 762451"/>
              <a:gd name="connsiteX20" fmla="*/ 78560 w 3090099"/>
              <a:gd name="connsiteY20" fmla="*/ 631511 h 762451"/>
              <a:gd name="connsiteX21" fmla="*/ 117839 w 3090099"/>
              <a:gd name="connsiteY21" fmla="*/ 644605 h 762451"/>
              <a:gd name="connsiteX22" fmla="*/ 235679 w 3090099"/>
              <a:gd name="connsiteY22" fmla="*/ 670793 h 762451"/>
              <a:gd name="connsiteX23" fmla="*/ 340425 w 3090099"/>
              <a:gd name="connsiteY23" fmla="*/ 696981 h 762451"/>
              <a:gd name="connsiteX24" fmla="*/ 1099833 w 3090099"/>
              <a:gd name="connsiteY24" fmla="*/ 710075 h 762451"/>
              <a:gd name="connsiteX25" fmla="*/ 1165299 w 3090099"/>
              <a:gd name="connsiteY25" fmla="*/ 723169 h 762451"/>
              <a:gd name="connsiteX26" fmla="*/ 2749583 w 3090099"/>
              <a:gd name="connsiteY26" fmla="*/ 736263 h 762451"/>
              <a:gd name="connsiteX27" fmla="*/ 2801956 w 3090099"/>
              <a:gd name="connsiteY27" fmla="*/ 749357 h 762451"/>
              <a:gd name="connsiteX28" fmla="*/ 2841236 w 3090099"/>
              <a:gd name="connsiteY28" fmla="*/ 762451 h 762451"/>
              <a:gd name="connsiteX29" fmla="*/ 2880516 w 3090099"/>
              <a:gd name="connsiteY29" fmla="*/ 749357 h 762451"/>
              <a:gd name="connsiteX30" fmla="*/ 2972168 w 3090099"/>
              <a:gd name="connsiteY30" fmla="*/ 631511 h 762451"/>
              <a:gd name="connsiteX31" fmla="*/ 3076914 w 3090099"/>
              <a:gd name="connsiteY31" fmla="*/ 539853 h 762451"/>
              <a:gd name="connsiteX32" fmla="*/ 3090008 w 3090099"/>
              <a:gd name="connsiteY32" fmla="*/ 500571 h 762451"/>
              <a:gd name="connsiteX33" fmla="*/ 3037635 w 3090099"/>
              <a:gd name="connsiteY33" fmla="*/ 330348 h 762451"/>
              <a:gd name="connsiteX34" fmla="*/ 2998355 w 3090099"/>
              <a:gd name="connsiteY34" fmla="*/ 291066 h 762451"/>
              <a:gd name="connsiteX35" fmla="*/ 2932889 w 3090099"/>
              <a:gd name="connsiteY35" fmla="*/ 212502 h 762451"/>
              <a:gd name="connsiteX36" fmla="*/ 2880516 w 3090099"/>
              <a:gd name="connsiteY36" fmla="*/ 199408 h 762451"/>
              <a:gd name="connsiteX37" fmla="*/ 2801956 w 3090099"/>
              <a:gd name="connsiteY37" fmla="*/ 173220 h 762451"/>
              <a:gd name="connsiteX38" fmla="*/ 2749583 w 3090099"/>
              <a:gd name="connsiteY38" fmla="*/ 160126 h 762451"/>
              <a:gd name="connsiteX39" fmla="*/ 2710303 w 3090099"/>
              <a:gd name="connsiteY39" fmla="*/ 147032 h 762451"/>
              <a:gd name="connsiteX40" fmla="*/ 2605557 w 3090099"/>
              <a:gd name="connsiteY40" fmla="*/ 120844 h 762451"/>
              <a:gd name="connsiteX41" fmla="*/ 2474625 w 3090099"/>
              <a:gd name="connsiteY41" fmla="*/ 81562 h 762451"/>
              <a:gd name="connsiteX42" fmla="*/ 2029454 w 3090099"/>
              <a:gd name="connsiteY42" fmla="*/ 81562 h 762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3090099" h="762451">
                <a:moveTo>
                  <a:pt x="2186573" y="107750"/>
                </a:moveTo>
                <a:cubicBezTo>
                  <a:pt x="2130179" y="96471"/>
                  <a:pt x="2101181" y="89939"/>
                  <a:pt x="2042547" y="81562"/>
                </a:cubicBezTo>
                <a:cubicBezTo>
                  <a:pt x="2007714" y="76586"/>
                  <a:pt x="1972747" y="72580"/>
                  <a:pt x="1937801" y="68468"/>
                </a:cubicBezTo>
                <a:cubicBezTo>
                  <a:pt x="1898550" y="63850"/>
                  <a:pt x="1859439" y="57254"/>
                  <a:pt x="1819962" y="55374"/>
                </a:cubicBezTo>
                <a:cubicBezTo>
                  <a:pt x="1584389" y="44156"/>
                  <a:pt x="1348605" y="37915"/>
                  <a:pt x="1112926" y="29186"/>
                </a:cubicBezTo>
                <a:cubicBezTo>
                  <a:pt x="830665" y="-17862"/>
                  <a:pt x="1008777" y="-656"/>
                  <a:pt x="576103" y="29186"/>
                </a:cubicBezTo>
                <a:cubicBezTo>
                  <a:pt x="563010" y="33551"/>
                  <a:pt x="550094" y="38488"/>
                  <a:pt x="536823" y="42280"/>
                </a:cubicBezTo>
                <a:cubicBezTo>
                  <a:pt x="519520" y="47224"/>
                  <a:pt x="501299" y="49055"/>
                  <a:pt x="484450" y="55374"/>
                </a:cubicBezTo>
                <a:cubicBezTo>
                  <a:pt x="466174" y="62228"/>
                  <a:pt x="450017" y="73873"/>
                  <a:pt x="432077" y="81562"/>
                </a:cubicBezTo>
                <a:cubicBezTo>
                  <a:pt x="368867" y="108654"/>
                  <a:pt x="412800" y="77417"/>
                  <a:pt x="340425" y="120844"/>
                </a:cubicBezTo>
                <a:cubicBezTo>
                  <a:pt x="313438" y="137037"/>
                  <a:pt x="284119" y="150965"/>
                  <a:pt x="261865" y="173220"/>
                </a:cubicBezTo>
                <a:cubicBezTo>
                  <a:pt x="248772" y="186314"/>
                  <a:pt x="237992" y="202230"/>
                  <a:pt x="222585" y="212502"/>
                </a:cubicBezTo>
                <a:cubicBezTo>
                  <a:pt x="211102" y="220158"/>
                  <a:pt x="196399" y="221231"/>
                  <a:pt x="183306" y="225596"/>
                </a:cubicBezTo>
                <a:cubicBezTo>
                  <a:pt x="178941" y="238690"/>
                  <a:pt x="179971" y="255118"/>
                  <a:pt x="170212" y="264878"/>
                </a:cubicBezTo>
                <a:cubicBezTo>
                  <a:pt x="160453" y="274637"/>
                  <a:pt x="143618" y="272535"/>
                  <a:pt x="130933" y="277972"/>
                </a:cubicBezTo>
                <a:cubicBezTo>
                  <a:pt x="112993" y="285661"/>
                  <a:pt x="96018" y="295431"/>
                  <a:pt x="78560" y="304160"/>
                </a:cubicBezTo>
                <a:cubicBezTo>
                  <a:pt x="51307" y="413172"/>
                  <a:pt x="84492" y="305386"/>
                  <a:pt x="39280" y="395818"/>
                </a:cubicBezTo>
                <a:cubicBezTo>
                  <a:pt x="28818" y="416743"/>
                  <a:pt x="18685" y="467906"/>
                  <a:pt x="13093" y="487477"/>
                </a:cubicBezTo>
                <a:cubicBezTo>
                  <a:pt x="9301" y="500748"/>
                  <a:pt x="4364" y="513665"/>
                  <a:pt x="0" y="526759"/>
                </a:cubicBezTo>
                <a:cubicBezTo>
                  <a:pt x="8729" y="557312"/>
                  <a:pt x="7123" y="592996"/>
                  <a:pt x="26187" y="618417"/>
                </a:cubicBezTo>
                <a:cubicBezTo>
                  <a:pt x="36984" y="632813"/>
                  <a:pt x="61257" y="626567"/>
                  <a:pt x="78560" y="631511"/>
                </a:cubicBezTo>
                <a:cubicBezTo>
                  <a:pt x="91830" y="635303"/>
                  <a:pt x="104450" y="641258"/>
                  <a:pt x="117839" y="644605"/>
                </a:cubicBezTo>
                <a:cubicBezTo>
                  <a:pt x="225836" y="671606"/>
                  <a:pt x="141594" y="643910"/>
                  <a:pt x="235679" y="670793"/>
                </a:cubicBezTo>
                <a:cubicBezTo>
                  <a:pt x="274938" y="682010"/>
                  <a:pt x="295501" y="695555"/>
                  <a:pt x="340425" y="696981"/>
                </a:cubicBezTo>
                <a:cubicBezTo>
                  <a:pt x="593471" y="705015"/>
                  <a:pt x="846697" y="705710"/>
                  <a:pt x="1099833" y="710075"/>
                </a:cubicBezTo>
                <a:cubicBezTo>
                  <a:pt x="1121655" y="714440"/>
                  <a:pt x="1143048" y="722816"/>
                  <a:pt x="1165299" y="723169"/>
                </a:cubicBezTo>
                <a:lnTo>
                  <a:pt x="2749583" y="736263"/>
                </a:lnTo>
                <a:cubicBezTo>
                  <a:pt x="2767576" y="736551"/>
                  <a:pt x="2784653" y="744413"/>
                  <a:pt x="2801956" y="749357"/>
                </a:cubicBezTo>
                <a:cubicBezTo>
                  <a:pt x="2815227" y="753149"/>
                  <a:pt x="2828143" y="758086"/>
                  <a:pt x="2841236" y="762451"/>
                </a:cubicBezTo>
                <a:cubicBezTo>
                  <a:pt x="2854329" y="758086"/>
                  <a:pt x="2869033" y="757013"/>
                  <a:pt x="2880516" y="749357"/>
                </a:cubicBezTo>
                <a:cubicBezTo>
                  <a:pt x="2981708" y="681891"/>
                  <a:pt x="2842115" y="735558"/>
                  <a:pt x="2972168" y="631511"/>
                </a:cubicBezTo>
                <a:cubicBezTo>
                  <a:pt x="3052094" y="567567"/>
                  <a:pt x="3017874" y="598897"/>
                  <a:pt x="3076914" y="539853"/>
                </a:cubicBezTo>
                <a:cubicBezTo>
                  <a:pt x="3081279" y="526759"/>
                  <a:pt x="3091154" y="514326"/>
                  <a:pt x="3090008" y="500571"/>
                </a:cubicBezTo>
                <a:cubicBezTo>
                  <a:pt x="3086267" y="455681"/>
                  <a:pt x="3068874" y="374086"/>
                  <a:pt x="3037635" y="330348"/>
                </a:cubicBezTo>
                <a:cubicBezTo>
                  <a:pt x="3026873" y="315280"/>
                  <a:pt x="3010209" y="305292"/>
                  <a:pt x="2998355" y="291066"/>
                </a:cubicBezTo>
                <a:cubicBezTo>
                  <a:pt x="2973706" y="261486"/>
                  <a:pt x="2969399" y="233366"/>
                  <a:pt x="2932889" y="212502"/>
                </a:cubicBezTo>
                <a:cubicBezTo>
                  <a:pt x="2917265" y="203574"/>
                  <a:pt x="2897752" y="204579"/>
                  <a:pt x="2880516" y="199408"/>
                </a:cubicBezTo>
                <a:cubicBezTo>
                  <a:pt x="2854077" y="191476"/>
                  <a:pt x="2828735" y="179915"/>
                  <a:pt x="2801956" y="173220"/>
                </a:cubicBezTo>
                <a:cubicBezTo>
                  <a:pt x="2784498" y="168855"/>
                  <a:pt x="2766886" y="165070"/>
                  <a:pt x="2749583" y="160126"/>
                </a:cubicBezTo>
                <a:cubicBezTo>
                  <a:pt x="2736312" y="156334"/>
                  <a:pt x="2723618" y="150664"/>
                  <a:pt x="2710303" y="147032"/>
                </a:cubicBezTo>
                <a:cubicBezTo>
                  <a:pt x="2675581" y="137562"/>
                  <a:pt x="2640162" y="130732"/>
                  <a:pt x="2605557" y="120844"/>
                </a:cubicBezTo>
                <a:cubicBezTo>
                  <a:pt x="2597067" y="118418"/>
                  <a:pt x="2496968" y="82150"/>
                  <a:pt x="2474625" y="81562"/>
                </a:cubicBezTo>
                <a:cubicBezTo>
                  <a:pt x="2326286" y="77658"/>
                  <a:pt x="2177844" y="81562"/>
                  <a:pt x="2029454" y="81562"/>
                </a:cubicBezTo>
              </a:path>
            </a:pathLst>
          </a:custGeom>
        </p:spPr>
        <p:style>
          <a:lnRef idx="2">
            <a:schemeClr val="accent1"/>
          </a:lnRef>
          <a:fillRef idx="0">
            <a:schemeClr val="accent1"/>
          </a:fillRef>
          <a:effectRef idx="1">
            <a:schemeClr val="accent1"/>
          </a:effectRef>
          <a:fontRef idx="minor">
            <a:schemeClr val="tx1"/>
          </a:fontRef>
        </p:style>
        <p:txBody>
          <a:bodyPr anchor="ctr"/>
          <a:lstStyle/>
          <a:p>
            <a:pPr algn="ctr">
              <a:defRPr/>
            </a:pPr>
            <a:endParaRPr lang="en-US"/>
          </a:p>
        </p:txBody>
      </p:sp>
      <p:cxnSp>
        <p:nvCxnSpPr>
          <p:cNvPr id="4" name="Straight Connector 3"/>
          <p:cNvCxnSpPr/>
          <p:nvPr/>
        </p:nvCxnSpPr>
        <p:spPr>
          <a:xfrm flipV="1">
            <a:off x="4164013" y="2343150"/>
            <a:ext cx="261937" cy="433388"/>
          </a:xfrm>
          <a:prstGeom prst="line">
            <a:avLst/>
          </a:prstGeom>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flipV="1">
            <a:off x="3752850" y="2343150"/>
            <a:ext cx="261938" cy="433388"/>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8427830"/>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09570" name="Content Placeholder 6" descr="Rplot02.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B47BA221-F7E8-AB40-8F80-9C408DB2906D}" type="slidenum">
              <a:rPr lang="en-US" smtClean="0"/>
              <a:pPr>
                <a:defRPr/>
              </a:pPr>
              <a:t>31</a:t>
            </a:fld>
            <a:endParaRPr lang="en-US"/>
          </a:p>
        </p:txBody>
      </p:sp>
      <p:sp>
        <p:nvSpPr>
          <p:cNvPr id="109574"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p>
        </p:txBody>
      </p:sp>
      <p:sp>
        <p:nvSpPr>
          <p:cNvPr id="109575" name="TextBox 10"/>
          <p:cNvSpPr txBox="1">
            <a:spLocks noChangeArrowheads="1"/>
          </p:cNvSpPr>
          <p:nvPr/>
        </p:nvSpPr>
        <p:spPr bwMode="auto">
          <a:xfrm>
            <a:off x="2160588" y="5024438"/>
            <a:ext cx="850900"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-- 1q/3</a:t>
            </a:r>
          </a:p>
        </p:txBody>
      </p:sp>
      <p:sp>
        <p:nvSpPr>
          <p:cNvPr id="109576" name="TextBox 9"/>
          <p:cNvSpPr txBox="1">
            <a:spLocks noChangeArrowheads="1"/>
          </p:cNvSpPr>
          <p:nvPr/>
        </p:nvSpPr>
        <p:spPr bwMode="auto">
          <a:xfrm>
            <a:off x="5930900" y="1266825"/>
            <a:ext cx="2755900"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r>
              <a:rPr lang="en-US"/>
              <a:t> is increasing</a:t>
            </a:r>
          </a:p>
        </p:txBody>
      </p:sp>
      <p:sp>
        <p:nvSpPr>
          <p:cNvPr id="109577" name="Rectangle 11"/>
          <p:cNvSpPr>
            <a:spLocks noChangeArrowheads="1"/>
          </p:cNvSpPr>
          <p:nvPr/>
        </p:nvSpPr>
        <p:spPr bwMode="auto">
          <a:xfrm>
            <a:off x="1158875" y="1250950"/>
            <a:ext cx="438785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Pr( C</a:t>
            </a:r>
            <a:r>
              <a:rPr lang="en-US" baseline="30000"/>
              <a:t>(1)</a:t>
            </a:r>
            <a:r>
              <a:rPr lang="en-US" baseline="-25000"/>
              <a:t>1 </a:t>
            </a:r>
            <a:r>
              <a:rPr lang="en-US"/>
              <a:t>|</a:t>
            </a:r>
            <a:r>
              <a:rPr lang="en-US" baseline="-25000"/>
              <a:t> </a:t>
            </a:r>
            <a:r>
              <a:rPr lang="en-US"/>
              <a:t>P</a:t>
            </a:r>
            <a:r>
              <a:rPr lang="en-US" baseline="-25000"/>
              <a:t>01 </a:t>
            </a:r>
            <a:r>
              <a:rPr lang="en-US"/>
              <a:t>≤ q</a:t>
            </a:r>
            <a:r>
              <a:rPr lang="en-US" baseline="-25000"/>
              <a:t>1</a:t>
            </a:r>
            <a:r>
              <a:rPr lang="en-US"/>
              <a:t> )+Pr( C</a:t>
            </a:r>
            <a:r>
              <a:rPr lang="en-US" baseline="30000"/>
              <a:t>(1)</a:t>
            </a:r>
            <a:r>
              <a:rPr lang="en-US" baseline="-25000"/>
              <a:t>2 </a:t>
            </a:r>
            <a:r>
              <a:rPr lang="en-US"/>
              <a:t>|</a:t>
            </a:r>
            <a:r>
              <a:rPr lang="en-US" baseline="-25000"/>
              <a:t> </a:t>
            </a:r>
            <a:r>
              <a:rPr lang="en-US"/>
              <a:t>P</a:t>
            </a:r>
            <a:r>
              <a:rPr lang="en-US" baseline="-25000"/>
              <a:t>01 </a:t>
            </a:r>
            <a:r>
              <a:rPr lang="en-US"/>
              <a:t>≤ q</a:t>
            </a:r>
            <a:r>
              <a:rPr lang="en-US" baseline="-25000"/>
              <a:t>2</a:t>
            </a:r>
            <a:r>
              <a:rPr lang="en-US"/>
              <a:t> )+…</a:t>
            </a:r>
          </a:p>
        </p:txBody>
      </p:sp>
    </p:spTree>
    <p:extLst>
      <p:ext uri="{BB962C8B-B14F-4D97-AF65-F5344CB8AC3E}">
        <p14:creationId xmlns:p14="http://schemas.microsoft.com/office/powerpoint/2010/main" val="40463045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0594" name="Content Placeholder 6" descr="Rplot02.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508EE58C-5C42-D54D-8F71-731BA071DFC4}" type="slidenum">
              <a:rPr lang="en-US" smtClean="0"/>
              <a:pPr>
                <a:defRPr/>
              </a:pPr>
              <a:t>32</a:t>
            </a:fld>
            <a:endParaRPr lang="en-US"/>
          </a:p>
        </p:txBody>
      </p:sp>
      <p:sp>
        <p:nvSpPr>
          <p:cNvPr id="110598"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p>
        </p:txBody>
      </p:sp>
      <p:sp>
        <p:nvSpPr>
          <p:cNvPr id="110599" name="TextBox 10"/>
          <p:cNvSpPr txBox="1">
            <a:spLocks noChangeArrowheads="1"/>
          </p:cNvSpPr>
          <p:nvPr/>
        </p:nvSpPr>
        <p:spPr bwMode="auto">
          <a:xfrm>
            <a:off x="2160588" y="4676775"/>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chemeClr val="accent1"/>
                </a:solidFill>
              </a:rPr>
              <a:t>2</a:t>
            </a:r>
            <a:r>
              <a:rPr lang="en-US" sz="1800"/>
              <a:t>q/3</a:t>
            </a:r>
          </a:p>
        </p:txBody>
      </p:sp>
      <p:sp>
        <p:nvSpPr>
          <p:cNvPr id="110600" name="TextBox 9"/>
          <p:cNvSpPr txBox="1">
            <a:spLocks noChangeArrowheads="1"/>
          </p:cNvSpPr>
          <p:nvPr/>
        </p:nvSpPr>
        <p:spPr bwMode="auto">
          <a:xfrm>
            <a:off x="5930900" y="1266825"/>
            <a:ext cx="2755900"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r>
              <a:rPr lang="en-US"/>
              <a:t> is increasing</a:t>
            </a:r>
          </a:p>
        </p:txBody>
      </p:sp>
      <p:sp>
        <p:nvSpPr>
          <p:cNvPr id="110601" name="Rectangle 2"/>
          <p:cNvSpPr>
            <a:spLocks noChangeArrowheads="1"/>
          </p:cNvSpPr>
          <p:nvPr/>
        </p:nvSpPr>
        <p:spPr bwMode="auto">
          <a:xfrm>
            <a:off x="1042988" y="1254125"/>
            <a:ext cx="4619625"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p>
            <a:r>
              <a:rPr lang="en-US"/>
              <a:t>≤ Pr( C</a:t>
            </a:r>
            <a:r>
              <a:rPr lang="en-US" baseline="30000"/>
              <a:t>(1)</a:t>
            </a:r>
            <a:r>
              <a:rPr lang="en-US" baseline="-25000"/>
              <a:t>1 </a:t>
            </a:r>
            <a:r>
              <a:rPr lang="en-US"/>
              <a:t>|</a:t>
            </a:r>
            <a:r>
              <a:rPr lang="en-US" baseline="-25000"/>
              <a:t> </a:t>
            </a:r>
            <a:r>
              <a:rPr lang="en-US"/>
              <a:t>P</a:t>
            </a:r>
            <a:r>
              <a:rPr lang="en-US" baseline="-25000"/>
              <a:t>01 </a:t>
            </a:r>
            <a:r>
              <a:rPr lang="en-US"/>
              <a:t>≤ </a:t>
            </a:r>
            <a:r>
              <a:rPr lang="en-US">
                <a:solidFill>
                  <a:schemeClr val="accent2"/>
                </a:solidFill>
              </a:rPr>
              <a:t>q</a:t>
            </a:r>
            <a:r>
              <a:rPr lang="en-US" baseline="-25000">
                <a:solidFill>
                  <a:schemeClr val="accent2"/>
                </a:solidFill>
              </a:rPr>
              <a:t>2</a:t>
            </a:r>
            <a:r>
              <a:rPr lang="en-US"/>
              <a:t> )+Pr( C</a:t>
            </a:r>
            <a:r>
              <a:rPr lang="en-US" baseline="30000"/>
              <a:t>(1)</a:t>
            </a:r>
            <a:r>
              <a:rPr lang="en-US" baseline="-25000"/>
              <a:t>2 </a:t>
            </a:r>
            <a:r>
              <a:rPr lang="en-US"/>
              <a:t>|</a:t>
            </a:r>
            <a:r>
              <a:rPr lang="en-US" baseline="-25000"/>
              <a:t> </a:t>
            </a:r>
            <a:r>
              <a:rPr lang="en-US"/>
              <a:t>P</a:t>
            </a:r>
            <a:r>
              <a:rPr lang="en-US" baseline="-25000"/>
              <a:t>01 </a:t>
            </a:r>
            <a:r>
              <a:rPr lang="en-US"/>
              <a:t>≤ q</a:t>
            </a:r>
            <a:r>
              <a:rPr lang="en-US" baseline="-25000"/>
              <a:t>2</a:t>
            </a:r>
            <a:r>
              <a:rPr lang="en-US"/>
              <a:t> )+…</a:t>
            </a:r>
          </a:p>
        </p:txBody>
      </p:sp>
    </p:spTree>
    <p:extLst>
      <p:ext uri="{BB962C8B-B14F-4D97-AF65-F5344CB8AC3E}">
        <p14:creationId xmlns:p14="http://schemas.microsoft.com/office/powerpoint/2010/main" val="39417403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1618" name="Content Placeholder 6" descr="Rplot03.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02480961-81E6-4D47-8417-CB2C32B56C5A}" type="slidenum">
              <a:rPr lang="en-US" smtClean="0"/>
              <a:pPr>
                <a:defRPr/>
              </a:pPr>
              <a:t>33</a:t>
            </a:fld>
            <a:endParaRPr lang="en-US"/>
          </a:p>
        </p:txBody>
      </p:sp>
      <p:sp>
        <p:nvSpPr>
          <p:cNvPr id="111622"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000000"/>
                </a:solidFill>
              </a:rPr>
              <a:t>1</a:t>
            </a:r>
            <a:r>
              <a:rPr lang="en-US" baseline="30000"/>
              <a:t>(1)</a:t>
            </a:r>
          </a:p>
        </p:txBody>
      </p:sp>
      <p:sp>
        <p:nvSpPr>
          <p:cNvPr id="111623" name="TextBox 8"/>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chemeClr val="accent1"/>
                </a:solidFill>
              </a:rPr>
              <a:t>2</a:t>
            </a:r>
            <a:r>
              <a:rPr lang="en-US" baseline="30000"/>
              <a:t>(1)</a:t>
            </a:r>
          </a:p>
        </p:txBody>
      </p:sp>
      <p:sp>
        <p:nvSpPr>
          <p:cNvPr id="111624" name="TextBox 9"/>
          <p:cNvSpPr txBox="1">
            <a:spLocks noChangeArrowheads="1"/>
          </p:cNvSpPr>
          <p:nvPr/>
        </p:nvSpPr>
        <p:spPr bwMode="auto">
          <a:xfrm>
            <a:off x="2160588" y="4633913"/>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2C7C9F"/>
                </a:solidFill>
              </a:rPr>
              <a:t>2</a:t>
            </a:r>
            <a:r>
              <a:rPr lang="en-US" sz="1800"/>
              <a:t>q/3</a:t>
            </a:r>
          </a:p>
        </p:txBody>
      </p:sp>
      <p:sp>
        <p:nvSpPr>
          <p:cNvPr id="111625" name="TextBox 10"/>
          <p:cNvSpPr txBox="1">
            <a:spLocks noChangeArrowheads="1"/>
          </p:cNvSpPr>
          <p:nvPr/>
        </p:nvSpPr>
        <p:spPr bwMode="auto">
          <a:xfrm>
            <a:off x="1204913" y="1216025"/>
            <a:ext cx="667543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Pr( C</a:t>
            </a:r>
            <a:r>
              <a:rPr lang="en-US" sz="1800" baseline="30000"/>
              <a:t>(1)</a:t>
            </a:r>
            <a:r>
              <a:rPr lang="en-US" sz="1800" baseline="-25000"/>
              <a:t>1 </a:t>
            </a:r>
            <a:r>
              <a:rPr lang="en-US" sz="1800"/>
              <a:t>|</a:t>
            </a:r>
            <a:r>
              <a:rPr lang="en-US" sz="1800" baseline="-25000"/>
              <a:t> </a:t>
            </a:r>
            <a:r>
              <a:rPr lang="en-US" sz="1800"/>
              <a:t>P</a:t>
            </a:r>
            <a:r>
              <a:rPr lang="en-US" sz="1800" baseline="-25000"/>
              <a:t>01 </a:t>
            </a:r>
            <a:r>
              <a:rPr lang="en-US" sz="1800"/>
              <a:t>≤ q</a:t>
            </a:r>
            <a:r>
              <a:rPr lang="en-US" sz="1800" baseline="-25000"/>
              <a:t>2</a:t>
            </a:r>
            <a:r>
              <a:rPr lang="en-US" sz="1800"/>
              <a:t> )+Pr( C</a:t>
            </a:r>
            <a:r>
              <a:rPr lang="en-US" sz="1800" baseline="30000"/>
              <a:t>(1)</a:t>
            </a:r>
            <a:r>
              <a:rPr lang="en-US" sz="1800" baseline="-25000"/>
              <a:t>2 </a:t>
            </a:r>
            <a:r>
              <a:rPr lang="en-US" sz="1800"/>
              <a:t>|</a:t>
            </a:r>
            <a:r>
              <a:rPr lang="en-US" sz="1800" baseline="-25000"/>
              <a:t> </a:t>
            </a:r>
            <a:r>
              <a:rPr lang="en-US" sz="1800"/>
              <a:t>P</a:t>
            </a:r>
            <a:r>
              <a:rPr lang="en-US" sz="1800" baseline="-25000"/>
              <a:t>01 </a:t>
            </a:r>
            <a:r>
              <a:rPr lang="en-US" sz="1800"/>
              <a:t>≤ q</a:t>
            </a:r>
            <a:r>
              <a:rPr lang="en-US" sz="1800" baseline="-25000"/>
              <a:t>2</a:t>
            </a:r>
            <a:r>
              <a:rPr lang="en-US" sz="1800"/>
              <a:t> )=Pr( C</a:t>
            </a:r>
            <a:r>
              <a:rPr lang="en-US" sz="1800" baseline="30000"/>
              <a:t>(1)</a:t>
            </a:r>
            <a:r>
              <a:rPr lang="en-US" sz="1800" baseline="-25000"/>
              <a:t>1</a:t>
            </a:r>
            <a:r>
              <a:rPr lang="en-US" sz="1800"/>
              <a:t>UC</a:t>
            </a:r>
            <a:r>
              <a:rPr lang="en-US" sz="1800" baseline="30000"/>
              <a:t>(1)</a:t>
            </a:r>
            <a:r>
              <a:rPr lang="en-US" sz="1800" baseline="-25000"/>
              <a:t>2 </a:t>
            </a:r>
            <a:r>
              <a:rPr lang="en-US" sz="1800"/>
              <a:t>|</a:t>
            </a:r>
            <a:r>
              <a:rPr lang="en-US" sz="1800" baseline="-25000"/>
              <a:t> </a:t>
            </a:r>
            <a:r>
              <a:rPr lang="en-US" sz="1800"/>
              <a:t>P</a:t>
            </a:r>
            <a:r>
              <a:rPr lang="en-US" sz="1800" baseline="-25000"/>
              <a:t>01 </a:t>
            </a:r>
            <a:r>
              <a:rPr lang="en-US" sz="1800"/>
              <a:t>≤ q</a:t>
            </a:r>
            <a:r>
              <a:rPr lang="en-US" sz="1800" baseline="-25000"/>
              <a:t>2</a:t>
            </a:r>
            <a:r>
              <a:rPr lang="en-US" sz="1800"/>
              <a:t> )</a:t>
            </a:r>
          </a:p>
        </p:txBody>
      </p:sp>
      <p:sp>
        <p:nvSpPr>
          <p:cNvPr id="111626" name="TextBox 11"/>
          <p:cNvSpPr txBox="1">
            <a:spLocks noChangeArrowheads="1"/>
          </p:cNvSpPr>
          <p:nvPr/>
        </p:nvSpPr>
        <p:spPr bwMode="auto">
          <a:xfrm>
            <a:off x="3959225" y="6329363"/>
            <a:ext cx="3778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Now C</a:t>
            </a:r>
            <a:r>
              <a:rPr lang="en-US" sz="1800" baseline="30000"/>
              <a:t>(1)</a:t>
            </a:r>
            <a:r>
              <a:rPr lang="en-US" sz="1800" baseline="-25000"/>
              <a:t>1</a:t>
            </a:r>
            <a:r>
              <a:rPr lang="en-US" sz="1800"/>
              <a:t>UC</a:t>
            </a:r>
            <a:r>
              <a:rPr lang="en-US" sz="1800" baseline="30000"/>
              <a:t>(1)</a:t>
            </a:r>
            <a:r>
              <a:rPr lang="en-US" sz="1800" baseline="-25000"/>
              <a:t>2 </a:t>
            </a:r>
            <a:r>
              <a:rPr lang="en-US" sz="1800"/>
              <a:t>is an increasing set</a:t>
            </a:r>
          </a:p>
        </p:txBody>
      </p:sp>
    </p:spTree>
    <p:extLst>
      <p:ext uri="{BB962C8B-B14F-4D97-AF65-F5344CB8AC3E}">
        <p14:creationId xmlns:p14="http://schemas.microsoft.com/office/powerpoint/2010/main" val="7958177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2642" name="Content Placeholder 6" descr="Rplot03.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E6412F99-4E8F-A04B-B37C-C3D9671CAD9D}" type="slidenum">
              <a:rPr lang="en-US" smtClean="0"/>
              <a:pPr>
                <a:defRPr/>
              </a:pPr>
              <a:t>34</a:t>
            </a:fld>
            <a:endParaRPr lang="en-US"/>
          </a:p>
        </p:txBody>
      </p:sp>
      <p:sp>
        <p:nvSpPr>
          <p:cNvPr id="112646"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000000"/>
                </a:solidFill>
              </a:rPr>
              <a:t>1</a:t>
            </a:r>
            <a:r>
              <a:rPr lang="en-US" baseline="30000"/>
              <a:t>(1)</a:t>
            </a:r>
          </a:p>
        </p:txBody>
      </p:sp>
      <p:sp>
        <p:nvSpPr>
          <p:cNvPr id="112647" name="TextBox 8"/>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chemeClr val="accent1"/>
                </a:solidFill>
              </a:rPr>
              <a:t>2</a:t>
            </a:r>
            <a:r>
              <a:rPr lang="en-US" baseline="30000"/>
              <a:t>(1)</a:t>
            </a:r>
          </a:p>
        </p:txBody>
      </p:sp>
      <p:sp>
        <p:nvSpPr>
          <p:cNvPr id="112648" name="TextBox 9"/>
          <p:cNvSpPr txBox="1">
            <a:spLocks noChangeArrowheads="1"/>
          </p:cNvSpPr>
          <p:nvPr/>
        </p:nvSpPr>
        <p:spPr bwMode="auto">
          <a:xfrm>
            <a:off x="2160588" y="4633913"/>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2C7C9F"/>
                </a:solidFill>
              </a:rPr>
              <a:t>2</a:t>
            </a:r>
            <a:r>
              <a:rPr lang="en-US" sz="1800"/>
              <a:t>q/3</a:t>
            </a:r>
          </a:p>
        </p:txBody>
      </p:sp>
      <p:sp>
        <p:nvSpPr>
          <p:cNvPr id="112649" name="TextBox 10"/>
          <p:cNvSpPr txBox="1">
            <a:spLocks noChangeArrowheads="1"/>
          </p:cNvSpPr>
          <p:nvPr/>
        </p:nvSpPr>
        <p:spPr bwMode="auto">
          <a:xfrm>
            <a:off x="457200" y="1228725"/>
            <a:ext cx="78247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Pr(C</a:t>
            </a:r>
            <a:r>
              <a:rPr lang="en-US" sz="1800" baseline="30000"/>
              <a:t>(1)</a:t>
            </a:r>
            <a:r>
              <a:rPr lang="en-US" sz="1800" baseline="-25000"/>
              <a:t>1</a:t>
            </a:r>
            <a:r>
              <a:rPr lang="en-US" sz="1800"/>
              <a:t>UC</a:t>
            </a:r>
            <a:r>
              <a:rPr lang="en-US" sz="1800" baseline="30000"/>
              <a:t>(1)</a:t>
            </a:r>
            <a:r>
              <a:rPr lang="en-US" sz="1800" baseline="-25000"/>
              <a:t>2 </a:t>
            </a:r>
            <a:r>
              <a:rPr lang="en-US" sz="1800"/>
              <a:t>|</a:t>
            </a:r>
            <a:r>
              <a:rPr lang="en-US" sz="1800" baseline="-25000"/>
              <a:t> </a:t>
            </a:r>
            <a:r>
              <a:rPr lang="en-US" sz="1800"/>
              <a:t>P</a:t>
            </a:r>
            <a:r>
              <a:rPr lang="en-US" sz="1800" baseline="-25000"/>
              <a:t>01 </a:t>
            </a:r>
            <a:r>
              <a:rPr lang="en-US" sz="1800"/>
              <a:t>≤ q</a:t>
            </a:r>
            <a:r>
              <a:rPr lang="en-US" sz="1800" baseline="-25000"/>
              <a:t>2</a:t>
            </a:r>
            <a:r>
              <a:rPr lang="en-US" sz="1800"/>
              <a:t> )+Pr( C</a:t>
            </a:r>
            <a:r>
              <a:rPr lang="en-US" sz="1800" baseline="30000"/>
              <a:t>(1)</a:t>
            </a:r>
            <a:r>
              <a:rPr lang="en-US" sz="1800" baseline="-25000"/>
              <a:t>3 </a:t>
            </a:r>
            <a:r>
              <a:rPr lang="en-US" sz="1800"/>
              <a:t>|</a:t>
            </a:r>
            <a:r>
              <a:rPr lang="en-US" sz="1800" baseline="-25000"/>
              <a:t> </a:t>
            </a:r>
            <a:r>
              <a:rPr lang="en-US" sz="1800"/>
              <a:t>P</a:t>
            </a:r>
            <a:r>
              <a:rPr lang="en-US" sz="1800" baseline="-25000"/>
              <a:t>01 </a:t>
            </a:r>
            <a:r>
              <a:rPr lang="en-US" sz="1800"/>
              <a:t>≤ q</a:t>
            </a:r>
            <a:r>
              <a:rPr lang="en-US" sz="1800" baseline="-25000"/>
              <a:t>3</a:t>
            </a:r>
            <a:r>
              <a:rPr lang="en-US" sz="1800"/>
              <a:t> )=Pr( C</a:t>
            </a:r>
            <a:r>
              <a:rPr lang="en-US" sz="1800" baseline="30000"/>
              <a:t>(1)</a:t>
            </a:r>
            <a:r>
              <a:rPr lang="en-US" sz="1800" baseline="-25000"/>
              <a:t>1</a:t>
            </a:r>
            <a:r>
              <a:rPr lang="en-US" sz="1800"/>
              <a:t>UC</a:t>
            </a:r>
            <a:r>
              <a:rPr lang="en-US" sz="1800" baseline="30000"/>
              <a:t>(1)</a:t>
            </a:r>
            <a:r>
              <a:rPr lang="en-US" sz="1800" baseline="-25000"/>
              <a:t>2</a:t>
            </a:r>
            <a:r>
              <a:rPr lang="en-US" sz="1800"/>
              <a:t>UC</a:t>
            </a:r>
            <a:r>
              <a:rPr lang="en-US" sz="1800" baseline="30000"/>
              <a:t>(1)</a:t>
            </a:r>
            <a:r>
              <a:rPr lang="en-US" sz="1800" baseline="-25000"/>
              <a:t>2 </a:t>
            </a:r>
            <a:r>
              <a:rPr lang="en-US" sz="1800"/>
              <a:t>|</a:t>
            </a:r>
            <a:r>
              <a:rPr lang="en-US" sz="1800" baseline="-25000"/>
              <a:t> </a:t>
            </a:r>
            <a:r>
              <a:rPr lang="en-US" sz="1800"/>
              <a:t>P</a:t>
            </a:r>
            <a:r>
              <a:rPr lang="en-US" sz="1800" baseline="-25000"/>
              <a:t>01 </a:t>
            </a:r>
            <a:r>
              <a:rPr lang="en-US" sz="1800"/>
              <a:t>≤ q</a:t>
            </a:r>
            <a:r>
              <a:rPr lang="en-US" sz="1800" baseline="-25000"/>
              <a:t>3</a:t>
            </a:r>
            <a:r>
              <a:rPr lang="en-US" sz="1800"/>
              <a:t> )</a:t>
            </a:r>
          </a:p>
        </p:txBody>
      </p:sp>
      <p:sp>
        <p:nvSpPr>
          <p:cNvPr id="112650" name="TextBox 11"/>
          <p:cNvSpPr txBox="1">
            <a:spLocks noChangeArrowheads="1"/>
          </p:cNvSpPr>
          <p:nvPr/>
        </p:nvSpPr>
        <p:spPr bwMode="auto">
          <a:xfrm>
            <a:off x="3959225" y="6329363"/>
            <a:ext cx="3778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Now C</a:t>
            </a:r>
            <a:r>
              <a:rPr lang="en-US" sz="1800" baseline="30000"/>
              <a:t>(1)</a:t>
            </a:r>
            <a:r>
              <a:rPr lang="en-US" sz="1800" baseline="-25000"/>
              <a:t>1</a:t>
            </a:r>
            <a:r>
              <a:rPr lang="en-US" sz="1800"/>
              <a:t>UC</a:t>
            </a:r>
            <a:r>
              <a:rPr lang="en-US" sz="1800" baseline="30000"/>
              <a:t>(1)</a:t>
            </a:r>
            <a:r>
              <a:rPr lang="en-US" sz="1800" baseline="-25000"/>
              <a:t>2 </a:t>
            </a:r>
            <a:r>
              <a:rPr lang="en-US" sz="1800"/>
              <a:t>is an increasing set</a:t>
            </a:r>
          </a:p>
        </p:txBody>
      </p:sp>
    </p:spTree>
    <p:extLst>
      <p:ext uri="{BB962C8B-B14F-4D97-AF65-F5344CB8AC3E}">
        <p14:creationId xmlns:p14="http://schemas.microsoft.com/office/powerpoint/2010/main" val="238006719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3666" name="Content Placeholder 6" descr="Rplot03.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6" name="Slide Number Placeholder 5"/>
          <p:cNvSpPr>
            <a:spLocks noGrp="1"/>
          </p:cNvSpPr>
          <p:nvPr>
            <p:ph type="sldNum" sz="quarter" idx="12"/>
          </p:nvPr>
        </p:nvSpPr>
        <p:spPr/>
        <p:txBody>
          <a:bodyPr/>
          <a:lstStyle/>
          <a:p>
            <a:pPr>
              <a:defRPr/>
            </a:pPr>
            <a:fld id="{9647C5C5-9FB3-C14D-9427-D22E0D9D0024}" type="slidenum">
              <a:rPr lang="en-US" smtClean="0"/>
              <a:pPr>
                <a:defRPr/>
              </a:pPr>
              <a:t>35</a:t>
            </a:fld>
            <a:endParaRPr lang="en-US"/>
          </a:p>
        </p:txBody>
      </p:sp>
      <p:sp>
        <p:nvSpPr>
          <p:cNvPr id="113670" name="TextBox 7"/>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000000"/>
                </a:solidFill>
              </a:rPr>
              <a:t>1</a:t>
            </a:r>
            <a:r>
              <a:rPr lang="en-US" baseline="30000"/>
              <a:t>(1)</a:t>
            </a:r>
          </a:p>
        </p:txBody>
      </p:sp>
      <p:sp>
        <p:nvSpPr>
          <p:cNvPr id="113671" name="TextBox 8"/>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chemeClr val="accent1"/>
                </a:solidFill>
              </a:rPr>
              <a:t>2</a:t>
            </a:r>
            <a:r>
              <a:rPr lang="en-US" baseline="30000"/>
              <a:t>(1)</a:t>
            </a:r>
          </a:p>
        </p:txBody>
      </p:sp>
      <p:sp>
        <p:nvSpPr>
          <p:cNvPr id="113672" name="TextBox 11"/>
          <p:cNvSpPr txBox="1">
            <a:spLocks noChangeArrowheads="1"/>
          </p:cNvSpPr>
          <p:nvPr/>
        </p:nvSpPr>
        <p:spPr bwMode="auto">
          <a:xfrm>
            <a:off x="3959225" y="6329363"/>
            <a:ext cx="377825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Now C</a:t>
            </a:r>
            <a:r>
              <a:rPr lang="en-US" sz="1800" baseline="30000"/>
              <a:t>(1)</a:t>
            </a:r>
            <a:r>
              <a:rPr lang="en-US" sz="1800" baseline="-25000"/>
              <a:t>1</a:t>
            </a:r>
            <a:r>
              <a:rPr lang="en-US" sz="1800"/>
              <a:t>UC</a:t>
            </a:r>
            <a:r>
              <a:rPr lang="en-US" sz="1800" baseline="30000"/>
              <a:t>(1)</a:t>
            </a:r>
            <a:r>
              <a:rPr lang="en-US" sz="1800" baseline="-25000"/>
              <a:t>2 </a:t>
            </a:r>
            <a:r>
              <a:rPr lang="en-US" sz="1800"/>
              <a:t>is an increasing set</a:t>
            </a:r>
          </a:p>
        </p:txBody>
      </p:sp>
      <p:sp>
        <p:nvSpPr>
          <p:cNvPr id="113673" name="TextBox 12"/>
          <p:cNvSpPr txBox="1">
            <a:spLocks noChangeArrowheads="1"/>
          </p:cNvSpPr>
          <p:nvPr/>
        </p:nvSpPr>
        <p:spPr bwMode="auto">
          <a:xfrm>
            <a:off x="2160588" y="4283075"/>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FF0000"/>
                </a:solidFill>
              </a:rPr>
              <a:t>3</a:t>
            </a:r>
            <a:r>
              <a:rPr lang="en-US" sz="1800"/>
              <a:t>q/3</a:t>
            </a:r>
          </a:p>
        </p:txBody>
      </p:sp>
      <p:sp>
        <p:nvSpPr>
          <p:cNvPr id="113674" name="TextBox 13"/>
          <p:cNvSpPr txBox="1">
            <a:spLocks noChangeArrowheads="1"/>
          </p:cNvSpPr>
          <p:nvPr/>
        </p:nvSpPr>
        <p:spPr bwMode="auto">
          <a:xfrm>
            <a:off x="457200" y="1233488"/>
            <a:ext cx="78247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Pr(C</a:t>
            </a:r>
            <a:r>
              <a:rPr lang="en-US" sz="1800" baseline="30000"/>
              <a:t>(1)</a:t>
            </a:r>
            <a:r>
              <a:rPr lang="en-US" sz="1800" baseline="-25000"/>
              <a:t>1</a:t>
            </a:r>
            <a:r>
              <a:rPr lang="en-US" sz="1800"/>
              <a:t>UC</a:t>
            </a:r>
            <a:r>
              <a:rPr lang="en-US" sz="1800" baseline="30000"/>
              <a:t>(1)</a:t>
            </a:r>
            <a:r>
              <a:rPr lang="en-US" sz="1800" baseline="-25000"/>
              <a:t>2 </a:t>
            </a:r>
            <a:r>
              <a:rPr lang="en-US" sz="1800"/>
              <a:t>|</a:t>
            </a:r>
            <a:r>
              <a:rPr lang="en-US" sz="1800" baseline="-25000"/>
              <a:t> </a:t>
            </a:r>
            <a:r>
              <a:rPr lang="en-US" sz="1800"/>
              <a:t>P</a:t>
            </a:r>
            <a:r>
              <a:rPr lang="en-US" sz="1800" baseline="-25000"/>
              <a:t>01 </a:t>
            </a:r>
            <a:r>
              <a:rPr lang="en-US" sz="1800"/>
              <a:t>≤ q</a:t>
            </a:r>
            <a:r>
              <a:rPr lang="en-US" sz="1800" baseline="-25000">
                <a:solidFill>
                  <a:srgbClr val="C00000"/>
                </a:solidFill>
              </a:rPr>
              <a:t>3</a:t>
            </a:r>
            <a:r>
              <a:rPr lang="en-US" sz="1800"/>
              <a:t> )+Pr( C</a:t>
            </a:r>
            <a:r>
              <a:rPr lang="en-US" sz="1800" baseline="30000"/>
              <a:t>(1)</a:t>
            </a:r>
            <a:r>
              <a:rPr lang="en-US" sz="1800" baseline="-25000"/>
              <a:t>3 </a:t>
            </a:r>
            <a:r>
              <a:rPr lang="en-US" sz="1800"/>
              <a:t>|</a:t>
            </a:r>
            <a:r>
              <a:rPr lang="en-US" sz="1800" baseline="-25000"/>
              <a:t> </a:t>
            </a:r>
            <a:r>
              <a:rPr lang="en-US" sz="1800"/>
              <a:t>P</a:t>
            </a:r>
            <a:r>
              <a:rPr lang="en-US" sz="1800" baseline="-25000"/>
              <a:t>01 </a:t>
            </a:r>
            <a:r>
              <a:rPr lang="en-US" sz="1800"/>
              <a:t>≤ q</a:t>
            </a:r>
            <a:r>
              <a:rPr lang="en-US" sz="1800" baseline="-25000"/>
              <a:t>3</a:t>
            </a:r>
            <a:r>
              <a:rPr lang="en-US" sz="1800"/>
              <a:t> )=Pr( C</a:t>
            </a:r>
            <a:r>
              <a:rPr lang="en-US" sz="1800" baseline="30000"/>
              <a:t>(1)</a:t>
            </a:r>
            <a:r>
              <a:rPr lang="en-US" sz="1800" baseline="-25000"/>
              <a:t>1</a:t>
            </a:r>
            <a:r>
              <a:rPr lang="en-US" sz="1800"/>
              <a:t>UC</a:t>
            </a:r>
            <a:r>
              <a:rPr lang="en-US" sz="1800" baseline="30000"/>
              <a:t>(1)</a:t>
            </a:r>
            <a:r>
              <a:rPr lang="en-US" sz="1800" baseline="-25000"/>
              <a:t>2</a:t>
            </a:r>
            <a:r>
              <a:rPr lang="en-US" sz="1800"/>
              <a:t>UC</a:t>
            </a:r>
            <a:r>
              <a:rPr lang="en-US" sz="1800" baseline="30000"/>
              <a:t>(1)</a:t>
            </a:r>
            <a:r>
              <a:rPr lang="en-US" sz="1800" baseline="-25000"/>
              <a:t>2 </a:t>
            </a:r>
            <a:r>
              <a:rPr lang="en-US" sz="1800"/>
              <a:t>|</a:t>
            </a:r>
            <a:r>
              <a:rPr lang="en-US" sz="1800" baseline="-25000"/>
              <a:t> </a:t>
            </a:r>
            <a:r>
              <a:rPr lang="en-US" sz="1800"/>
              <a:t>P</a:t>
            </a:r>
            <a:r>
              <a:rPr lang="en-US" sz="1800" baseline="-25000"/>
              <a:t>01 </a:t>
            </a:r>
            <a:r>
              <a:rPr lang="en-US" sz="1800"/>
              <a:t>≤ q</a:t>
            </a:r>
            <a:r>
              <a:rPr lang="en-US" sz="1800" baseline="-25000"/>
              <a:t>3</a:t>
            </a:r>
            <a:r>
              <a:rPr lang="en-US" sz="1800"/>
              <a:t> )</a:t>
            </a:r>
          </a:p>
        </p:txBody>
      </p:sp>
    </p:spTree>
    <p:extLst>
      <p:ext uri="{BB962C8B-B14F-4D97-AF65-F5344CB8AC3E}">
        <p14:creationId xmlns:p14="http://schemas.microsoft.com/office/powerpoint/2010/main" val="372877793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US"/>
          </a:p>
        </p:txBody>
      </p:sp>
      <p:pic>
        <p:nvPicPr>
          <p:cNvPr id="114690" name="Content Placeholder 6" descr="Rplot05.png"/>
          <p:cNvPicPr>
            <a:picLocks noGrp="1" noChangeAspect="1"/>
          </p:cNvPicPr>
          <p:nvPr>
            <p:ph idx="1"/>
          </p:nvPr>
        </p:nvPicPr>
        <p:blipFill>
          <a:blip r:embed="rId2">
            <a:extLst>
              <a:ext uri="{28A0092B-C50C-407E-A947-70E740481C1C}">
                <a14:useLocalDpi xmlns:a14="http://schemas.microsoft.com/office/drawing/2010/main" val="0"/>
              </a:ext>
            </a:extLst>
          </a:blip>
          <a:srcRect t="10945" b="10945"/>
          <a:stretch>
            <a:fillRect/>
          </a:stretch>
        </p:blipFill>
        <p:spPr bwMode="auto"/>
      </p:pic>
      <p:sp>
        <p:nvSpPr>
          <p:cNvPr id="4" name="Date Placeholder 3"/>
          <p:cNvSpPr>
            <a:spLocks noGrp="1"/>
          </p:cNvSpPr>
          <p:nvPr>
            <p:ph type="dt" sz="quarter" idx="10"/>
          </p:nvPr>
        </p:nvSpPr>
        <p:spPr/>
        <p:txBody>
          <a:bodyPr/>
          <a:lstStyle/>
          <a:p>
            <a:pPr>
              <a:defRPr/>
            </a:pPr>
            <a:r>
              <a:rPr lang="en-US"/>
              <a:t>Y Benjamini</a:t>
            </a:r>
          </a:p>
        </p:txBody>
      </p:sp>
      <p:sp>
        <p:nvSpPr>
          <p:cNvPr id="5" name="Footer Placeholder 4"/>
          <p:cNvSpPr>
            <a:spLocks noGrp="1"/>
          </p:cNvSpPr>
          <p:nvPr>
            <p:ph type="ftr" sz="quarter" idx="11"/>
          </p:nvPr>
        </p:nvSpPr>
        <p:spPr/>
        <p:txBody>
          <a:bodyPr/>
          <a:lstStyle/>
          <a:p>
            <a:pPr>
              <a:defRPr/>
            </a:pPr>
            <a:r>
              <a:rPr lang="en-US"/>
              <a:t>6-7: The linear step-up</a:t>
            </a:r>
          </a:p>
        </p:txBody>
      </p:sp>
      <p:sp>
        <p:nvSpPr>
          <p:cNvPr id="6" name="Slide Number Placeholder 5"/>
          <p:cNvSpPr>
            <a:spLocks noGrp="1"/>
          </p:cNvSpPr>
          <p:nvPr>
            <p:ph type="sldNum" sz="quarter" idx="12"/>
          </p:nvPr>
        </p:nvSpPr>
        <p:spPr/>
        <p:txBody>
          <a:bodyPr/>
          <a:lstStyle/>
          <a:p>
            <a:pPr>
              <a:defRPr/>
            </a:pPr>
            <a:fld id="{428359AC-62A9-974F-9AA8-1E9340E8FB09}" type="slidenum">
              <a:rPr lang="en-US" smtClean="0"/>
              <a:pPr>
                <a:defRPr/>
              </a:pPr>
              <a:t>36</a:t>
            </a:fld>
            <a:endParaRPr lang="en-US"/>
          </a:p>
        </p:txBody>
      </p:sp>
      <p:sp>
        <p:nvSpPr>
          <p:cNvPr id="114694" name="TextBox 7"/>
          <p:cNvSpPr txBox="1">
            <a:spLocks noChangeArrowheads="1"/>
          </p:cNvSpPr>
          <p:nvPr/>
        </p:nvSpPr>
        <p:spPr bwMode="auto">
          <a:xfrm>
            <a:off x="6484938" y="4967288"/>
            <a:ext cx="846137" cy="461962"/>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2C7C9F"/>
                </a:solidFill>
              </a:rPr>
              <a:t>2</a:t>
            </a:r>
            <a:r>
              <a:rPr lang="en-US" baseline="30000"/>
              <a:t>(1)</a:t>
            </a:r>
          </a:p>
        </p:txBody>
      </p:sp>
      <p:sp>
        <p:nvSpPr>
          <p:cNvPr id="114695" name="TextBox 10"/>
          <p:cNvSpPr txBox="1">
            <a:spLocks noChangeArrowheads="1"/>
          </p:cNvSpPr>
          <p:nvPr/>
        </p:nvSpPr>
        <p:spPr bwMode="auto">
          <a:xfrm>
            <a:off x="6370638" y="2362200"/>
            <a:ext cx="769937" cy="461963"/>
          </a:xfrm>
          <a:prstGeom prst="rect">
            <a:avLst/>
          </a:prstGeom>
          <a:solidFill>
            <a:schemeClr val="bg2">
              <a:alpha val="78822"/>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t>1</a:t>
            </a:r>
            <a:r>
              <a:rPr lang="en-US" baseline="30000"/>
              <a:t>(1)</a:t>
            </a:r>
          </a:p>
        </p:txBody>
      </p:sp>
      <p:sp>
        <p:nvSpPr>
          <p:cNvPr id="114696" name="TextBox 11"/>
          <p:cNvSpPr txBox="1">
            <a:spLocks noChangeArrowheads="1"/>
          </p:cNvSpPr>
          <p:nvPr/>
        </p:nvSpPr>
        <p:spPr bwMode="auto">
          <a:xfrm>
            <a:off x="4076700" y="4737100"/>
            <a:ext cx="771525" cy="461963"/>
          </a:xfrm>
          <a:prstGeom prst="rect">
            <a:avLst/>
          </a:prstGeom>
          <a:solidFill>
            <a:schemeClr val="bg2">
              <a:alpha val="79999"/>
            </a:scheme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a:t>C</a:t>
            </a:r>
            <a:r>
              <a:rPr lang="en-US" baseline="-25000">
                <a:solidFill>
                  <a:srgbClr val="FF0000"/>
                </a:solidFill>
              </a:rPr>
              <a:t>3</a:t>
            </a:r>
            <a:r>
              <a:rPr lang="en-US" baseline="30000"/>
              <a:t>(1)</a:t>
            </a:r>
          </a:p>
        </p:txBody>
      </p:sp>
      <p:sp>
        <p:nvSpPr>
          <p:cNvPr id="114697" name="TextBox 12"/>
          <p:cNvSpPr txBox="1">
            <a:spLocks noChangeArrowheads="1"/>
          </p:cNvSpPr>
          <p:nvPr/>
        </p:nvSpPr>
        <p:spPr bwMode="auto">
          <a:xfrm>
            <a:off x="2160588" y="4283075"/>
            <a:ext cx="850900"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 </a:t>
            </a:r>
            <a:r>
              <a:rPr lang="en-US" sz="1800">
                <a:solidFill>
                  <a:srgbClr val="FF0000"/>
                </a:solidFill>
              </a:rPr>
              <a:t>3</a:t>
            </a:r>
            <a:r>
              <a:rPr lang="en-US" sz="1800"/>
              <a:t>q/3</a:t>
            </a:r>
          </a:p>
        </p:txBody>
      </p:sp>
      <p:sp>
        <p:nvSpPr>
          <p:cNvPr id="14" name="TextBox 13"/>
          <p:cNvSpPr txBox="1"/>
          <p:nvPr/>
        </p:nvSpPr>
        <p:spPr>
          <a:xfrm>
            <a:off x="457200" y="1228725"/>
            <a:ext cx="7824788" cy="368300"/>
          </a:xfrm>
          <a:prstGeom prst="rect">
            <a:avLst/>
          </a:prstGeom>
          <a:noFill/>
        </p:spPr>
        <p:txBody>
          <a:bodyPr wrap="none">
            <a:spAutoFit/>
          </a:bodyPr>
          <a:lstStyle/>
          <a:p>
            <a:pPr>
              <a:defRPr/>
            </a:pPr>
            <a:r>
              <a:rPr lang="en-US" dirty="0" err="1"/>
              <a:t>Pr</a:t>
            </a:r>
            <a:r>
              <a:rPr lang="en-US" dirty="0"/>
              <a:t>(C</a:t>
            </a:r>
            <a:r>
              <a:rPr lang="en-US" baseline="30000" dirty="0"/>
              <a:t>(1)</a:t>
            </a:r>
            <a:r>
              <a:rPr lang="en-US" baseline="-25000" dirty="0"/>
              <a:t>1</a:t>
            </a:r>
            <a:r>
              <a:rPr lang="en-US" dirty="0"/>
              <a:t>UC</a:t>
            </a:r>
            <a:r>
              <a:rPr lang="en-US" baseline="30000" dirty="0"/>
              <a:t>(1)</a:t>
            </a:r>
            <a:r>
              <a:rPr lang="en-US" baseline="-25000" dirty="0"/>
              <a:t>2 </a:t>
            </a:r>
            <a:r>
              <a:rPr lang="en-US" dirty="0"/>
              <a:t>|</a:t>
            </a:r>
            <a:r>
              <a:rPr lang="en-US" baseline="-25000" dirty="0"/>
              <a:t> </a:t>
            </a:r>
            <a:r>
              <a:rPr lang="en-US" dirty="0"/>
              <a:t>P</a:t>
            </a:r>
            <a:r>
              <a:rPr lang="en-US" baseline="-25000" dirty="0"/>
              <a:t>01 </a:t>
            </a:r>
            <a:r>
              <a:rPr lang="en-US" dirty="0"/>
              <a:t>≤ q</a:t>
            </a:r>
            <a:r>
              <a:rPr lang="en-US" baseline="-25000" dirty="0">
                <a:solidFill>
                  <a:schemeClr val="accent6"/>
                </a:solidFill>
              </a:rPr>
              <a:t>3</a:t>
            </a:r>
            <a:r>
              <a:rPr lang="en-US" dirty="0"/>
              <a:t> )+</a:t>
            </a:r>
            <a:r>
              <a:rPr lang="en-US" dirty="0" err="1"/>
              <a:t>Pr</a:t>
            </a:r>
            <a:r>
              <a:rPr lang="en-US" dirty="0"/>
              <a:t>( C</a:t>
            </a:r>
            <a:r>
              <a:rPr lang="en-US" baseline="30000" dirty="0"/>
              <a:t>(1)</a:t>
            </a:r>
            <a:r>
              <a:rPr lang="en-US" baseline="-25000" dirty="0"/>
              <a:t>3 </a:t>
            </a:r>
            <a:r>
              <a:rPr lang="en-US" dirty="0"/>
              <a:t>|</a:t>
            </a:r>
            <a:r>
              <a:rPr lang="en-US" baseline="-25000" dirty="0"/>
              <a:t> </a:t>
            </a:r>
            <a:r>
              <a:rPr lang="en-US" dirty="0"/>
              <a:t>P</a:t>
            </a:r>
            <a:r>
              <a:rPr lang="en-US" baseline="-25000" dirty="0"/>
              <a:t>01 </a:t>
            </a:r>
            <a:r>
              <a:rPr lang="en-US" dirty="0"/>
              <a:t>≤ q</a:t>
            </a:r>
            <a:r>
              <a:rPr lang="en-US" baseline="-25000" dirty="0"/>
              <a:t>3</a:t>
            </a:r>
            <a:r>
              <a:rPr lang="en-US" dirty="0"/>
              <a:t> )=</a:t>
            </a:r>
            <a:r>
              <a:rPr lang="en-US" dirty="0" err="1"/>
              <a:t>Pr</a:t>
            </a:r>
            <a:r>
              <a:rPr lang="en-US" dirty="0"/>
              <a:t>( C</a:t>
            </a:r>
            <a:r>
              <a:rPr lang="en-US" baseline="30000" dirty="0"/>
              <a:t>(1)</a:t>
            </a:r>
            <a:r>
              <a:rPr lang="en-US" baseline="-25000" dirty="0"/>
              <a:t>1</a:t>
            </a:r>
            <a:r>
              <a:rPr lang="en-US" dirty="0"/>
              <a:t>UC</a:t>
            </a:r>
            <a:r>
              <a:rPr lang="en-US" baseline="30000" dirty="0"/>
              <a:t>(1)</a:t>
            </a:r>
            <a:r>
              <a:rPr lang="en-US" baseline="-25000" dirty="0"/>
              <a:t>2</a:t>
            </a:r>
            <a:r>
              <a:rPr lang="en-US" dirty="0"/>
              <a:t>UC</a:t>
            </a:r>
            <a:r>
              <a:rPr lang="en-US" baseline="30000" dirty="0"/>
              <a:t>(1)</a:t>
            </a:r>
            <a:r>
              <a:rPr lang="en-US" baseline="-25000" dirty="0"/>
              <a:t>2 </a:t>
            </a:r>
            <a:r>
              <a:rPr lang="en-US" dirty="0"/>
              <a:t>|</a:t>
            </a:r>
            <a:r>
              <a:rPr lang="en-US" baseline="-25000" dirty="0"/>
              <a:t> </a:t>
            </a:r>
            <a:r>
              <a:rPr lang="en-US" dirty="0"/>
              <a:t>P</a:t>
            </a:r>
            <a:r>
              <a:rPr lang="en-US" baseline="-25000" dirty="0"/>
              <a:t>01 </a:t>
            </a:r>
            <a:r>
              <a:rPr lang="en-US" dirty="0"/>
              <a:t>≤ q</a:t>
            </a:r>
            <a:r>
              <a:rPr lang="en-US" baseline="-25000" dirty="0"/>
              <a:t>3</a:t>
            </a:r>
            <a:r>
              <a:rPr lang="en-US" dirty="0"/>
              <a:t> )</a:t>
            </a:r>
          </a:p>
        </p:txBody>
      </p:sp>
    </p:spTree>
    <p:extLst>
      <p:ext uri="{BB962C8B-B14F-4D97-AF65-F5344CB8AC3E}">
        <p14:creationId xmlns:p14="http://schemas.microsoft.com/office/powerpoint/2010/main" val="129583854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5713" name="Date Placeholder 3"/>
          <p:cNvSpPr>
            <a:spLocks noGrp="1"/>
          </p:cNvSpPr>
          <p:nvPr>
            <p:ph type="dt" sz="quarter"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115714"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
        <p:nvSpPr>
          <p:cNvPr id="718850" name="Rectangle 2"/>
          <p:cNvSpPr>
            <a:spLocks noGrp="1" noChangeArrowheads="1"/>
          </p:cNvSpPr>
          <p:nvPr>
            <p:ph type="title"/>
          </p:nvPr>
        </p:nvSpPr>
        <p:spPr>
          <a:xfrm>
            <a:off x="457206" y="533401"/>
            <a:ext cx="8229593" cy="503999"/>
          </a:xfrm>
        </p:spPr>
        <p:txBody>
          <a:bodyPr/>
          <a:lstStyle/>
          <a:p>
            <a:pPr eaLnBrk="1" fontAlgn="auto" hangingPunct="1">
              <a:spcAft>
                <a:spcPts val="0"/>
              </a:spcAft>
              <a:defRPr/>
            </a:pPr>
            <a:r>
              <a:rPr lang="en-US" dirty="0">
                <a:ln>
                  <a:noFill/>
                </a:ln>
                <a:latin typeface="Apple Chancery" charset="0"/>
                <a:ea typeface="+mj-ea"/>
                <a:cs typeface="+mj-cs"/>
              </a:rPr>
              <a:t>Proof</a:t>
            </a:r>
            <a:r>
              <a:rPr lang="en-US" dirty="0">
                <a:ln>
                  <a:noFill/>
                </a:ln>
                <a:ea typeface="+mj-ea"/>
                <a:cs typeface="+mj-cs"/>
              </a:rPr>
              <a:t> </a:t>
            </a:r>
            <a:r>
              <a:rPr lang="en-US" dirty="0">
                <a:ln>
                  <a:noFill/>
                </a:ln>
                <a:latin typeface="Apple Chancery" charset="0"/>
                <a:ea typeface="+mj-ea"/>
                <a:cs typeface="+mj-cs"/>
              </a:rPr>
              <a:t>of basic FDR</a:t>
            </a:r>
            <a:r>
              <a:rPr lang="en-US" dirty="0">
                <a:ln>
                  <a:noFill/>
                </a:ln>
                <a:ea typeface="+mj-ea"/>
                <a:cs typeface="+mj-cs"/>
              </a:rPr>
              <a:t>  </a:t>
            </a:r>
            <a:r>
              <a:rPr lang="en-US" dirty="0">
                <a:ln>
                  <a:noFill/>
                </a:ln>
                <a:solidFill>
                  <a:schemeClr val="accent6">
                    <a:lumMod val="60000"/>
                    <a:lumOff val="40000"/>
                  </a:schemeClr>
                </a:solidFill>
                <a:latin typeface="Apple Chancery" charset="0"/>
                <a:ea typeface="+mj-ea"/>
                <a:cs typeface="+mj-cs"/>
              </a:rPr>
              <a:t>in</a:t>
            </a:r>
            <a:r>
              <a:rPr lang="en-US" dirty="0">
                <a:ln>
                  <a:noFill/>
                </a:ln>
                <a:latin typeface="Apple Chancery" charset="0"/>
                <a:ea typeface="+mj-ea"/>
                <a:cs typeface="+mj-cs"/>
              </a:rPr>
              <a:t>equality (cont’d)</a:t>
            </a:r>
            <a:endParaRPr lang="en-US" dirty="0">
              <a:ln>
                <a:noFill/>
              </a:ln>
              <a:ea typeface="+mj-ea"/>
              <a:cs typeface="+mj-cs"/>
            </a:endParaRPr>
          </a:p>
        </p:txBody>
      </p:sp>
      <p:sp>
        <p:nvSpPr>
          <p:cNvPr id="718851" name="Rectangle 3"/>
          <p:cNvSpPr>
            <a:spLocks noGrp="1" noChangeArrowheads="1"/>
          </p:cNvSpPr>
          <p:nvPr>
            <p:ph type="body" idx="1"/>
          </p:nvPr>
        </p:nvSpPr>
        <p:spPr>
          <a:xfrm>
            <a:off x="609600" y="1295400"/>
            <a:ext cx="8229600" cy="5410200"/>
          </a:xfrm>
        </p:spPr>
        <p:txBody>
          <a:bodyPr/>
          <a:lstStyle/>
          <a:p>
            <a:pPr marL="182880" indent="-182880" eaLnBrk="1" fontAlgn="auto" hangingPunct="1">
              <a:lnSpc>
                <a:spcPct val="90000"/>
              </a:lnSpc>
              <a:spcAft>
                <a:spcPts val="0"/>
              </a:spcAft>
              <a:buFontTx/>
              <a:buNone/>
              <a:defRPr/>
            </a:pPr>
            <a:r>
              <a:rPr lang="en-US" dirty="0">
                <a:ln>
                  <a:noFill/>
                </a:ln>
                <a:solidFill>
                  <a:srgbClr val="002060"/>
                </a:solidFill>
                <a:ea typeface="+mn-ea"/>
                <a:cs typeface="+mn-cs"/>
              </a:rPr>
              <a:t>Theorem: If P</a:t>
            </a:r>
            <a:r>
              <a:rPr lang="en-US" baseline="-25000" dirty="0">
                <a:ln>
                  <a:noFill/>
                </a:ln>
                <a:solidFill>
                  <a:srgbClr val="002060"/>
                </a:solidFill>
                <a:ea typeface="+mn-ea"/>
                <a:cs typeface="+mn-cs"/>
              </a:rPr>
              <a:t>i</a:t>
            </a:r>
            <a:r>
              <a:rPr lang="en-US" dirty="0">
                <a:ln>
                  <a:noFill/>
                </a:ln>
                <a:solidFill>
                  <a:srgbClr val="002060"/>
                </a:solidFill>
                <a:ea typeface="+mn-ea"/>
                <a:cs typeface="+mn-cs"/>
              </a:rPr>
              <a:t> </a:t>
            </a:r>
            <a:r>
              <a:rPr lang="ja-JP" altLang="en-US" dirty="0">
                <a:ln>
                  <a:noFill/>
                </a:ln>
                <a:solidFill>
                  <a:srgbClr val="002060"/>
                </a:solidFill>
                <a:latin typeface="Arial"/>
                <a:ea typeface="+mn-ea"/>
                <a:cs typeface="+mn-cs"/>
              </a:rPr>
              <a:t>‘</a:t>
            </a:r>
            <a:r>
              <a:rPr lang="en-US" dirty="0">
                <a:ln>
                  <a:noFill/>
                </a:ln>
                <a:solidFill>
                  <a:srgbClr val="002060"/>
                </a:solidFill>
                <a:ea typeface="+mn-ea"/>
                <a:cs typeface="+mn-cs"/>
              </a:rPr>
              <a:t>s are continuous </a:t>
            </a:r>
          </a:p>
          <a:p>
            <a:pPr marL="182880" indent="-182880" eaLnBrk="1" fontAlgn="auto" hangingPunct="1">
              <a:lnSpc>
                <a:spcPct val="90000"/>
              </a:lnSpc>
              <a:spcAft>
                <a:spcPts val="0"/>
              </a:spcAft>
              <a:buFontTx/>
              <a:buNone/>
              <a:defRPr/>
            </a:pPr>
            <a:r>
              <a:rPr lang="en-US" i="1" dirty="0">
                <a:ln>
                  <a:noFill/>
                </a:ln>
                <a:solidFill>
                  <a:schemeClr val="tx1"/>
                </a:solidFill>
                <a:ea typeface="+mn-ea"/>
                <a:cs typeface="+mn-cs"/>
              </a:rPr>
              <a:t>E(Q)= q/m </a:t>
            </a:r>
            <a:r>
              <a:rPr lang="en-US" sz="3200" i="1" dirty="0">
                <a:ln>
                  <a:noFill/>
                </a:ln>
                <a:solidFill>
                  <a:schemeClr val="tx1"/>
                </a:solidFill>
                <a:latin typeface="Symbol" charset="0"/>
                <a:ea typeface="+mn-ea"/>
                <a:cs typeface="+mn-cs"/>
              </a:rPr>
              <a:t>S</a:t>
            </a:r>
            <a:r>
              <a:rPr lang="en-US" i="1" baseline="-25000" dirty="0">
                <a:ln>
                  <a:noFill/>
                </a:ln>
                <a:solidFill>
                  <a:schemeClr val="tx1"/>
                </a:solidFill>
                <a:ea typeface="+mn-ea"/>
                <a:cs typeface="+mn-cs"/>
              </a:rPr>
              <a:t>1≤i≤m</a:t>
            </a:r>
            <a:r>
              <a:rPr lang="en-US" sz="2000" i="1" baseline="-39000" dirty="0">
                <a:ln>
                  <a:noFill/>
                </a:ln>
                <a:solidFill>
                  <a:schemeClr val="tx1"/>
                </a:solidFill>
                <a:ea typeface="+mn-ea"/>
                <a:cs typeface="+mn-cs"/>
              </a:rPr>
              <a:t>0 </a:t>
            </a:r>
            <a:r>
              <a:rPr lang="en-US" sz="2800" i="1" dirty="0">
                <a:ln>
                  <a:noFill/>
                </a:ln>
                <a:solidFill>
                  <a:schemeClr val="tx1"/>
                </a:solidFill>
                <a:ea typeface="+mn-ea"/>
                <a:cs typeface="+mn-cs"/>
              </a:rPr>
              <a:t>{</a:t>
            </a:r>
            <a:r>
              <a:rPr lang="en-US" sz="3200" i="1" dirty="0">
                <a:ln>
                  <a:noFill/>
                </a:ln>
                <a:solidFill>
                  <a:schemeClr val="tx1"/>
                </a:solidFill>
                <a:latin typeface="Symbol" charset="0"/>
                <a:ea typeface="+mn-ea"/>
                <a:cs typeface="+mn-cs"/>
              </a:rPr>
              <a:t>S</a:t>
            </a:r>
            <a:r>
              <a:rPr lang="en-US" i="1" baseline="-25000" dirty="0">
                <a:ln>
                  <a:noFill/>
                </a:ln>
                <a:solidFill>
                  <a:schemeClr val="tx1"/>
                </a:solidFill>
                <a:ea typeface="+mn-ea"/>
                <a:cs typeface="+mn-cs"/>
              </a:rPr>
              <a:t>1≤k≤m</a:t>
            </a:r>
            <a:r>
              <a:rPr lang="en-US" i="1" dirty="0">
                <a:ln>
                  <a:noFill/>
                </a:ln>
                <a:solidFill>
                  <a:schemeClr val="tx1"/>
                </a:solidFill>
                <a:ea typeface="+mn-ea"/>
                <a:cs typeface="+mn-cs"/>
              </a:rPr>
              <a:t> </a:t>
            </a:r>
            <a:r>
              <a:rPr lang="en-US" i="1" dirty="0" err="1">
                <a:ln>
                  <a:noFill/>
                </a:ln>
                <a:solidFill>
                  <a:schemeClr val="tx1"/>
                </a:solidFill>
                <a:ea typeface="+mn-ea"/>
                <a:cs typeface="+mn-cs"/>
              </a:rPr>
              <a:t>Pr</a:t>
            </a:r>
            <a:r>
              <a:rPr lang="en-US" i="1" dirty="0">
                <a:ln>
                  <a:noFill/>
                </a:ln>
                <a:solidFill>
                  <a:schemeClr val="tx1"/>
                </a:solidFill>
                <a:ea typeface="+mn-ea"/>
                <a:cs typeface="+mn-cs"/>
              </a:rPr>
              <a:t>( C</a:t>
            </a:r>
            <a:r>
              <a:rPr lang="en-US" i="1" baseline="30000" dirty="0">
                <a:ln>
                  <a:noFill/>
                </a:ln>
                <a:solidFill>
                  <a:schemeClr val="tx1"/>
                </a:solidFill>
                <a:ea typeface="+mn-ea"/>
                <a:cs typeface="+mn-cs"/>
              </a:rPr>
              <a:t>(</a:t>
            </a:r>
            <a:r>
              <a:rPr lang="en-US" i="1" baseline="30000" dirty="0" err="1">
                <a:ln>
                  <a:noFill/>
                </a:ln>
                <a:solidFill>
                  <a:schemeClr val="tx1"/>
                </a:solidFill>
                <a:ea typeface="+mn-ea"/>
                <a:cs typeface="+mn-cs"/>
              </a:rPr>
              <a:t>i</a:t>
            </a:r>
            <a:r>
              <a:rPr lang="en-US" i="1" baseline="30000" dirty="0">
                <a:ln>
                  <a:noFill/>
                </a:ln>
                <a:solidFill>
                  <a:schemeClr val="tx1"/>
                </a:solidFill>
                <a:ea typeface="+mn-ea"/>
                <a:cs typeface="+mn-cs"/>
              </a:rPr>
              <a:t>)</a:t>
            </a:r>
            <a:r>
              <a:rPr lang="en-US" i="1" baseline="-25000" dirty="0">
                <a:ln>
                  <a:noFill/>
                </a:ln>
                <a:solidFill>
                  <a:schemeClr val="tx1"/>
                </a:solidFill>
                <a:ea typeface="+mn-ea"/>
                <a:cs typeface="+mn-cs"/>
              </a:rPr>
              <a:t>k </a:t>
            </a:r>
            <a:r>
              <a:rPr lang="en-US" i="1" dirty="0">
                <a:ln>
                  <a:noFill/>
                </a:ln>
                <a:solidFill>
                  <a:schemeClr val="tx1"/>
                </a:solidFill>
                <a:ea typeface="+mn-ea"/>
                <a:cs typeface="+mn-cs"/>
              </a:rPr>
              <a:t>|</a:t>
            </a:r>
            <a:r>
              <a:rPr lang="en-US" i="1" baseline="-25000" dirty="0">
                <a:ln>
                  <a:noFill/>
                </a:ln>
                <a:solidFill>
                  <a:schemeClr val="tx1"/>
                </a:solidFill>
                <a:ea typeface="+mn-ea"/>
                <a:cs typeface="+mn-cs"/>
              </a:rPr>
              <a:t> </a:t>
            </a:r>
            <a:r>
              <a:rPr lang="en-US" i="1" dirty="0">
                <a:ln>
                  <a:noFill/>
                </a:ln>
                <a:solidFill>
                  <a:schemeClr val="tx1"/>
                </a:solidFill>
                <a:ea typeface="+mn-ea"/>
                <a:cs typeface="+mn-cs"/>
              </a:rPr>
              <a:t>P</a:t>
            </a:r>
            <a:r>
              <a:rPr lang="en-US" i="1" baseline="-25000" dirty="0">
                <a:ln>
                  <a:noFill/>
                </a:ln>
                <a:solidFill>
                  <a:schemeClr val="tx1"/>
                </a:solidFill>
                <a:ea typeface="+mn-ea"/>
                <a:cs typeface="+mn-cs"/>
              </a:rPr>
              <a:t>0i </a:t>
            </a:r>
            <a:r>
              <a:rPr lang="en-US" i="1" dirty="0">
                <a:ln>
                  <a:noFill/>
                </a:ln>
                <a:solidFill>
                  <a:schemeClr val="tx1"/>
                </a:solidFill>
                <a:ea typeface="+mn-ea"/>
                <a:cs typeface="+mn-cs"/>
              </a:rPr>
              <a:t>≤ </a:t>
            </a:r>
            <a:r>
              <a:rPr lang="en-US" i="1" dirty="0" err="1">
                <a:ln>
                  <a:noFill/>
                </a:ln>
                <a:solidFill>
                  <a:schemeClr val="tx1"/>
                </a:solidFill>
                <a:ea typeface="+mn-ea"/>
                <a:cs typeface="+mn-cs"/>
              </a:rPr>
              <a:t>q</a:t>
            </a:r>
            <a:r>
              <a:rPr lang="en-US" i="1" baseline="-25000" dirty="0" err="1">
                <a:ln>
                  <a:noFill/>
                </a:ln>
                <a:solidFill>
                  <a:schemeClr val="tx1"/>
                </a:solidFill>
                <a:ea typeface="+mn-ea"/>
                <a:cs typeface="+mn-cs"/>
              </a:rPr>
              <a:t>k</a:t>
            </a:r>
            <a:r>
              <a:rPr lang="en-US" i="1" dirty="0">
                <a:ln>
                  <a:noFill/>
                </a:ln>
                <a:solidFill>
                  <a:schemeClr val="tx1"/>
                </a:solidFill>
                <a:ea typeface="+mn-ea"/>
                <a:cs typeface="+mn-cs"/>
              </a:rPr>
              <a:t> )</a:t>
            </a:r>
            <a:r>
              <a:rPr lang="en-US" sz="2800" i="1" dirty="0">
                <a:ln>
                  <a:noFill/>
                </a:ln>
                <a:solidFill>
                  <a:schemeClr val="tx1"/>
                </a:solidFill>
                <a:ea typeface="+mn-ea"/>
                <a:cs typeface="+mn-cs"/>
              </a:rPr>
              <a:t>} </a:t>
            </a:r>
            <a:r>
              <a:rPr lang="en-US" i="1" dirty="0">
                <a:ln>
                  <a:noFill/>
                </a:ln>
                <a:solidFill>
                  <a:schemeClr val="tx1"/>
                </a:solidFill>
                <a:ea typeface="+mn-ea"/>
                <a:cs typeface="+mn-cs"/>
              </a:rPr>
              <a:t>≤</a:t>
            </a:r>
          </a:p>
          <a:p>
            <a:pPr marL="182880" indent="-182880" eaLnBrk="1" fontAlgn="auto" hangingPunct="1">
              <a:lnSpc>
                <a:spcPct val="90000"/>
              </a:lnSpc>
              <a:spcAft>
                <a:spcPts val="0"/>
              </a:spcAft>
              <a:buFontTx/>
              <a:buNone/>
              <a:defRPr/>
            </a:pPr>
            <a:r>
              <a:rPr lang="en-US" i="1" dirty="0">
                <a:ln>
                  <a:noFill/>
                </a:ln>
                <a:solidFill>
                  <a:schemeClr val="tx1"/>
                </a:solidFill>
                <a:ea typeface="+mn-ea"/>
                <a:cs typeface="+mn-cs"/>
              </a:rPr>
              <a:t>	   =	 q/m </a:t>
            </a:r>
            <a:r>
              <a:rPr lang="en-US" sz="3200" i="1" dirty="0">
                <a:ln>
                  <a:noFill/>
                </a:ln>
                <a:solidFill>
                  <a:schemeClr val="tx1"/>
                </a:solidFill>
                <a:latin typeface="Symbol" charset="0"/>
                <a:ea typeface="+mn-ea"/>
                <a:cs typeface="+mn-cs"/>
              </a:rPr>
              <a:t>S</a:t>
            </a:r>
            <a:r>
              <a:rPr lang="en-US" i="1" baseline="-25000" dirty="0">
                <a:ln>
                  <a:noFill/>
                </a:ln>
                <a:solidFill>
                  <a:schemeClr val="tx1"/>
                </a:solidFill>
                <a:ea typeface="+mn-ea"/>
                <a:cs typeface="+mn-cs"/>
              </a:rPr>
              <a:t>1≤i≤m</a:t>
            </a:r>
            <a:r>
              <a:rPr lang="en-US" sz="2000" i="1" baseline="-39000" dirty="0">
                <a:ln>
                  <a:noFill/>
                </a:ln>
                <a:solidFill>
                  <a:schemeClr val="tx1"/>
                </a:solidFill>
                <a:ea typeface="+mn-ea"/>
                <a:cs typeface="+mn-cs"/>
              </a:rPr>
              <a:t>0 </a:t>
            </a:r>
            <a:r>
              <a:rPr lang="en-US" sz="2800" i="1" dirty="0">
                <a:ln>
                  <a:noFill/>
                </a:ln>
                <a:solidFill>
                  <a:schemeClr val="tx1"/>
                </a:solidFill>
                <a:ea typeface="+mn-ea"/>
                <a:cs typeface="+mn-cs"/>
              </a:rPr>
              <a:t>{</a:t>
            </a:r>
            <a:r>
              <a:rPr lang="en-US" i="1" dirty="0">
                <a:ln>
                  <a:noFill/>
                </a:ln>
                <a:solidFill>
                  <a:schemeClr val="tx1"/>
                </a:solidFill>
                <a:ea typeface="+mn-ea"/>
                <a:cs typeface="+mn-cs"/>
              </a:rPr>
              <a:t> </a:t>
            </a:r>
            <a:r>
              <a:rPr lang="en-US" i="1" dirty="0" err="1">
                <a:ln>
                  <a:noFill/>
                </a:ln>
                <a:solidFill>
                  <a:schemeClr val="tx1"/>
                </a:solidFill>
                <a:ea typeface="+mn-ea"/>
                <a:cs typeface="+mn-cs"/>
              </a:rPr>
              <a:t>Pr</a:t>
            </a:r>
            <a:r>
              <a:rPr lang="en-US" i="1" dirty="0">
                <a:ln>
                  <a:noFill/>
                </a:ln>
                <a:solidFill>
                  <a:schemeClr val="tx1"/>
                </a:solidFill>
                <a:ea typeface="+mn-ea"/>
                <a:cs typeface="+mn-cs"/>
              </a:rPr>
              <a:t>(U</a:t>
            </a:r>
            <a:r>
              <a:rPr lang="en-US" i="1" baseline="-25000" dirty="0">
                <a:ln>
                  <a:noFill/>
                </a:ln>
                <a:solidFill>
                  <a:schemeClr val="tx1"/>
                </a:solidFill>
                <a:ea typeface="+mn-ea"/>
                <a:cs typeface="+mn-cs"/>
              </a:rPr>
              <a:t>1≤k≤m</a:t>
            </a:r>
            <a:r>
              <a:rPr lang="en-US" i="1" dirty="0">
                <a:ln>
                  <a:noFill/>
                </a:ln>
                <a:solidFill>
                  <a:schemeClr val="tx1"/>
                </a:solidFill>
                <a:ea typeface="+mn-ea"/>
                <a:cs typeface="+mn-cs"/>
              </a:rPr>
              <a:t> C</a:t>
            </a:r>
            <a:r>
              <a:rPr lang="en-US" i="1" baseline="30000" dirty="0">
                <a:ln>
                  <a:noFill/>
                </a:ln>
                <a:solidFill>
                  <a:schemeClr val="tx1"/>
                </a:solidFill>
                <a:ea typeface="+mn-ea"/>
                <a:cs typeface="+mn-cs"/>
              </a:rPr>
              <a:t>(</a:t>
            </a:r>
            <a:r>
              <a:rPr lang="en-US" i="1" baseline="30000" dirty="0" err="1">
                <a:ln>
                  <a:noFill/>
                </a:ln>
                <a:solidFill>
                  <a:schemeClr val="tx1"/>
                </a:solidFill>
                <a:ea typeface="+mn-ea"/>
                <a:cs typeface="+mn-cs"/>
              </a:rPr>
              <a:t>i</a:t>
            </a:r>
            <a:r>
              <a:rPr lang="en-US" i="1" baseline="30000" dirty="0">
                <a:ln>
                  <a:noFill/>
                </a:ln>
                <a:solidFill>
                  <a:schemeClr val="tx1"/>
                </a:solidFill>
                <a:ea typeface="+mn-ea"/>
                <a:cs typeface="+mn-cs"/>
              </a:rPr>
              <a:t>)</a:t>
            </a:r>
            <a:r>
              <a:rPr lang="en-US" i="1" baseline="-25000" dirty="0">
                <a:ln>
                  <a:noFill/>
                </a:ln>
                <a:solidFill>
                  <a:schemeClr val="tx1"/>
                </a:solidFill>
                <a:ea typeface="+mn-ea"/>
                <a:cs typeface="+mn-cs"/>
              </a:rPr>
              <a:t>k </a:t>
            </a:r>
            <a:r>
              <a:rPr lang="en-US" i="1" dirty="0">
                <a:ln>
                  <a:noFill/>
                </a:ln>
                <a:solidFill>
                  <a:schemeClr val="tx1"/>
                </a:solidFill>
                <a:ea typeface="+mn-ea"/>
                <a:cs typeface="+mn-cs"/>
              </a:rPr>
              <a:t>|</a:t>
            </a:r>
            <a:r>
              <a:rPr lang="en-US" i="1" baseline="-25000" dirty="0">
                <a:ln>
                  <a:noFill/>
                </a:ln>
                <a:solidFill>
                  <a:schemeClr val="tx1"/>
                </a:solidFill>
                <a:ea typeface="+mn-ea"/>
                <a:cs typeface="+mn-cs"/>
              </a:rPr>
              <a:t> </a:t>
            </a:r>
            <a:r>
              <a:rPr lang="en-US" i="1" dirty="0">
                <a:ln>
                  <a:noFill/>
                </a:ln>
                <a:solidFill>
                  <a:schemeClr val="tx1"/>
                </a:solidFill>
                <a:ea typeface="+mn-ea"/>
                <a:cs typeface="+mn-cs"/>
              </a:rPr>
              <a:t>P</a:t>
            </a:r>
            <a:r>
              <a:rPr lang="en-US" i="1" baseline="-25000" dirty="0">
                <a:ln>
                  <a:noFill/>
                </a:ln>
                <a:solidFill>
                  <a:schemeClr val="tx1"/>
                </a:solidFill>
                <a:ea typeface="+mn-ea"/>
                <a:cs typeface="+mn-cs"/>
              </a:rPr>
              <a:t>0i </a:t>
            </a:r>
            <a:r>
              <a:rPr lang="en-US" i="1" dirty="0">
                <a:ln>
                  <a:noFill/>
                </a:ln>
                <a:solidFill>
                  <a:schemeClr val="tx1"/>
                </a:solidFill>
                <a:ea typeface="+mn-ea"/>
                <a:cs typeface="+mn-cs"/>
              </a:rPr>
              <a:t>≤ q )} = qm</a:t>
            </a:r>
            <a:r>
              <a:rPr lang="en-US" i="1" baseline="-25000" dirty="0">
                <a:ln>
                  <a:noFill/>
                </a:ln>
                <a:solidFill>
                  <a:schemeClr val="tx1"/>
                </a:solidFill>
                <a:ea typeface="+mn-ea"/>
                <a:cs typeface="+mn-cs"/>
              </a:rPr>
              <a:t>0</a:t>
            </a:r>
            <a:r>
              <a:rPr lang="en-US" i="1" dirty="0">
                <a:ln>
                  <a:noFill/>
                </a:ln>
                <a:solidFill>
                  <a:schemeClr val="tx1"/>
                </a:solidFill>
                <a:ea typeface="+mn-ea"/>
                <a:cs typeface="+mn-cs"/>
              </a:rPr>
              <a:t>/m{1}</a:t>
            </a:r>
          </a:p>
          <a:p>
            <a:pPr marL="182880" indent="-182880" eaLnBrk="1" fontAlgn="auto" hangingPunct="1">
              <a:lnSpc>
                <a:spcPct val="90000"/>
              </a:lnSpc>
              <a:spcAft>
                <a:spcPts val="0"/>
              </a:spcAft>
              <a:buFontTx/>
              <a:buNone/>
              <a:defRPr/>
            </a:pPr>
            <a:r>
              <a:rPr lang="en-US" i="1" dirty="0">
                <a:ln>
                  <a:noFill/>
                </a:ln>
                <a:solidFill>
                  <a:schemeClr val="tx1"/>
                </a:solidFill>
                <a:ea typeface="+mn-ea"/>
                <a:cs typeface="+mn-cs"/>
              </a:rPr>
              <a:t>	</a:t>
            </a:r>
          </a:p>
          <a:p>
            <a:pPr marL="182880" indent="-182880" eaLnBrk="1" fontAlgn="auto" hangingPunct="1">
              <a:lnSpc>
                <a:spcPct val="90000"/>
              </a:lnSpc>
              <a:spcAft>
                <a:spcPts val="0"/>
              </a:spcAft>
              <a:buFontTx/>
              <a:buNone/>
              <a:defRPr/>
            </a:pPr>
            <a:endParaRPr lang="en-US" dirty="0">
              <a:ea typeface="+mn-ea"/>
              <a:cs typeface="+mn-cs"/>
            </a:endParaRPr>
          </a:p>
          <a:p>
            <a:pPr marL="182880" indent="-182880" eaLnBrk="1" fontAlgn="auto" hangingPunct="1">
              <a:lnSpc>
                <a:spcPct val="90000"/>
              </a:lnSpc>
              <a:spcAft>
                <a:spcPts val="0"/>
              </a:spcAft>
              <a:buFontTx/>
              <a:buNone/>
              <a:defRPr/>
            </a:pPr>
            <a:endParaRPr lang="en-US" dirty="0"/>
          </a:p>
          <a:p>
            <a:pPr marL="182880" indent="-182880" eaLnBrk="1" fontAlgn="auto" hangingPunct="1">
              <a:lnSpc>
                <a:spcPct val="90000"/>
              </a:lnSpc>
              <a:spcAft>
                <a:spcPts val="0"/>
              </a:spcAft>
              <a:buFontTx/>
              <a:buNone/>
              <a:defRPr/>
            </a:pPr>
            <a:endParaRPr lang="en-US" dirty="0">
              <a:ea typeface="+mn-ea"/>
              <a:cs typeface="+mn-cs"/>
            </a:endParaRPr>
          </a:p>
          <a:p>
            <a:pPr marL="182880" indent="-182880" eaLnBrk="1" fontAlgn="auto" hangingPunct="1">
              <a:lnSpc>
                <a:spcPct val="150000"/>
              </a:lnSpc>
              <a:spcAft>
                <a:spcPts val="0"/>
              </a:spcAft>
              <a:buFontTx/>
              <a:buNone/>
              <a:defRPr/>
            </a:pPr>
            <a:r>
              <a:rPr lang="en-US" i="1" dirty="0">
                <a:ln>
                  <a:noFill/>
                </a:ln>
                <a:solidFill>
                  <a:schemeClr val="tx1"/>
                </a:solidFill>
                <a:ea typeface="+mn-ea"/>
                <a:cs typeface="+mn-cs"/>
              </a:rPr>
              <a:t>U</a:t>
            </a:r>
            <a:r>
              <a:rPr lang="en-US" i="1" baseline="-25000" dirty="0">
                <a:ln>
                  <a:noFill/>
                </a:ln>
                <a:solidFill>
                  <a:schemeClr val="tx1"/>
                </a:solidFill>
                <a:ea typeface="+mn-ea"/>
                <a:cs typeface="+mn-cs"/>
              </a:rPr>
              <a:t>1≤k≤L</a:t>
            </a:r>
            <a:r>
              <a:rPr lang="en-US" i="1" dirty="0">
                <a:ln>
                  <a:noFill/>
                </a:ln>
                <a:solidFill>
                  <a:schemeClr val="tx1"/>
                </a:solidFill>
                <a:ea typeface="+mn-ea"/>
                <a:cs typeface="+mn-cs"/>
              </a:rPr>
              <a:t> C</a:t>
            </a:r>
            <a:r>
              <a:rPr lang="en-US" i="1" baseline="30000" dirty="0">
                <a:ln>
                  <a:noFill/>
                </a:ln>
                <a:solidFill>
                  <a:schemeClr val="tx1"/>
                </a:solidFill>
                <a:ea typeface="+mn-ea"/>
                <a:cs typeface="+mn-cs"/>
              </a:rPr>
              <a:t>(</a:t>
            </a:r>
            <a:r>
              <a:rPr lang="en-US" i="1" baseline="30000" dirty="0" err="1">
                <a:ln>
                  <a:noFill/>
                </a:ln>
                <a:solidFill>
                  <a:schemeClr val="tx1"/>
                </a:solidFill>
                <a:ea typeface="+mn-ea"/>
                <a:cs typeface="+mn-cs"/>
              </a:rPr>
              <a:t>i</a:t>
            </a:r>
            <a:r>
              <a:rPr lang="en-US" i="1" baseline="30000" dirty="0">
                <a:ln>
                  <a:noFill/>
                </a:ln>
                <a:solidFill>
                  <a:schemeClr val="tx1"/>
                </a:solidFill>
                <a:ea typeface="+mn-ea"/>
                <a:cs typeface="+mn-cs"/>
              </a:rPr>
              <a:t>)</a:t>
            </a:r>
            <a:r>
              <a:rPr lang="en-US" i="1" baseline="-25000" dirty="0">
                <a:ln>
                  <a:noFill/>
                </a:ln>
                <a:solidFill>
                  <a:schemeClr val="tx1"/>
                </a:solidFill>
                <a:ea typeface="+mn-ea"/>
                <a:cs typeface="+mn-cs"/>
              </a:rPr>
              <a:t>k </a:t>
            </a:r>
            <a:r>
              <a:rPr lang="en-US" i="1" baseline="-25000" dirty="0">
                <a:ln>
                  <a:noFill/>
                </a:ln>
                <a:ea typeface="+mn-ea"/>
                <a:cs typeface="+mn-cs"/>
              </a:rPr>
              <a:t> </a:t>
            </a:r>
            <a:r>
              <a:rPr lang="en-US" dirty="0">
                <a:ln>
                  <a:noFill/>
                </a:ln>
                <a:ea typeface="+mn-ea"/>
                <a:cs typeface="+mn-cs"/>
              </a:rPr>
              <a:t>is increasing for each L so </a:t>
            </a:r>
            <a:r>
              <a:rPr lang="ja-JP" altLang="en-US" dirty="0">
                <a:ln>
                  <a:noFill/>
                </a:ln>
                <a:latin typeface="Arial"/>
                <a:ea typeface="+mn-ea"/>
                <a:cs typeface="+mn-cs"/>
              </a:rPr>
              <a:t>“</a:t>
            </a:r>
            <a:r>
              <a:rPr lang="en-US" dirty="0">
                <a:ln>
                  <a:noFill/>
                </a:ln>
                <a:ea typeface="+mn-ea"/>
                <a:cs typeface="+mn-cs"/>
              </a:rPr>
              <a:t>folding</a:t>
            </a:r>
            <a:r>
              <a:rPr lang="ja-JP" altLang="en-US" dirty="0">
                <a:ln>
                  <a:noFill/>
                </a:ln>
                <a:latin typeface="Arial"/>
                <a:ea typeface="+mn-ea"/>
                <a:cs typeface="+mn-cs"/>
              </a:rPr>
              <a:t>”</a:t>
            </a:r>
            <a:r>
              <a:rPr lang="en-US" dirty="0">
                <a:ln>
                  <a:noFill/>
                </a:ln>
                <a:ea typeface="+mn-ea"/>
                <a:cs typeface="+mn-cs"/>
              </a:rPr>
              <a:t> is possible under the PRDS condition increasing the  probability at each step from </a:t>
            </a:r>
            <a:r>
              <a:rPr lang="en-US" i="1" dirty="0" err="1">
                <a:ln>
                  <a:noFill/>
                </a:ln>
                <a:solidFill>
                  <a:schemeClr val="tx1"/>
                </a:solidFill>
                <a:ea typeface="+mn-ea"/>
                <a:cs typeface="+mn-cs"/>
              </a:rPr>
              <a:t>q</a:t>
            </a:r>
            <a:r>
              <a:rPr lang="en-US" i="1" baseline="-25000" dirty="0" err="1">
                <a:ln>
                  <a:noFill/>
                </a:ln>
                <a:solidFill>
                  <a:schemeClr val="tx1"/>
                </a:solidFill>
                <a:ea typeface="+mn-ea"/>
                <a:cs typeface="+mn-cs"/>
              </a:rPr>
              <a:t>L</a:t>
            </a:r>
            <a:r>
              <a:rPr lang="en-US" dirty="0">
                <a:ln>
                  <a:noFill/>
                </a:ln>
                <a:ea typeface="+mn-ea"/>
                <a:cs typeface="+mn-cs"/>
              </a:rPr>
              <a:t> to </a:t>
            </a:r>
            <a:r>
              <a:rPr lang="en-US" i="1" dirty="0">
                <a:ln>
                  <a:noFill/>
                </a:ln>
                <a:solidFill>
                  <a:schemeClr val="tx1"/>
                </a:solidFill>
                <a:ea typeface="+mn-ea"/>
                <a:cs typeface="+mn-cs"/>
              </a:rPr>
              <a:t>q</a:t>
            </a:r>
            <a:r>
              <a:rPr lang="en-US" i="1" baseline="-25000" dirty="0">
                <a:ln>
                  <a:noFill/>
                </a:ln>
                <a:solidFill>
                  <a:schemeClr val="tx1"/>
                </a:solidFill>
                <a:ea typeface="+mn-ea"/>
                <a:cs typeface="+mn-cs"/>
              </a:rPr>
              <a:t>L+1</a:t>
            </a:r>
            <a:r>
              <a:rPr lang="en-US" i="1" dirty="0">
                <a:ln>
                  <a:noFill/>
                </a:ln>
                <a:solidFill>
                  <a:schemeClr val="tx1"/>
                </a:solidFill>
                <a:ea typeface="+mn-ea"/>
                <a:cs typeface="+mn-cs"/>
              </a:rPr>
              <a:t>…</a:t>
            </a:r>
            <a:r>
              <a:rPr lang="en-US" dirty="0">
                <a:ln>
                  <a:noFill/>
                </a:ln>
                <a:ea typeface="+mn-ea"/>
                <a:cs typeface="+mn-cs"/>
              </a:rPr>
              <a:t>until </a:t>
            </a:r>
            <a:r>
              <a:rPr lang="en-US" i="1" dirty="0" err="1">
                <a:ln>
                  <a:noFill/>
                </a:ln>
                <a:solidFill>
                  <a:schemeClr val="tx1"/>
                </a:solidFill>
                <a:ea typeface="+mn-ea"/>
                <a:cs typeface="+mn-cs"/>
              </a:rPr>
              <a:t>q</a:t>
            </a:r>
            <a:r>
              <a:rPr lang="en-US" i="1" baseline="-25000" dirty="0" err="1">
                <a:ln>
                  <a:noFill/>
                </a:ln>
                <a:solidFill>
                  <a:schemeClr val="tx1"/>
                </a:solidFill>
                <a:ea typeface="+mn-ea"/>
                <a:cs typeface="+mn-cs"/>
              </a:rPr>
              <a:t>m</a:t>
            </a:r>
            <a:r>
              <a:rPr lang="en-US" dirty="0">
                <a:ln>
                  <a:noFill/>
                </a:ln>
                <a:ea typeface="+mn-ea"/>
                <a:cs typeface="+mn-cs"/>
              </a:rPr>
              <a:t> </a:t>
            </a:r>
          </a:p>
        </p:txBody>
      </p:sp>
    </p:spTree>
    <p:extLst>
      <p:ext uri="{BB962C8B-B14F-4D97-AF65-F5344CB8AC3E}">
        <p14:creationId xmlns:p14="http://schemas.microsoft.com/office/powerpoint/2010/main" val="903060994"/>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t>Some common situations</a:t>
            </a:r>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3879683775"/>
              </p:ext>
            </p:extLst>
          </p:nvPr>
        </p:nvGraphicFramePr>
        <p:xfrm>
          <a:off x="457200" y="1254125"/>
          <a:ext cx="7162800" cy="5577840"/>
        </p:xfrm>
        <a:graphic>
          <a:graphicData uri="http://schemas.openxmlformats.org/drawingml/2006/table">
            <a:tbl>
              <a:tblPr firstRow="1" bandRow="1">
                <a:tableStyleId>{5C22544A-7EE6-4342-B048-85BDC9FD1C3A}</a:tableStyleId>
              </a:tblPr>
              <a:tblGrid>
                <a:gridCol w="2350911">
                  <a:extLst>
                    <a:ext uri="{9D8B030D-6E8A-4147-A177-3AD203B41FA5}">
                      <a16:colId xmlns:a16="http://schemas.microsoft.com/office/drawing/2014/main" val="20000"/>
                    </a:ext>
                  </a:extLst>
                </a:gridCol>
                <a:gridCol w="890208">
                  <a:extLst>
                    <a:ext uri="{9D8B030D-6E8A-4147-A177-3AD203B41FA5}">
                      <a16:colId xmlns:a16="http://schemas.microsoft.com/office/drawing/2014/main" val="20001"/>
                    </a:ext>
                  </a:extLst>
                </a:gridCol>
                <a:gridCol w="1037737">
                  <a:extLst>
                    <a:ext uri="{9D8B030D-6E8A-4147-A177-3AD203B41FA5}">
                      <a16:colId xmlns:a16="http://schemas.microsoft.com/office/drawing/2014/main" val="20002"/>
                    </a:ext>
                  </a:extLst>
                </a:gridCol>
                <a:gridCol w="981265">
                  <a:extLst>
                    <a:ext uri="{9D8B030D-6E8A-4147-A177-3AD203B41FA5}">
                      <a16:colId xmlns:a16="http://schemas.microsoft.com/office/drawing/2014/main" val="20003"/>
                    </a:ext>
                  </a:extLst>
                </a:gridCol>
                <a:gridCol w="1902679">
                  <a:extLst>
                    <a:ext uri="{9D8B030D-6E8A-4147-A177-3AD203B41FA5}">
                      <a16:colId xmlns:a16="http://schemas.microsoft.com/office/drawing/2014/main" val="20004"/>
                    </a:ext>
                  </a:extLst>
                </a:gridCol>
              </a:tblGrid>
              <a:tr h="370840">
                <a:tc>
                  <a:txBody>
                    <a:bodyPr/>
                    <a:lstStyle/>
                    <a:p>
                      <a:r>
                        <a:rPr lang="en-US" dirty="0"/>
                        <a:t>Situation</a:t>
                      </a:r>
                    </a:p>
                  </a:txBody>
                  <a:tcPr/>
                </a:tc>
                <a:tc>
                  <a:txBody>
                    <a:bodyPr/>
                    <a:lstStyle/>
                    <a:p>
                      <a:r>
                        <a:rPr lang="en-US" dirty="0"/>
                        <a:t>1 or 2</a:t>
                      </a:r>
                      <a:r>
                        <a:rPr lang="en-US" baseline="0" dirty="0"/>
                        <a:t> Sided</a:t>
                      </a:r>
                      <a:endParaRPr lang="en-US" dirty="0"/>
                    </a:p>
                  </a:txBody>
                  <a:tcPr/>
                </a:tc>
                <a:tc>
                  <a:txBody>
                    <a:bodyPr/>
                    <a:lstStyle/>
                    <a:p>
                      <a:r>
                        <a:rPr lang="en-US" dirty="0"/>
                        <a:t>qm</a:t>
                      </a:r>
                      <a:r>
                        <a:rPr lang="en-US" baseline="-25000" dirty="0"/>
                        <a:t>0</a:t>
                      </a:r>
                      <a:r>
                        <a:rPr lang="en-US" dirty="0"/>
                        <a:t>/m</a:t>
                      </a:r>
                    </a:p>
                  </a:txBody>
                  <a:tcPr/>
                </a:tc>
                <a:tc>
                  <a:txBody>
                    <a:bodyPr/>
                    <a:lstStyle/>
                    <a:p>
                      <a:r>
                        <a:rPr lang="en-US" dirty="0"/>
                        <a:t>Proof</a:t>
                      </a:r>
                    </a:p>
                  </a:txBody>
                  <a:tcPr/>
                </a:tc>
                <a:tc>
                  <a:txBody>
                    <a:bodyPr/>
                    <a:lstStyle/>
                    <a:p>
                      <a:r>
                        <a:rPr lang="en-US" dirty="0"/>
                        <a:t>Simulations</a:t>
                      </a:r>
                    </a:p>
                  </a:txBody>
                  <a:tcPr/>
                </a:tc>
                <a:extLst>
                  <a:ext uri="{0D108BD9-81ED-4DB2-BD59-A6C34878D82A}">
                    <a16:rowId xmlns:a16="http://schemas.microsoft.com/office/drawing/2014/main" val="10000"/>
                  </a:ext>
                </a:extLst>
              </a:tr>
              <a:tr h="370840">
                <a:tc>
                  <a:txBody>
                    <a:bodyPr/>
                    <a:lstStyle/>
                    <a:p>
                      <a:r>
                        <a:rPr lang="en-US" dirty="0"/>
                        <a:t>Normal</a:t>
                      </a:r>
                    </a:p>
                    <a:p>
                      <a:r>
                        <a:rPr lang="en-US" dirty="0"/>
                        <a:t>Ind. &amp; Positive correlations</a:t>
                      </a:r>
                    </a:p>
                  </a:txBody>
                  <a:tcPr/>
                </a:tc>
                <a:tc>
                  <a:txBody>
                    <a:bodyPr/>
                    <a:lstStyle/>
                    <a:p>
                      <a:r>
                        <a:rPr lang="en-US" dirty="0"/>
                        <a:t>1</a:t>
                      </a:r>
                    </a:p>
                  </a:txBody>
                  <a:tcPr/>
                </a:tc>
                <a:tc>
                  <a:txBody>
                    <a:bodyPr/>
                    <a:lstStyle/>
                    <a:p>
                      <a:r>
                        <a:rPr lang="en-US" dirty="0"/>
                        <a:t>Yes</a:t>
                      </a:r>
                    </a:p>
                  </a:txBody>
                  <a:tcPr/>
                </a:tc>
                <a:tc>
                  <a:txBody>
                    <a:bodyPr/>
                    <a:lstStyle/>
                    <a:p>
                      <a:r>
                        <a:rPr lang="en-US" dirty="0"/>
                        <a:t>Yes</a:t>
                      </a:r>
                    </a:p>
                  </a:txBody>
                  <a:tcPr/>
                </a:tc>
                <a:tc>
                  <a:txBody>
                    <a:bodyPr/>
                    <a:lstStyle/>
                    <a:p>
                      <a:endParaRPr lang="en-US" dirty="0"/>
                    </a:p>
                  </a:txBody>
                  <a:tcPr/>
                </a:tc>
                <a:extLst>
                  <a:ext uri="{0D108BD9-81ED-4DB2-BD59-A6C34878D82A}">
                    <a16:rowId xmlns:a16="http://schemas.microsoft.com/office/drawing/2014/main" val="10001"/>
                  </a:ext>
                </a:extLst>
              </a:tr>
              <a:tr h="370840">
                <a:tc>
                  <a:txBody>
                    <a:bodyPr/>
                    <a:lstStyle/>
                    <a:p>
                      <a:r>
                        <a:rPr lang="en-US" dirty="0" err="1"/>
                        <a:t>Studentized</a:t>
                      </a:r>
                      <a:r>
                        <a:rPr lang="en-US" dirty="0"/>
                        <a:t> Normal</a:t>
                      </a:r>
                    </a:p>
                    <a:p>
                      <a:r>
                        <a:rPr lang="en-US" dirty="0"/>
                        <a:t>Ind. &amp; Positive</a:t>
                      </a:r>
                      <a:r>
                        <a:rPr lang="en-US" baseline="0" dirty="0"/>
                        <a:t> </a:t>
                      </a:r>
                      <a:r>
                        <a:rPr lang="en-US" dirty="0"/>
                        <a:t>correlations</a:t>
                      </a:r>
                    </a:p>
                  </a:txBody>
                  <a:tcPr/>
                </a:tc>
                <a:tc>
                  <a:txBody>
                    <a:bodyPr/>
                    <a:lstStyle/>
                    <a:p>
                      <a:r>
                        <a:rPr lang="en-US" dirty="0"/>
                        <a:t>1</a:t>
                      </a:r>
                    </a:p>
                  </a:txBody>
                  <a:tcPr/>
                </a:tc>
                <a:tc>
                  <a:txBody>
                    <a:bodyPr/>
                    <a:lstStyle/>
                    <a:p>
                      <a:r>
                        <a:rPr lang="en-US" dirty="0"/>
                        <a:t>Yes</a:t>
                      </a:r>
                    </a:p>
                  </a:txBody>
                  <a:tcPr/>
                </a:tc>
                <a:tc>
                  <a:txBody>
                    <a:bodyPr/>
                    <a:lstStyle/>
                    <a:p>
                      <a:r>
                        <a:rPr lang="en-US" dirty="0"/>
                        <a:t>Yes</a:t>
                      </a:r>
                    </a:p>
                  </a:txBody>
                  <a:tcPr/>
                </a:tc>
                <a:tc>
                  <a:txBody>
                    <a:bodyPr/>
                    <a:lstStyle/>
                    <a:p>
                      <a:endParaRPr lang="en-US" dirty="0"/>
                    </a:p>
                  </a:txBody>
                  <a:tcPr/>
                </a:tc>
                <a:extLst>
                  <a:ext uri="{0D108BD9-81ED-4DB2-BD59-A6C34878D82A}">
                    <a16:rowId xmlns:a16="http://schemas.microsoft.com/office/drawing/2014/main" val="10002"/>
                  </a:ext>
                </a:extLst>
              </a:tr>
              <a:tr h="370840">
                <a:tc>
                  <a:txBody>
                    <a:bodyPr/>
                    <a:lstStyle/>
                    <a:p>
                      <a:r>
                        <a:rPr lang="en-US" dirty="0"/>
                        <a:t>Monotone latent variable dependency</a:t>
                      </a:r>
                    </a:p>
                  </a:txBody>
                  <a:tcPr/>
                </a:tc>
                <a:tc>
                  <a:txBody>
                    <a:bodyPr/>
                    <a:lstStyle/>
                    <a:p>
                      <a:r>
                        <a:rPr lang="en-US" dirty="0"/>
                        <a:t>1</a:t>
                      </a:r>
                    </a:p>
                  </a:txBody>
                  <a:tcPr/>
                </a:tc>
                <a:tc>
                  <a:txBody>
                    <a:bodyPr/>
                    <a:lstStyle/>
                    <a:p>
                      <a:r>
                        <a:rPr lang="en-US" dirty="0"/>
                        <a:t>Yes</a:t>
                      </a:r>
                    </a:p>
                  </a:txBody>
                  <a:tcPr/>
                </a:tc>
                <a:tc>
                  <a:txBody>
                    <a:bodyPr/>
                    <a:lstStyle/>
                    <a:p>
                      <a:r>
                        <a:rPr lang="en-US" dirty="0"/>
                        <a:t>Yes </a:t>
                      </a:r>
                    </a:p>
                  </a:txBody>
                  <a:tcPr/>
                </a:tc>
                <a:tc>
                  <a:txBody>
                    <a:bodyPr/>
                    <a:lstStyle/>
                    <a:p>
                      <a:endParaRPr lang="en-US"/>
                    </a:p>
                  </a:txBody>
                  <a:tcPr/>
                </a:tc>
                <a:extLst>
                  <a:ext uri="{0D108BD9-81ED-4DB2-BD59-A6C34878D82A}">
                    <a16:rowId xmlns:a16="http://schemas.microsoft.com/office/drawing/2014/main" val="10003"/>
                  </a:ext>
                </a:extLst>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Studentized</a:t>
                      </a:r>
                      <a:r>
                        <a:rPr lang="en-US" baseline="0" dirty="0"/>
                        <a:t> Normal Ind. </a:t>
                      </a:r>
                      <a:r>
                        <a:rPr lang="en-US" dirty="0"/>
                        <a:t>&amp; Positive</a:t>
                      </a:r>
                      <a:r>
                        <a:rPr lang="en-US" baseline="0" dirty="0"/>
                        <a:t> </a:t>
                      </a:r>
                      <a:r>
                        <a:rPr lang="en-US" dirty="0"/>
                        <a:t>correlations</a:t>
                      </a:r>
                    </a:p>
                  </a:txBody>
                  <a:tcPr/>
                </a:tc>
                <a:tc>
                  <a:txBody>
                    <a:bodyPr/>
                    <a:lstStyle/>
                    <a:p>
                      <a:r>
                        <a:rPr lang="en-US" dirty="0"/>
                        <a:t>2</a:t>
                      </a:r>
                    </a:p>
                  </a:txBody>
                  <a:tcPr/>
                </a:tc>
                <a:tc>
                  <a:txBody>
                    <a:bodyPr/>
                    <a:lstStyle/>
                    <a:p>
                      <a:r>
                        <a:rPr lang="en-US" dirty="0"/>
                        <a:t>Yes</a:t>
                      </a:r>
                    </a:p>
                  </a:txBody>
                  <a:tcPr/>
                </a:tc>
                <a:tc>
                  <a:txBody>
                    <a:bodyPr/>
                    <a:lstStyle/>
                    <a:p>
                      <a:r>
                        <a:rPr lang="en-US" dirty="0"/>
                        <a:t>Yes if</a:t>
                      </a:r>
                    </a:p>
                    <a:p>
                      <a:r>
                        <a:rPr lang="en-US" dirty="0"/>
                        <a:t>m0=m</a:t>
                      </a:r>
                    </a:p>
                  </a:txBody>
                  <a:tcPr/>
                </a:tc>
                <a:tc>
                  <a:txBody>
                    <a:bodyPr/>
                    <a:lstStyle/>
                    <a:p>
                      <a:endParaRPr lang="en-US" dirty="0"/>
                    </a:p>
                  </a:txBody>
                  <a:tcPr/>
                </a:tc>
                <a:extLst>
                  <a:ext uri="{0D108BD9-81ED-4DB2-BD59-A6C34878D82A}">
                    <a16:rowId xmlns:a16="http://schemas.microsoft.com/office/drawing/2014/main" val="10004"/>
                  </a:ext>
                </a:extLst>
              </a:tr>
              <a:tr h="370840">
                <a:tc>
                  <a:txBody>
                    <a:bodyPr/>
                    <a:lstStyle/>
                    <a:p>
                      <a:r>
                        <a:rPr lang="en-US" baseline="0" dirty="0"/>
                        <a:t>Normal</a:t>
                      </a:r>
                      <a:endParaRPr lang="en-US" dirty="0"/>
                    </a:p>
                  </a:txBody>
                  <a:tcPr/>
                </a:tc>
                <a:tc>
                  <a:txBody>
                    <a:bodyPr/>
                    <a:lstStyle/>
                    <a:p>
                      <a:r>
                        <a:rPr lang="en-US" dirty="0"/>
                        <a:t>2</a:t>
                      </a:r>
                    </a:p>
                  </a:txBody>
                  <a:tcPr/>
                </a:tc>
                <a:tc>
                  <a:txBody>
                    <a:bodyPr/>
                    <a:lstStyle/>
                    <a:p>
                      <a:r>
                        <a:rPr lang="en-US" dirty="0"/>
                        <a:t>No</a:t>
                      </a:r>
                    </a:p>
                  </a:txBody>
                  <a:tcPr/>
                </a:tc>
                <a:tc>
                  <a:txBody>
                    <a:bodyPr/>
                    <a:lstStyle/>
                    <a:p>
                      <a:r>
                        <a:rPr lang="en-US" dirty="0"/>
                        <a:t>Semi</a:t>
                      </a:r>
                    </a:p>
                  </a:txBody>
                  <a:tcPr/>
                </a:tc>
                <a:tc>
                  <a:txBody>
                    <a:bodyPr/>
                    <a:lstStyle/>
                    <a:p>
                      <a:r>
                        <a:rPr lang="en-US" dirty="0"/>
                        <a:t>Many,</a:t>
                      </a:r>
                      <a:r>
                        <a:rPr lang="en-US" baseline="0" dirty="0"/>
                        <a:t> but average </a:t>
                      </a:r>
                      <a:r>
                        <a:rPr lang="en-US" baseline="0" dirty="0" err="1"/>
                        <a:t>r</a:t>
                      </a:r>
                      <a:r>
                        <a:rPr lang="en-US" baseline="-25000" dirty="0" err="1"/>
                        <a:t>ij</a:t>
                      </a:r>
                      <a:r>
                        <a:rPr lang="en-US" baseline="0" dirty="0"/>
                        <a:t> ≥ 0</a:t>
                      </a:r>
                      <a:endParaRPr lang="en-US" dirty="0"/>
                    </a:p>
                  </a:txBody>
                  <a:tcPr/>
                </a:tc>
                <a:extLst>
                  <a:ext uri="{0D108BD9-81ED-4DB2-BD59-A6C34878D82A}">
                    <a16:rowId xmlns:a16="http://schemas.microsoft.com/office/drawing/2014/main" val="10005"/>
                  </a:ext>
                </a:extLst>
              </a:tr>
              <a:tr h="370840">
                <a:tc>
                  <a:txBody>
                    <a:bodyPr/>
                    <a:lstStyle/>
                    <a:p>
                      <a:r>
                        <a:rPr lang="en-US" dirty="0"/>
                        <a:t>Pairwise Comparisons</a:t>
                      </a:r>
                    </a:p>
                  </a:txBody>
                  <a:tcPr/>
                </a:tc>
                <a:tc>
                  <a:txBody>
                    <a:bodyPr/>
                    <a:lstStyle/>
                    <a:p>
                      <a:r>
                        <a:rPr lang="en-US" dirty="0"/>
                        <a:t>2</a:t>
                      </a:r>
                    </a:p>
                  </a:txBody>
                  <a:tcPr/>
                </a:tc>
                <a:tc>
                  <a:txBody>
                    <a:bodyPr/>
                    <a:lstStyle/>
                    <a:p>
                      <a:r>
                        <a:rPr lang="en-US" dirty="0"/>
                        <a:t>Yes</a:t>
                      </a:r>
                    </a:p>
                  </a:txBody>
                  <a:tcPr/>
                </a:tc>
                <a:tc>
                  <a:txBody>
                    <a:bodyPr/>
                    <a:lstStyle/>
                    <a:p>
                      <a:r>
                        <a:rPr lang="en-US" dirty="0"/>
                        <a:t>Almost</a:t>
                      </a:r>
                    </a:p>
                  </a:txBody>
                  <a:tcPr/>
                </a:tc>
                <a:tc>
                  <a:txBody>
                    <a:bodyPr/>
                    <a:lstStyle/>
                    <a:p>
                      <a:r>
                        <a:rPr lang="en-US" dirty="0"/>
                        <a:t>Many, but potential for improvement</a:t>
                      </a:r>
                    </a:p>
                  </a:txBody>
                  <a:tcPr/>
                </a:tc>
                <a:extLst>
                  <a:ext uri="{0D108BD9-81ED-4DB2-BD59-A6C34878D82A}">
                    <a16:rowId xmlns:a16="http://schemas.microsoft.com/office/drawing/2014/main" val="10006"/>
                  </a:ext>
                </a:extLst>
              </a:tr>
            </a:tbl>
          </a:graphicData>
        </a:graphic>
      </p:graphicFrame>
      <p:sp>
        <p:nvSpPr>
          <p:cNvPr id="4" name="Date Placeholder 3"/>
          <p:cNvSpPr>
            <a:spLocks noGrp="1"/>
          </p:cNvSpPr>
          <p:nvPr>
            <p:ph type="dt" sz="half" idx="10"/>
          </p:nvPr>
        </p:nvSpPr>
        <p:spPr/>
        <p:txBody>
          <a:bodyPr/>
          <a:lstStyle/>
          <a:p>
            <a:pPr>
              <a:defRPr/>
            </a:pPr>
            <a:r>
              <a:rPr lang="en-US"/>
              <a:t>Y Benjamini</a:t>
            </a:r>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pPr>
              <a:defRPr/>
            </a:pPr>
            <a:fld id="{71259EB9-595D-8A4D-9C9F-1D1180C128FA}" type="slidenum">
              <a:rPr lang="en-US" smtClean="0"/>
              <a:pPr>
                <a:defRPr/>
              </a:pPr>
              <a:t>38</a:t>
            </a:fld>
            <a:endParaRPr lang="en-US"/>
          </a:p>
        </p:txBody>
      </p:sp>
    </p:spTree>
    <p:extLst>
      <p:ext uri="{BB962C8B-B14F-4D97-AF65-F5344CB8AC3E}">
        <p14:creationId xmlns:p14="http://schemas.microsoft.com/office/powerpoint/2010/main" val="20014412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p:cNvSpPr>
            <a:spLocks noGrp="1"/>
          </p:cNvSpPr>
          <p:nvPr>
            <p:ph type="dt" sz="half" idx="10"/>
          </p:nvPr>
        </p:nvSpPr>
        <p:spPr/>
        <p:txBody>
          <a:bodyPr/>
          <a:lstStyle/>
          <a:p>
            <a:pPr>
              <a:defRPr/>
            </a:pPr>
            <a:r>
              <a:rPr lang="en-US"/>
              <a:t>Y Benjamini</a:t>
            </a:r>
            <a:endParaRPr lang="en-US" sz="1400"/>
          </a:p>
        </p:txBody>
      </p:sp>
      <p:sp>
        <p:nvSpPr>
          <p:cNvPr id="5" name="Footer Placeholder 2"/>
          <p:cNvSpPr>
            <a:spLocks noGrp="1"/>
          </p:cNvSpPr>
          <p:nvPr>
            <p:ph type="ftr" sz="quarter" idx="11"/>
          </p:nvPr>
        </p:nvSpPr>
        <p:spPr/>
        <p:txBody>
          <a:bodyPr/>
          <a:lstStyle/>
          <a:p>
            <a:pPr>
              <a:defRPr/>
            </a:pPr>
            <a:r>
              <a:rPr lang="en-US"/>
              <a:t>Louvain</a:t>
            </a:r>
            <a:r>
              <a:rPr lang="en-US" sz="1400"/>
              <a:t> </a:t>
            </a:r>
            <a:r>
              <a:rPr lang="ja-JP" altLang="en-US" sz="1400">
                <a:latin typeface="Arial"/>
              </a:rPr>
              <a:t>‘</a:t>
            </a:r>
            <a:r>
              <a:rPr lang="en-US" sz="1400"/>
              <a:t>05</a:t>
            </a:r>
          </a:p>
        </p:txBody>
      </p:sp>
      <p:sp>
        <p:nvSpPr>
          <p:cNvPr id="633858" name="Rectangle 2"/>
          <p:cNvSpPr>
            <a:spLocks noChangeArrowheads="1"/>
          </p:cNvSpPr>
          <p:nvPr/>
        </p:nvSpPr>
        <p:spPr bwMode="auto">
          <a:xfrm>
            <a:off x="0" y="0"/>
            <a:ext cx="9144000" cy="6858000"/>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129028" name="Picture 3" descr="B&amp;T"/>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52600" y="0"/>
            <a:ext cx="4810125"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21012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0066" name="Rectangle 2"/>
          <p:cNvSpPr>
            <a:spLocks noGrp="1" noChangeArrowheads="1"/>
          </p:cNvSpPr>
          <p:nvPr>
            <p:ph type="title"/>
          </p:nvPr>
        </p:nvSpPr>
        <p:spPr>
          <a:xfrm>
            <a:off x="838200" y="152400"/>
            <a:ext cx="7543800" cy="838200"/>
          </a:xfrm>
        </p:spPr>
        <p:txBody>
          <a:bodyPr/>
          <a:lstStyle/>
          <a:p>
            <a:r>
              <a:rPr lang="en-US"/>
              <a:t>Does it make sense?</a:t>
            </a:r>
          </a:p>
        </p:txBody>
      </p:sp>
      <p:sp>
        <p:nvSpPr>
          <p:cNvPr id="600067" name="Rectangle 3"/>
          <p:cNvSpPr>
            <a:spLocks noGrp="1" noChangeArrowheads="1"/>
          </p:cNvSpPr>
          <p:nvPr>
            <p:ph idx="1"/>
          </p:nvPr>
        </p:nvSpPr>
        <p:spPr>
          <a:xfrm>
            <a:off x="838200" y="838200"/>
            <a:ext cx="7543800" cy="5867400"/>
          </a:xfrm>
        </p:spPr>
        <p:txBody>
          <a:bodyPr>
            <a:normAutofit/>
          </a:bodyPr>
          <a:lstStyle/>
          <a:p>
            <a:r>
              <a:rPr lang="en-US" dirty="0"/>
              <a:t>Inspecting 100 features:</a:t>
            </a:r>
          </a:p>
          <a:p>
            <a:pPr>
              <a:buFontTx/>
              <a:buNone/>
            </a:pP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dirty="0"/>
              <a:t> false ones among</a:t>
            </a:r>
            <a:r>
              <a:rPr lang="en-US" dirty="0">
                <a:solidFill>
                  <a:srgbClr val="FF4040"/>
                </a:solidFill>
              </a:rPr>
              <a:t> 50</a:t>
            </a:r>
            <a:r>
              <a:rPr lang="en-US" dirty="0"/>
              <a:t> discovered - </a:t>
            </a:r>
            <a:r>
              <a:rPr lang="en-US" i="1" dirty="0">
                <a:solidFill>
                  <a:srgbClr val="339933"/>
                </a:solidFill>
              </a:rPr>
              <a:t>bearable</a:t>
            </a:r>
            <a:endParaRPr lang="en-US" dirty="0">
              <a:solidFill>
                <a:srgbClr val="339933"/>
              </a:solidFill>
            </a:endParaRPr>
          </a:p>
          <a:p>
            <a:pPr>
              <a:buFontTx/>
              <a:buNone/>
            </a:pP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a:t>
            </a:r>
            <a:r>
              <a:rPr lang="en-US" dirty="0"/>
              <a:t> false ones among </a:t>
            </a:r>
            <a:r>
              <a:rPr lang="en-US" dirty="0">
                <a:solidFill>
                  <a:srgbClr val="FF4040"/>
                </a:solidFill>
              </a:rPr>
              <a:t>4</a:t>
            </a:r>
            <a:r>
              <a:rPr lang="en-US" dirty="0"/>
              <a:t> discovered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unbearable</a:t>
            </a:r>
            <a:endParaRPr lang="en-US" i="1" dirty="0">
              <a:solidFill>
                <a:srgbClr val="FF4040"/>
              </a:solidFill>
            </a:endParaRPr>
          </a:p>
          <a:p>
            <a:pPr>
              <a:buFontTx/>
              <a:buNone/>
            </a:pP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this error rate is adaptive</a:t>
            </a:r>
          </a:p>
          <a:p>
            <a:r>
              <a:rPr lang="en-US" dirty="0"/>
              <a:t>The same argument holds when inspecting 10,000</a:t>
            </a:r>
          </a:p>
          <a:p>
            <a:pPr>
              <a:buFontTx/>
              <a:buNone/>
            </a:pP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this error rate is scalable</a:t>
            </a:r>
            <a:endPar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r>
              <a:rPr lang="en-US" dirty="0"/>
              <a:t>If nothing is </a:t>
            </a:r>
            <a:r>
              <a:rPr lang="ja-JP" altLang="en-US" dirty="0">
                <a:latin typeface="Arial"/>
              </a:rPr>
              <a:t>“</a:t>
            </a:r>
            <a:r>
              <a:rPr lang="en-US" dirty="0"/>
              <a:t>real</a:t>
            </a:r>
            <a:r>
              <a:rPr lang="ja-JP" altLang="en-US" dirty="0">
                <a:latin typeface="Arial"/>
              </a:rPr>
              <a:t>”</a:t>
            </a:r>
            <a:r>
              <a:rPr lang="en-US" dirty="0"/>
              <a:t> controlling the FDR at level </a:t>
            </a:r>
            <a:r>
              <a:rPr lang="en-US" i="1" dirty="0"/>
              <a:t>q</a:t>
            </a:r>
            <a:r>
              <a:rPr lang="en-US" dirty="0"/>
              <a:t> guarantees </a:t>
            </a:r>
          </a:p>
          <a:p>
            <a:pPr lvl="1">
              <a:buFontTx/>
              <a:buNone/>
            </a:pPr>
            <a:r>
              <a:rPr lang="en-US" dirty="0"/>
              <a:t>		</a:t>
            </a:r>
            <a:r>
              <a:rPr lang="en-US" i="1" dirty="0" err="1">
                <a:ln w="1905"/>
                <a:solidFill>
                  <a:srgbClr val="000000"/>
                </a:solidFill>
                <a:effectLst>
                  <a:innerShdw blurRad="69850" dist="43180" dir="5400000">
                    <a:srgbClr val="000000">
                      <a:alpha val="65000"/>
                    </a:srgbClr>
                  </a:innerShdw>
                </a:effectLst>
              </a:rPr>
              <a:t>Prob</a:t>
            </a:r>
            <a:r>
              <a:rPr lang="en-US" i="1" dirty="0">
                <a:ln w="1905"/>
                <a:solidFill>
                  <a:srgbClr val="000000"/>
                </a:solidFill>
                <a:effectLst>
                  <a:innerShdw blurRad="69850" dist="43180" dir="5400000">
                    <a:srgbClr val="000000">
                      <a:alpha val="65000"/>
                    </a:srgbClr>
                  </a:innerShdw>
                </a:effectLst>
              </a:rPr>
              <a:t>( V ≥ 1 ) = E( V/R ) = FDR ≤ q </a:t>
            </a:r>
          </a:p>
          <a:p>
            <a:pPr lvl="1">
              <a:buFontTx/>
              <a:buNone/>
            </a:pPr>
            <a:r>
              <a:rPr lang="en-US" i="1" dirty="0">
                <a:ln w="1905"/>
                <a:solidFill>
                  <a:srgbClr val="000000"/>
                </a:solidFill>
                <a:effectLst>
                  <a:innerShdw blurRad="69850" dist="43180" dir="5400000">
                    <a:srgbClr val="000000">
                      <a:alpha val="65000"/>
                    </a:srgbClr>
                  </a:innerShdw>
                </a:effectLst>
              </a:rPr>
              <a:t>                                              =&gt;weak-FWER ≤ q</a:t>
            </a:r>
            <a:endParaRPr lang="en-US" i="1" dirty="0">
              <a:solidFill>
                <a:srgbClr val="000000"/>
              </a:solidFill>
            </a:endParaRPr>
          </a:p>
          <a:p>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But otherwise</a:t>
            </a:r>
          </a:p>
          <a:p>
            <a:pPr lvl="1">
              <a:buFontTx/>
              <a:buNone/>
            </a:pPr>
            <a:r>
              <a:rPr lang="en-US" dirty="0">
                <a:solidFill>
                  <a:srgbClr val="000000"/>
                </a:solidFill>
              </a:rPr>
              <a:t>		</a:t>
            </a:r>
            <a:r>
              <a:rPr lang="en-US" i="1" dirty="0" err="1">
                <a:ln w="1905"/>
                <a:solidFill>
                  <a:srgbClr val="000000"/>
                </a:solidFill>
                <a:effectLst>
                  <a:innerShdw blurRad="69850" dist="43180" dir="5400000">
                    <a:srgbClr val="000000">
                      <a:alpha val="65000"/>
                    </a:srgbClr>
                  </a:innerShdw>
                </a:effectLst>
              </a:rPr>
              <a:t>Prob</a:t>
            </a:r>
            <a:r>
              <a:rPr lang="en-US" i="1" dirty="0">
                <a:ln w="1905"/>
                <a:solidFill>
                  <a:srgbClr val="000000"/>
                </a:solidFill>
                <a:effectLst>
                  <a:innerShdw blurRad="69850" dist="43180" dir="5400000">
                    <a:srgbClr val="000000">
                      <a:alpha val="65000"/>
                    </a:srgbClr>
                  </a:innerShdw>
                </a:effectLst>
              </a:rPr>
              <a:t>( V ≥ 1 ) ≥ FDR</a:t>
            </a:r>
            <a:endParaRPr lang="en-US" i="1" dirty="0">
              <a:solidFill>
                <a:srgbClr val="000000"/>
              </a:solidFill>
            </a:endParaRPr>
          </a:p>
          <a:p>
            <a:pPr>
              <a:buFontTx/>
              <a:buNone/>
            </a:pPr>
            <a:r>
              <a:rPr lang="en-US" i="1" dirty="0">
                <a:solidFill>
                  <a:schemeClr val="tx2"/>
                </a:solidFill>
              </a:rPr>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So there is room for improving detection power</a:t>
            </a:r>
          </a:p>
        </p:txBody>
      </p:sp>
      <p:sp>
        <p:nvSpPr>
          <p:cNvPr id="4" name="Date Placeholder 3"/>
          <p:cNvSpPr>
            <a:spLocks noGrp="1"/>
          </p:cNvSpPr>
          <p:nvPr>
            <p:ph type="dt" sz="half" idx="10"/>
          </p:nvPr>
        </p:nvSpPr>
        <p:spPr/>
        <p:txBody>
          <a:bodyPr/>
          <a:lstStyle/>
          <a:p>
            <a:r>
              <a:rPr lang="en-US"/>
              <a:t>Y Benjamini</a:t>
            </a:r>
            <a:endParaRPr lang="en-US" sz="1400"/>
          </a:p>
        </p:txBody>
      </p:sp>
      <p:sp>
        <p:nvSpPr>
          <p:cNvPr id="5" name="Footer Placeholder 4"/>
          <p:cNvSpPr>
            <a:spLocks noGrp="1"/>
          </p:cNvSpPr>
          <p:nvPr>
            <p:ph type="ftr" sz="quarter" idx="11"/>
          </p:nvPr>
        </p:nvSpPr>
        <p:spPr/>
        <p:txBody>
          <a:bodyPr/>
          <a:lstStyle/>
          <a:p>
            <a:r>
              <a:rPr lang="en-US" sz="1400"/>
              <a:t>5: Discovering the FDR</a:t>
            </a:r>
            <a:endParaRPr lang="en-US" sz="1400" dirty="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iterate type="wd">
                                    <p:tmAbs val="300"/>
                                  </p:iterate>
                                  <p:childTnLst>
                                    <p:set>
                                      <p:cBhvr>
                                        <p:cTn id="6" dur="1" fill="hold">
                                          <p:stCondLst>
                                            <p:cond delay="299"/>
                                          </p:stCondLst>
                                        </p:cTn>
                                        <p:tgtEl>
                                          <p:spTgt spid="6000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iterate type="wd">
                                    <p:tmAbs val="300"/>
                                  </p:iterate>
                                  <p:childTnLst>
                                    <p:set>
                                      <p:cBhvr>
                                        <p:cTn id="8" dur="1" fill="hold">
                                          <p:stCondLst>
                                            <p:cond delay="299"/>
                                          </p:stCondLst>
                                        </p:cTn>
                                        <p:tgtEl>
                                          <p:spTgt spid="60006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iterate type="wd">
                                    <p:tmAbs val="300"/>
                                  </p:iterate>
                                  <p:childTnLst>
                                    <p:set>
                                      <p:cBhvr>
                                        <p:cTn id="10" dur="1" fill="hold">
                                          <p:stCondLst>
                                            <p:cond delay="299"/>
                                          </p:stCondLst>
                                        </p:cTn>
                                        <p:tgtEl>
                                          <p:spTgt spid="60006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iterate type="wd">
                                    <p:tmAbs val="300"/>
                                  </p:iterate>
                                  <p:childTnLst>
                                    <p:set>
                                      <p:cBhvr>
                                        <p:cTn id="12" dur="1" fill="hold">
                                          <p:stCondLst>
                                            <p:cond delay="299"/>
                                          </p:stCondLst>
                                        </p:cTn>
                                        <p:tgtEl>
                                          <p:spTgt spid="600067">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iterate type="wd">
                                    <p:tmAbs val="300"/>
                                  </p:iterate>
                                  <p:childTnLst>
                                    <p:set>
                                      <p:cBhvr>
                                        <p:cTn id="16" dur="1" fill="hold">
                                          <p:stCondLst>
                                            <p:cond delay="299"/>
                                          </p:stCondLst>
                                        </p:cTn>
                                        <p:tgtEl>
                                          <p:spTgt spid="600067">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iterate type="wd">
                                    <p:tmAbs val="300"/>
                                  </p:iterate>
                                  <p:childTnLst>
                                    <p:set>
                                      <p:cBhvr>
                                        <p:cTn id="18" dur="1" fill="hold">
                                          <p:stCondLst>
                                            <p:cond delay="299"/>
                                          </p:stCondLst>
                                        </p:cTn>
                                        <p:tgtEl>
                                          <p:spTgt spid="6000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iterate type="wd">
                                    <p:tmAbs val="300"/>
                                  </p:iterate>
                                  <p:childTnLst>
                                    <p:set>
                                      <p:cBhvr>
                                        <p:cTn id="22" dur="1" fill="hold">
                                          <p:stCondLst>
                                            <p:cond delay="299"/>
                                          </p:stCondLst>
                                        </p:cTn>
                                        <p:tgtEl>
                                          <p:spTgt spid="600067">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iterate type="wd">
                                    <p:tmAbs val="300"/>
                                  </p:iterate>
                                  <p:childTnLst>
                                    <p:set>
                                      <p:cBhvr>
                                        <p:cTn id="24" dur="1" fill="hold">
                                          <p:stCondLst>
                                            <p:cond delay="299"/>
                                          </p:stCondLst>
                                        </p:cTn>
                                        <p:tgtEl>
                                          <p:spTgt spid="600067">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iterate type="wd">
                                    <p:tmAbs val="300"/>
                                  </p:iterate>
                                  <p:childTnLst>
                                    <p:set>
                                      <p:cBhvr>
                                        <p:cTn id="28" dur="1" fill="hold">
                                          <p:stCondLst>
                                            <p:cond delay="299"/>
                                          </p:stCondLst>
                                        </p:cTn>
                                        <p:tgtEl>
                                          <p:spTgt spid="600067">
                                            <p:txEl>
                                              <p:pRg st="8" end="8"/>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iterate type="wd">
                                    <p:tmAbs val="300"/>
                                  </p:iterate>
                                  <p:childTnLst>
                                    <p:set>
                                      <p:cBhvr>
                                        <p:cTn id="32" dur="1" fill="hold">
                                          <p:stCondLst>
                                            <p:cond delay="299"/>
                                          </p:stCondLst>
                                        </p:cTn>
                                        <p:tgtEl>
                                          <p:spTgt spid="600067">
                                            <p:txEl>
                                              <p:pRg st="9" end="9"/>
                                            </p:txEl>
                                          </p:spTgt>
                                        </p:tgtEl>
                                        <p:attrNameLst>
                                          <p:attrName>style.visibility</p:attrName>
                                        </p:attrNameLst>
                                      </p:cBhvr>
                                      <p:to>
                                        <p:strVal val="visible"/>
                                      </p:to>
                                    </p:set>
                                  </p:childTnLst>
                                </p:cTn>
                              </p:par>
                              <p:par>
                                <p:cTn id="33" presetID="1" presetClass="entr" presetSubtype="0" fill="hold" grpId="0" nodeType="withEffect">
                                  <p:stCondLst>
                                    <p:cond delay="0"/>
                                  </p:stCondLst>
                                  <p:iterate type="wd">
                                    <p:tmAbs val="300"/>
                                  </p:iterate>
                                  <p:childTnLst>
                                    <p:set>
                                      <p:cBhvr>
                                        <p:cTn id="34" dur="1" fill="hold">
                                          <p:stCondLst>
                                            <p:cond delay="299"/>
                                          </p:stCondLst>
                                        </p:cTn>
                                        <p:tgtEl>
                                          <p:spTgt spid="600067">
                                            <p:txEl>
                                              <p:pRg st="10" end="10"/>
                                            </p:txEl>
                                          </p:spTgt>
                                        </p:tgtEl>
                                        <p:attrNameLst>
                                          <p:attrName>style.visibility</p:attrName>
                                        </p:attrNameLst>
                                      </p:cBhvr>
                                      <p:to>
                                        <p:strVal val="visible"/>
                                      </p:to>
                                    </p:set>
                                  </p:childTnLst>
                                </p:cTn>
                              </p:par>
                              <p:par>
                                <p:cTn id="35" presetID="1" presetClass="entr" presetSubtype="0" fill="hold" grpId="0" nodeType="withEffect">
                                  <p:stCondLst>
                                    <p:cond delay="0"/>
                                  </p:stCondLst>
                                  <p:iterate type="wd">
                                    <p:tmAbs val="300"/>
                                  </p:iterate>
                                  <p:childTnLst>
                                    <p:set>
                                      <p:cBhvr>
                                        <p:cTn id="36" dur="1" fill="hold">
                                          <p:stCondLst>
                                            <p:cond delay="299"/>
                                          </p:stCondLst>
                                        </p:cTn>
                                        <p:tgtEl>
                                          <p:spTgt spid="600067">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0067" grpId="0" build="p" bldLvl="2"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Y Benjamini</a:t>
            </a:r>
          </a:p>
        </p:txBody>
      </p:sp>
      <p:sp>
        <p:nvSpPr>
          <p:cNvPr id="4" name="Slide Number Placeholder 3"/>
          <p:cNvSpPr>
            <a:spLocks noGrp="1"/>
          </p:cNvSpPr>
          <p:nvPr>
            <p:ph type="sldNum" sz="quarter" idx="12"/>
          </p:nvPr>
        </p:nvSpPr>
        <p:spPr/>
        <p:txBody>
          <a:bodyPr/>
          <a:lstStyle/>
          <a:p>
            <a:fld id="{8D42553A-74F0-3649-A174-253660D15F7B}" type="slidenum">
              <a:rPr lang="en-US" smtClean="0"/>
              <a:t>40</a:t>
            </a:fld>
            <a:endParaRPr lang="en-US"/>
          </a:p>
        </p:txBody>
      </p:sp>
      <p:pic>
        <p:nvPicPr>
          <p:cNvPr id="5" name="Picture 4"/>
          <p:cNvPicPr>
            <a:picLocks noChangeAspect="1"/>
          </p:cNvPicPr>
          <p:nvPr/>
        </p:nvPicPr>
        <p:blipFill>
          <a:blip r:embed="rId2"/>
          <a:stretch>
            <a:fillRect/>
          </a:stretch>
        </p:blipFill>
        <p:spPr>
          <a:xfrm>
            <a:off x="1879600" y="492650"/>
            <a:ext cx="5372100" cy="6184900"/>
          </a:xfrm>
          <a:prstGeom prst="rect">
            <a:avLst/>
          </a:prstGeom>
        </p:spPr>
      </p:pic>
      <p:sp>
        <p:nvSpPr>
          <p:cNvPr id="6" name="TextBox 5"/>
          <p:cNvSpPr txBox="1"/>
          <p:nvPr/>
        </p:nvSpPr>
        <p:spPr>
          <a:xfrm>
            <a:off x="251026" y="2362918"/>
            <a:ext cx="809086" cy="369332"/>
          </a:xfrm>
          <a:prstGeom prst="rect">
            <a:avLst/>
          </a:prstGeom>
          <a:noFill/>
        </p:spPr>
        <p:txBody>
          <a:bodyPr wrap="none" rtlCol="0">
            <a:spAutoFit/>
          </a:bodyPr>
          <a:lstStyle/>
          <a:p>
            <a:r>
              <a:rPr lang="en-US" dirty="0"/>
              <a:t>NAEP</a:t>
            </a:r>
          </a:p>
        </p:txBody>
      </p:sp>
    </p:spTree>
    <p:extLst>
      <p:ext uri="{BB962C8B-B14F-4D97-AF65-F5344CB8AC3E}">
        <p14:creationId xmlns:p14="http://schemas.microsoft.com/office/powerpoint/2010/main" val="4053561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2787" name="Rectangle 3"/>
          <p:cNvSpPr>
            <a:spLocks noGrp="1" noChangeArrowheads="1"/>
          </p:cNvSpPr>
          <p:nvPr>
            <p:ph type="title"/>
          </p:nvPr>
        </p:nvSpPr>
        <p:spPr>
          <a:xfrm>
            <a:off x="685800" y="381000"/>
            <a:ext cx="8229600" cy="838200"/>
          </a:xfrm>
        </p:spPr>
        <p:txBody>
          <a:bodyPr/>
          <a:lstStyle/>
          <a:p>
            <a:pPr>
              <a:defRPr/>
            </a:pPr>
            <a:r>
              <a:rPr lang="en-US" sz="2800" dirty="0"/>
              <a:t>The most general (and irrelevant) case (2)</a:t>
            </a:r>
            <a:r>
              <a:rPr lang="en-US" sz="2400" dirty="0"/>
              <a:t>    </a:t>
            </a:r>
          </a:p>
        </p:txBody>
      </p:sp>
      <p:sp>
        <p:nvSpPr>
          <p:cNvPr id="18" name="Date Placeholder 3"/>
          <p:cNvSpPr>
            <a:spLocks noGrp="1"/>
          </p:cNvSpPr>
          <p:nvPr>
            <p:ph type="dt" sz="half" idx="10"/>
          </p:nvPr>
        </p:nvSpPr>
        <p:spPr/>
        <p:txBody>
          <a:bodyPr/>
          <a:lstStyle/>
          <a:p>
            <a:pPr>
              <a:defRPr/>
            </a:pPr>
            <a:r>
              <a:rPr lang="en-US"/>
              <a:t>YB &amp; DY</a:t>
            </a:r>
            <a:endParaRPr lang="en-US" sz="1400"/>
          </a:p>
        </p:txBody>
      </p:sp>
      <p:sp>
        <p:nvSpPr>
          <p:cNvPr id="1782788" name="Rectangle 4"/>
          <p:cNvSpPr>
            <a:spLocks noChangeArrowheads="1"/>
          </p:cNvSpPr>
          <p:nvPr/>
        </p:nvSpPr>
        <p:spPr bwMode="auto">
          <a:xfrm>
            <a:off x="2590800" y="6183665"/>
            <a:ext cx="5222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defTabSz="914400" eaLnBrk="0" hangingPunct="0">
              <a:spcBef>
                <a:spcPct val="20000"/>
              </a:spcBef>
              <a:defRPr/>
            </a:pPr>
            <a:r>
              <a:rPr kumimoji="1" lang="en-US" dirty="0">
                <a:solidFill>
                  <a:srgbClr val="000099"/>
                </a:solidFill>
                <a:cs typeface="+mn-cs"/>
              </a:rPr>
              <a:t>P</a:t>
            </a:r>
            <a:r>
              <a:rPr kumimoji="1" lang="en-US" baseline="-25000" dirty="0">
                <a:solidFill>
                  <a:srgbClr val="000099"/>
                </a:solidFill>
                <a:cs typeface="+mn-cs"/>
              </a:rPr>
              <a:t>(1)</a:t>
            </a:r>
          </a:p>
        </p:txBody>
      </p:sp>
      <p:sp>
        <p:nvSpPr>
          <p:cNvPr id="1782789" name="Rectangle 5"/>
          <p:cNvSpPr>
            <a:spLocks noChangeArrowheads="1"/>
          </p:cNvSpPr>
          <p:nvPr/>
        </p:nvSpPr>
        <p:spPr bwMode="auto">
          <a:xfrm>
            <a:off x="762000" y="4052711"/>
            <a:ext cx="522288" cy="3667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defTabSz="914400" eaLnBrk="0" hangingPunct="0">
              <a:spcBef>
                <a:spcPct val="20000"/>
              </a:spcBef>
              <a:defRPr/>
            </a:pPr>
            <a:r>
              <a:rPr kumimoji="1" lang="en-US" dirty="0">
                <a:solidFill>
                  <a:srgbClr val="000099"/>
                </a:solidFill>
                <a:cs typeface="+mn-cs"/>
              </a:rPr>
              <a:t>P</a:t>
            </a:r>
            <a:r>
              <a:rPr kumimoji="1" lang="en-US" baseline="-25000" dirty="0">
                <a:solidFill>
                  <a:srgbClr val="000099"/>
                </a:solidFill>
                <a:cs typeface="+mn-cs"/>
              </a:rPr>
              <a:t>(2)</a:t>
            </a:r>
          </a:p>
        </p:txBody>
      </p:sp>
      <p:sp>
        <p:nvSpPr>
          <p:cNvPr id="1782801" name="Rectangle 17"/>
          <p:cNvSpPr>
            <a:spLocks noChangeArrowheads="1"/>
          </p:cNvSpPr>
          <p:nvPr/>
        </p:nvSpPr>
        <p:spPr bwMode="auto">
          <a:xfrm>
            <a:off x="1284288" y="2515482"/>
            <a:ext cx="3268663"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defTabSz="914400" eaLnBrk="0" hangingPunct="0">
              <a:spcBef>
                <a:spcPct val="20000"/>
              </a:spcBef>
              <a:defRPr/>
            </a:pPr>
            <a:r>
              <a:rPr kumimoji="1" lang="en-US" sz="2000" dirty="0">
                <a:solidFill>
                  <a:srgbClr val="000099"/>
                </a:solidFill>
                <a:cs typeface="+mn-cs"/>
              </a:rPr>
              <a:t>Extreme joint </a:t>
            </a:r>
            <a:r>
              <a:rPr kumimoji="1" lang="en-US" sz="2000" dirty="0" err="1">
                <a:solidFill>
                  <a:srgbClr val="000099"/>
                </a:solidFill>
                <a:cs typeface="+mn-cs"/>
              </a:rPr>
              <a:t>dist</a:t>
            </a:r>
            <a:r>
              <a:rPr kumimoji="1" lang="ja-JP" altLang="en-US" sz="2000" dirty="0">
                <a:solidFill>
                  <a:srgbClr val="000099"/>
                </a:solidFill>
                <a:latin typeface="Arial"/>
                <a:cs typeface="+mn-cs"/>
              </a:rPr>
              <a:t>’</a:t>
            </a:r>
            <a:r>
              <a:rPr kumimoji="1" lang="en-US" sz="2000" dirty="0">
                <a:solidFill>
                  <a:srgbClr val="000099"/>
                </a:solidFill>
                <a:cs typeface="+mn-cs"/>
              </a:rPr>
              <a:t>n for m=2</a:t>
            </a:r>
            <a:endParaRPr kumimoji="1" lang="en-US" sz="3000" dirty="0">
              <a:solidFill>
                <a:srgbClr val="000099"/>
              </a:solidFill>
              <a:cs typeface="+mn-cs"/>
            </a:endParaRPr>
          </a:p>
        </p:txBody>
      </p:sp>
      <p:sp>
        <p:nvSpPr>
          <p:cNvPr id="1782802" name="Rectangle 18"/>
          <p:cNvSpPr>
            <a:spLocks noChangeArrowheads="1"/>
          </p:cNvSpPr>
          <p:nvPr/>
        </p:nvSpPr>
        <p:spPr bwMode="auto">
          <a:xfrm>
            <a:off x="4953000" y="2317045"/>
            <a:ext cx="4064000" cy="762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square">
            <a:spAutoFit/>
          </a:bodyPr>
          <a:lstStyle/>
          <a:p>
            <a:pPr defTabSz="914400" eaLnBrk="0" hangingPunct="0">
              <a:spcBef>
                <a:spcPct val="20000"/>
              </a:spcBef>
              <a:defRPr/>
            </a:pPr>
            <a:r>
              <a:rPr kumimoji="1" lang="en-US" sz="2000" dirty="0">
                <a:solidFill>
                  <a:srgbClr val="000099"/>
                </a:solidFill>
                <a:cs typeface="+mn-cs"/>
              </a:rPr>
              <a:t>One realization from</a:t>
            </a:r>
          </a:p>
          <a:p>
            <a:pPr defTabSz="914400" eaLnBrk="0" hangingPunct="0">
              <a:spcBef>
                <a:spcPct val="20000"/>
              </a:spcBef>
              <a:defRPr/>
            </a:pPr>
            <a:r>
              <a:rPr kumimoji="1" lang="en-US" sz="2000" dirty="0">
                <a:solidFill>
                  <a:srgbClr val="000099"/>
                </a:solidFill>
                <a:cs typeface="+mn-cs"/>
              </a:rPr>
              <a:t>Extreme Joint </a:t>
            </a:r>
            <a:r>
              <a:rPr kumimoji="1" lang="en-US" sz="2000" dirty="0" err="1">
                <a:solidFill>
                  <a:srgbClr val="000099"/>
                </a:solidFill>
                <a:cs typeface="+mn-cs"/>
              </a:rPr>
              <a:t>dist</a:t>
            </a:r>
            <a:r>
              <a:rPr kumimoji="1" lang="ja-JP" altLang="en-US" sz="2000" dirty="0">
                <a:solidFill>
                  <a:srgbClr val="000099"/>
                </a:solidFill>
                <a:latin typeface="Arial"/>
                <a:cs typeface="+mn-cs"/>
              </a:rPr>
              <a:t>’</a:t>
            </a:r>
            <a:r>
              <a:rPr kumimoji="1" lang="en-US" sz="2000" dirty="0">
                <a:solidFill>
                  <a:srgbClr val="000099"/>
                </a:solidFill>
                <a:cs typeface="+mn-cs"/>
              </a:rPr>
              <a:t>n for m=2000</a:t>
            </a:r>
          </a:p>
        </p:txBody>
      </p:sp>
      <p:grpSp>
        <p:nvGrpSpPr>
          <p:cNvPr id="137224" name="Group 22"/>
          <p:cNvGrpSpPr>
            <a:grpSpLocks/>
          </p:cNvGrpSpPr>
          <p:nvPr/>
        </p:nvGrpSpPr>
        <p:grpSpPr bwMode="auto">
          <a:xfrm>
            <a:off x="1284288" y="3079045"/>
            <a:ext cx="2971800" cy="3048000"/>
            <a:chOff x="1008" y="1344"/>
            <a:chExt cx="1872" cy="1920"/>
          </a:xfrm>
        </p:grpSpPr>
        <p:sp>
          <p:nvSpPr>
            <p:cNvPr id="1782792" name="Rectangle 8"/>
            <p:cNvSpPr>
              <a:spLocks noChangeArrowheads="1"/>
            </p:cNvSpPr>
            <p:nvPr/>
          </p:nvSpPr>
          <p:spPr bwMode="auto">
            <a:xfrm>
              <a:off x="1008" y="1344"/>
              <a:ext cx="1872" cy="1920"/>
            </a:xfrm>
            <a:prstGeom prst="rect">
              <a:avLst/>
            </a:prstGeom>
            <a:noFill/>
            <a:ln w="9525">
              <a:solidFill>
                <a:schemeClr val="folHlink"/>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793" name="Line 9"/>
            <p:cNvSpPr>
              <a:spLocks noChangeShapeType="1"/>
            </p:cNvSpPr>
            <p:nvPr/>
          </p:nvSpPr>
          <p:spPr bwMode="auto">
            <a:xfrm>
              <a:off x="1488" y="1344"/>
              <a:ext cx="0" cy="1920"/>
            </a:xfrm>
            <a:prstGeom prst="line">
              <a:avLst/>
            </a:prstGeom>
            <a:noFill/>
            <a:ln w="9525">
              <a:solidFill>
                <a:schemeClr val="fo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794" name="Line 10"/>
            <p:cNvSpPr>
              <a:spLocks noChangeShapeType="1"/>
            </p:cNvSpPr>
            <p:nvPr/>
          </p:nvSpPr>
          <p:spPr bwMode="auto">
            <a:xfrm>
              <a:off x="1248" y="1344"/>
              <a:ext cx="0" cy="1920"/>
            </a:xfrm>
            <a:prstGeom prst="line">
              <a:avLst/>
            </a:prstGeom>
            <a:noFill/>
            <a:ln w="9525">
              <a:solidFill>
                <a:schemeClr val="fo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795" name="Line 11"/>
            <p:cNvSpPr>
              <a:spLocks noChangeShapeType="1"/>
            </p:cNvSpPr>
            <p:nvPr/>
          </p:nvSpPr>
          <p:spPr bwMode="auto">
            <a:xfrm flipH="1">
              <a:off x="1008" y="3024"/>
              <a:ext cx="1872" cy="0"/>
            </a:xfrm>
            <a:prstGeom prst="line">
              <a:avLst/>
            </a:prstGeom>
            <a:noFill/>
            <a:ln w="9525">
              <a:solidFill>
                <a:schemeClr val="fo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796" name="Line 12"/>
            <p:cNvSpPr>
              <a:spLocks noChangeShapeType="1"/>
            </p:cNvSpPr>
            <p:nvPr/>
          </p:nvSpPr>
          <p:spPr bwMode="auto">
            <a:xfrm flipH="1">
              <a:off x="1008" y="2784"/>
              <a:ext cx="1872" cy="0"/>
            </a:xfrm>
            <a:prstGeom prst="line">
              <a:avLst/>
            </a:prstGeom>
            <a:noFill/>
            <a:ln w="9525">
              <a:solidFill>
                <a:schemeClr val="folHlink"/>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797" name="Rectangle 13"/>
            <p:cNvSpPr>
              <a:spLocks noChangeArrowheads="1"/>
            </p:cNvSpPr>
            <p:nvPr/>
          </p:nvSpPr>
          <p:spPr bwMode="auto">
            <a:xfrm>
              <a:off x="1488" y="1344"/>
              <a:ext cx="1392" cy="1440"/>
            </a:xfrm>
            <a:prstGeom prst="rect">
              <a:avLst/>
            </a:prstGeom>
            <a:solidFill>
              <a:schemeClr val="folHlink"/>
            </a:solidFill>
            <a:ln w="9525">
              <a:solidFill>
                <a:schemeClr val="folHlink"/>
              </a:solidFill>
              <a:miter lim="800000"/>
              <a:headEnd/>
              <a:tailEn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799" name="Rectangle 15"/>
            <p:cNvSpPr>
              <a:spLocks noChangeArrowheads="1"/>
            </p:cNvSpPr>
            <p:nvPr/>
          </p:nvSpPr>
          <p:spPr bwMode="auto">
            <a:xfrm>
              <a:off x="1248" y="2784"/>
              <a:ext cx="240" cy="240"/>
            </a:xfrm>
            <a:prstGeom prst="rect">
              <a:avLst/>
            </a:prstGeom>
            <a:solidFill>
              <a:srgbClr val="000000"/>
            </a:solidFill>
            <a:ln w="952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800" name="Rectangle 16"/>
            <p:cNvSpPr>
              <a:spLocks noChangeArrowheads="1"/>
            </p:cNvSpPr>
            <p:nvPr/>
          </p:nvSpPr>
          <p:spPr bwMode="auto">
            <a:xfrm>
              <a:off x="1008" y="1344"/>
              <a:ext cx="240" cy="1440"/>
            </a:xfrm>
            <a:prstGeom prst="rect">
              <a:avLst/>
            </a:prstGeom>
            <a:solidFill>
              <a:srgbClr val="1C1C1C"/>
            </a:solidFill>
            <a:ln w="952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sp>
          <p:nvSpPr>
            <p:cNvPr id="1782805" name="Rectangle 21"/>
            <p:cNvSpPr>
              <a:spLocks noChangeArrowheads="1"/>
            </p:cNvSpPr>
            <p:nvPr/>
          </p:nvSpPr>
          <p:spPr bwMode="auto">
            <a:xfrm>
              <a:off x="1488" y="3024"/>
              <a:ext cx="1392" cy="240"/>
            </a:xfrm>
            <a:prstGeom prst="rect">
              <a:avLst/>
            </a:prstGeom>
            <a:solidFill>
              <a:srgbClr val="1C1C1C"/>
            </a:solidFill>
            <a:ln w="9525">
              <a:solidFill>
                <a:schemeClr val="tx1"/>
              </a:solidFill>
              <a:miter lim="800000"/>
              <a:headEnd/>
              <a:tailEn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grpSp>
      <p:pic>
        <p:nvPicPr>
          <p:cNvPr id="1782807" name="Picture 2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45208" y="3276600"/>
            <a:ext cx="3429000" cy="3429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graphicFrame>
        <p:nvGraphicFramePr>
          <p:cNvPr id="20" name="Object 16"/>
          <p:cNvGraphicFramePr>
            <a:graphicFrameLocks noChangeAspect="1"/>
          </p:cNvGraphicFramePr>
          <p:nvPr>
            <p:extLst>
              <p:ext uri="{D42A27DB-BD31-4B8C-83A1-F6EECF244321}">
                <p14:modId xmlns:p14="http://schemas.microsoft.com/office/powerpoint/2010/main" val="1231099427"/>
              </p:ext>
            </p:extLst>
          </p:nvPr>
        </p:nvGraphicFramePr>
        <p:xfrm>
          <a:off x="1600200" y="1219200"/>
          <a:ext cx="4080069" cy="1296282"/>
        </p:xfrm>
        <a:graphic>
          <a:graphicData uri="http://schemas.openxmlformats.org/presentationml/2006/ole">
            <mc:AlternateContent xmlns:mc="http://schemas.openxmlformats.org/markup-compatibility/2006">
              <mc:Choice xmlns:v="urn:schemas-microsoft-com:vml" Requires="v">
                <p:oleObj spid="_x0000_s146473" name="Equation" r:id="rId5" imgW="2400300" imgH="762000" progId="Equation.3">
                  <p:embed/>
                </p:oleObj>
              </mc:Choice>
              <mc:Fallback>
                <p:oleObj name="Equation" r:id="rId5" imgW="2400300" imgH="7620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00200" y="1219200"/>
                        <a:ext cx="4080069" cy="1296282"/>
                      </a:xfrm>
                      <a:prstGeom prst="rect">
                        <a:avLst/>
                      </a:prstGeom>
                      <a:noFill/>
                      <a:ln>
                        <a:noFill/>
                      </a:ln>
                      <a:effectLst/>
                      <a:extLst/>
                    </p:spPr>
                  </p:pic>
                </p:oleObj>
              </mc:Fallback>
            </mc:AlternateContent>
          </a:graphicData>
        </a:graphic>
      </p:graphicFrame>
      <p:sp>
        <p:nvSpPr>
          <p:cNvPr id="2" name="TextBox 1"/>
          <p:cNvSpPr txBox="1"/>
          <p:nvPr/>
        </p:nvSpPr>
        <p:spPr>
          <a:xfrm>
            <a:off x="5743222" y="1297001"/>
            <a:ext cx="2930986" cy="369332"/>
          </a:xfrm>
          <a:prstGeom prst="rect">
            <a:avLst/>
          </a:prstGeom>
          <a:noFill/>
        </p:spPr>
        <p:txBody>
          <a:bodyPr wrap="none" rtlCol="0">
            <a:spAutoFit/>
          </a:bodyPr>
          <a:lstStyle/>
          <a:p>
            <a:r>
              <a:rPr lang="en-US" dirty="0" err="1"/>
              <a:t>Benjamini</a:t>
            </a:r>
            <a:r>
              <a:rPr lang="en-US" dirty="0"/>
              <a:t> and </a:t>
            </a:r>
            <a:r>
              <a:rPr lang="en-US" dirty="0" err="1"/>
              <a:t>Yekutieli</a:t>
            </a:r>
            <a:r>
              <a:rPr lang="en-US" dirty="0"/>
              <a:t> ‘01</a:t>
            </a:r>
          </a:p>
        </p:txBody>
      </p:sp>
      <p:sp>
        <p:nvSpPr>
          <p:cNvPr id="3" name="TextBox 2">
            <a:extLst>
              <a:ext uri="{FF2B5EF4-FFF2-40B4-BE49-F238E27FC236}">
                <a16:creationId xmlns:a16="http://schemas.microsoft.com/office/drawing/2014/main" id="{B5B6C28D-DDE5-6848-A61C-CD19BF3E69E1}"/>
              </a:ext>
            </a:extLst>
          </p:cNvPr>
          <p:cNvSpPr txBox="1"/>
          <p:nvPr/>
        </p:nvSpPr>
        <p:spPr>
          <a:xfrm>
            <a:off x="886916" y="6464808"/>
            <a:ext cx="6955750" cy="369332"/>
          </a:xfrm>
          <a:prstGeom prst="rect">
            <a:avLst/>
          </a:prstGeom>
          <a:noFill/>
        </p:spPr>
        <p:txBody>
          <a:bodyPr wrap="none" rtlCol="0">
            <a:spAutoFit/>
          </a:bodyPr>
          <a:lstStyle/>
          <a:p>
            <a:r>
              <a:rPr lang="en-US" dirty="0"/>
              <a:t>See also Blanchard and </a:t>
            </a:r>
            <a:r>
              <a:rPr lang="en-US" dirty="0" err="1"/>
              <a:t>Roquain</a:t>
            </a:r>
            <a:r>
              <a:rPr lang="en-US" dirty="0"/>
              <a:t> formulation by reshaping function</a:t>
            </a:r>
          </a:p>
        </p:txBody>
      </p:sp>
    </p:spTree>
    <p:extLst>
      <p:ext uri="{BB962C8B-B14F-4D97-AF65-F5344CB8AC3E}">
        <p14:creationId xmlns:p14="http://schemas.microsoft.com/office/powerpoint/2010/main" val="3576695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Do we loose from not attending to dependency</a:t>
            </a:r>
          </a:p>
        </p:txBody>
      </p:sp>
      <p:sp>
        <p:nvSpPr>
          <p:cNvPr id="3" name="Content Placeholder 2"/>
          <p:cNvSpPr>
            <a:spLocks noGrp="1"/>
          </p:cNvSpPr>
          <p:nvPr>
            <p:ph idx="1"/>
          </p:nvPr>
        </p:nvSpPr>
        <p:spPr/>
        <p:txBody>
          <a:bodyPr/>
          <a:lstStyle/>
          <a:p>
            <a:pPr>
              <a:defRPr/>
            </a:pPr>
            <a:r>
              <a:rPr lang="en-US" dirty="0"/>
              <a:t>If the dependencies are strong – not much</a:t>
            </a:r>
          </a:p>
          <a:p>
            <a:pPr>
              <a:defRPr/>
            </a:pPr>
            <a:r>
              <a:rPr lang="en-US" dirty="0"/>
              <a:t>Two examples:</a:t>
            </a:r>
          </a:p>
          <a:p>
            <a:pPr lvl="1">
              <a:defRPr/>
            </a:pPr>
            <a:r>
              <a:rPr lang="en-US" dirty="0"/>
              <a:t>Block dependencies (haplotypes)</a:t>
            </a:r>
          </a:p>
          <a:p>
            <a:pPr lvl="1">
              <a:defRPr/>
            </a:pPr>
            <a:r>
              <a:rPr lang="en-US" dirty="0"/>
              <a:t>Combining similar studies (we shall leave out)</a:t>
            </a:r>
          </a:p>
          <a:p>
            <a:pPr lvl="1">
              <a:defRPr/>
            </a:pPr>
            <a:endParaRPr lang="en-US" dirty="0"/>
          </a:p>
        </p:txBody>
      </p:sp>
      <p:sp>
        <p:nvSpPr>
          <p:cNvPr id="4" name="Date Placeholder 3"/>
          <p:cNvSpPr>
            <a:spLocks noGrp="1"/>
          </p:cNvSpPr>
          <p:nvPr>
            <p:ph type="dt" sz="half" idx="10"/>
          </p:nvPr>
        </p:nvSpPr>
        <p:spPr/>
        <p:txBody>
          <a:bodyPr/>
          <a:lstStyle/>
          <a:p>
            <a:pPr>
              <a:defRPr/>
            </a:pPr>
            <a:r>
              <a:rPr lang="en-US"/>
              <a:t>Y Benjamini</a:t>
            </a:r>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pPr>
              <a:defRPr/>
            </a:pPr>
            <a:fld id="{47588526-726E-8142-9E40-54356C014BF8}" type="slidenum">
              <a:rPr lang="en-US" smtClean="0"/>
              <a:pPr>
                <a:defRPr/>
              </a:pPr>
              <a:t>42</a:t>
            </a:fld>
            <a:endParaRPr lang="en-US"/>
          </a:p>
        </p:txBody>
      </p:sp>
    </p:spTree>
    <p:extLst>
      <p:ext uri="{BB962C8B-B14F-4D97-AF65-F5344CB8AC3E}">
        <p14:creationId xmlns:p14="http://schemas.microsoft.com/office/powerpoint/2010/main" val="7987344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Block dependence</a:t>
            </a:r>
          </a:p>
        </p:txBody>
      </p:sp>
      <p:sp>
        <p:nvSpPr>
          <p:cNvPr id="4" name="Date Placeholder 3"/>
          <p:cNvSpPr>
            <a:spLocks noGrp="1"/>
          </p:cNvSpPr>
          <p:nvPr>
            <p:ph type="dt" sz="half" idx="10"/>
          </p:nvPr>
        </p:nvSpPr>
        <p:spPr/>
        <p:txBody>
          <a:bodyPr/>
          <a:lstStyle/>
          <a:p>
            <a:pPr>
              <a:defRPr/>
            </a:pPr>
            <a:r>
              <a:rPr lang="en-US"/>
              <a:t>Y Benjamini</a:t>
            </a:r>
          </a:p>
        </p:txBody>
      </p:sp>
      <p:sp>
        <p:nvSpPr>
          <p:cNvPr id="140293" name="Date Placeholder 3"/>
          <p:cNvSpPr txBox="1">
            <a:spLocks/>
          </p:cNvSpPr>
          <p:nvPr/>
        </p:nvSpPr>
        <p:spPr bwMode="auto">
          <a:xfrm>
            <a:off x="0" y="6400800"/>
            <a:ext cx="1219200"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a:solidFill>
                  <a:srgbClr val="FFFFFF"/>
                </a:solidFill>
              </a:rPr>
              <a:t>YB &amp; DY</a:t>
            </a:r>
            <a:endParaRPr lang="en-US" sz="1400">
              <a:solidFill>
                <a:srgbClr val="FFFFFF"/>
              </a:solidFill>
            </a:endParaRPr>
          </a:p>
        </p:txBody>
      </p:sp>
      <p:sp>
        <p:nvSpPr>
          <p:cNvPr id="8" name="Rectangle 2"/>
          <p:cNvSpPr txBox="1">
            <a:spLocks noChangeArrowheads="1"/>
          </p:cNvSpPr>
          <p:nvPr/>
        </p:nvSpPr>
        <p:spPr>
          <a:xfrm>
            <a:off x="685800" y="381000"/>
            <a:ext cx="8229600" cy="838200"/>
          </a:xfrm>
          <a:prstGeom prst="rect">
            <a:avLst/>
          </a:prstGeom>
        </p:spPr>
        <p:txBody>
          <a:bodyPr anchor="ctr"/>
          <a:lstStyle>
            <a:lvl1pPr algn="l" rtl="0" eaLnBrk="0" fontAlgn="base" hangingPunct="0">
              <a:spcBef>
                <a:spcPct val="0"/>
              </a:spcBef>
              <a:spcAft>
                <a:spcPct val="0"/>
              </a:spcAft>
              <a:defRPr sz="3200" kern="1200" spc="-100">
                <a:ln>
                  <a:solidFill>
                    <a:schemeClr val="accent6">
                      <a:lumMod val="50000"/>
                    </a:schemeClr>
                  </a:solidFill>
                </a:ln>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fontAlgn="base">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fontAlgn="base">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fontAlgn="base">
              <a:spcBef>
                <a:spcPct val="0"/>
              </a:spcBef>
              <a:spcAft>
                <a:spcPct val="0"/>
              </a:spcAft>
              <a:defRPr sz="3200">
                <a:solidFill>
                  <a:schemeClr val="tx2"/>
                </a:solidFill>
                <a:latin typeface="Arial" charset="0"/>
                <a:ea typeface="ＭＳ Ｐゴシック" charset="0"/>
                <a:cs typeface="ＭＳ Ｐゴシック" charset="0"/>
              </a:defRPr>
            </a:lvl9pPr>
          </a:lstStyle>
          <a:p>
            <a:pPr>
              <a:defRPr/>
            </a:pPr>
            <a:endParaRPr lang="en-US" b="1" dirty="0">
              <a:solidFill>
                <a:schemeClr val="accent6"/>
              </a:solidFill>
            </a:endParaRPr>
          </a:p>
        </p:txBody>
      </p:sp>
      <p:sp>
        <p:nvSpPr>
          <p:cNvPr id="9" name="Rectangle 3"/>
          <p:cNvSpPr txBox="1">
            <a:spLocks noChangeArrowheads="1"/>
          </p:cNvSpPr>
          <p:nvPr/>
        </p:nvSpPr>
        <p:spPr>
          <a:xfrm>
            <a:off x="838200" y="1219200"/>
            <a:ext cx="8153400" cy="5257800"/>
          </a:xfrm>
          <a:prstGeom prst="rect">
            <a:avLst/>
          </a:prstGeom>
        </p:spPr>
        <p:txBody>
          <a:bodyPr>
            <a:normAutofit/>
          </a:bodyPr>
          <a:lstStyle>
            <a:lvl1pPr marL="182563" indent="-182563" algn="l" rtl="0" eaLnBrk="0" fontAlgn="base" hangingPunct="0">
              <a:spcBef>
                <a:spcPct val="20000"/>
              </a:spcBef>
              <a:spcAft>
                <a:spcPct val="0"/>
              </a:spcAft>
              <a:buClr>
                <a:schemeClr val="accent1"/>
              </a:buClr>
              <a:buSzPct val="85000"/>
              <a:buFont typeface="Arial" charset="0"/>
              <a:buChar char="•"/>
              <a:defRPr sz="2400" kern="1200">
                <a:ln>
                  <a:solidFill>
                    <a:schemeClr val="accent1">
                      <a:lumMod val="50000"/>
                    </a:schemeClr>
                  </a:solidFill>
                </a:ln>
                <a:solidFill>
                  <a:srgbClr val="000090"/>
                </a:solidFill>
                <a:latin typeface="+mn-lt"/>
                <a:ea typeface="ＭＳ Ｐゴシック" charset="0"/>
                <a:cs typeface="ＭＳ Ｐゴシック" charset="0"/>
              </a:defRPr>
            </a:lvl1pPr>
            <a:lvl2pPr marL="457200" indent="-182563" algn="l" rtl="0" eaLnBrk="0" fontAlgn="base" hangingPunct="0">
              <a:spcBef>
                <a:spcPct val="20000"/>
              </a:spcBef>
              <a:spcAft>
                <a:spcPct val="0"/>
              </a:spcAft>
              <a:buClr>
                <a:schemeClr val="accent1"/>
              </a:buClr>
              <a:buSzPct val="85000"/>
              <a:buFont typeface="Arial" charset="0"/>
              <a:buChar char="•"/>
              <a:defRPr sz="2400" kern="1200">
                <a:ln>
                  <a:solidFill>
                    <a:schemeClr val="accent1">
                      <a:lumMod val="50000"/>
                    </a:schemeClr>
                  </a:solidFill>
                </a:ln>
                <a:solidFill>
                  <a:srgbClr val="000090"/>
                </a:solidFill>
                <a:latin typeface="+mn-lt"/>
                <a:ea typeface="ＭＳ Ｐゴシック" charset="0"/>
                <a:cs typeface="+mn-cs"/>
              </a:defRPr>
            </a:lvl2pPr>
            <a:lvl3pPr marL="730250" indent="-182563" algn="l" rtl="0" eaLnBrk="0" fontAlgn="base" hangingPunct="0">
              <a:spcBef>
                <a:spcPct val="20000"/>
              </a:spcBef>
              <a:spcAft>
                <a:spcPct val="0"/>
              </a:spcAft>
              <a:buClr>
                <a:schemeClr val="accent1"/>
              </a:buClr>
              <a:buSzPct val="90000"/>
              <a:buFont typeface="Arial" charset="0"/>
              <a:buChar char="•"/>
              <a:defRPr sz="2400" kern="1200">
                <a:ln>
                  <a:solidFill>
                    <a:schemeClr val="accent1">
                      <a:lumMod val="50000"/>
                    </a:schemeClr>
                  </a:solidFill>
                </a:ln>
                <a:solidFill>
                  <a:srgbClr val="000090"/>
                </a:solidFill>
                <a:latin typeface="+mn-lt"/>
                <a:ea typeface="ＭＳ Ｐゴシック" charset="0"/>
                <a:cs typeface="+mn-cs"/>
              </a:defRPr>
            </a:lvl3pPr>
            <a:lvl4pPr marL="1004888" indent="-182563" algn="l" rtl="0" eaLnBrk="0" fontAlgn="base" hangingPunct="0">
              <a:spcBef>
                <a:spcPct val="20000"/>
              </a:spcBef>
              <a:spcAft>
                <a:spcPct val="0"/>
              </a:spcAft>
              <a:buClr>
                <a:schemeClr val="accent1"/>
              </a:buClr>
              <a:buFont typeface="Arial" charset="0"/>
              <a:buChar char="•"/>
              <a:defRPr kern="1200">
                <a:ln>
                  <a:solidFill>
                    <a:schemeClr val="accent1">
                      <a:lumMod val="50000"/>
                    </a:schemeClr>
                  </a:solidFill>
                </a:ln>
                <a:solidFill>
                  <a:srgbClr val="000090"/>
                </a:solidFill>
                <a:latin typeface="+mn-lt"/>
                <a:ea typeface="ＭＳ Ｐゴシック" charset="0"/>
                <a:cs typeface="+mn-cs"/>
              </a:defRPr>
            </a:lvl4pPr>
            <a:lvl5pPr marL="1187450" indent="-136525" algn="l" rtl="0" eaLnBrk="0" fontAlgn="base" hangingPunct="0">
              <a:spcBef>
                <a:spcPct val="20000"/>
              </a:spcBef>
              <a:spcAft>
                <a:spcPct val="0"/>
              </a:spcAft>
              <a:buClr>
                <a:schemeClr val="accent1"/>
              </a:buClr>
              <a:buSzPct val="100000"/>
              <a:buFont typeface="Arial" charset="0"/>
              <a:buChar char="•"/>
              <a:defRPr kern="1200">
                <a:ln>
                  <a:solidFill>
                    <a:schemeClr val="accent1">
                      <a:lumMod val="50000"/>
                    </a:schemeClr>
                  </a:solidFill>
                </a:ln>
                <a:solidFill>
                  <a:srgbClr val="000090"/>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marL="381000" indent="-381000">
              <a:buFontTx/>
              <a:buNone/>
              <a:defRPr/>
            </a:pPr>
            <a:r>
              <a:rPr lang="en-US" dirty="0">
                <a:solidFill>
                  <a:schemeClr val="accent2"/>
                </a:solidFill>
              </a:rPr>
              <a:t>If the test statistics have block dependencies (as in SNPs data residing on a haplotype)</a:t>
            </a:r>
          </a:p>
          <a:p>
            <a:pPr marL="381000" indent="-381000">
              <a:buFontTx/>
              <a:buNone/>
              <a:defRPr/>
            </a:pPr>
            <a:r>
              <a:rPr lang="en-US" dirty="0">
                <a:solidFill>
                  <a:schemeClr val="accent2"/>
                </a:solidFill>
              </a:rPr>
              <a:t>                       </a:t>
            </a:r>
            <a:endParaRPr lang="en-US" sz="2000" dirty="0"/>
          </a:p>
        </p:txBody>
      </p:sp>
      <p:graphicFrame>
        <p:nvGraphicFramePr>
          <p:cNvPr id="10" name="Object 5"/>
          <p:cNvGraphicFramePr>
            <a:graphicFrameLocks noChangeAspect="1"/>
          </p:cNvGraphicFramePr>
          <p:nvPr/>
        </p:nvGraphicFramePr>
        <p:xfrm>
          <a:off x="2112963" y="2047875"/>
          <a:ext cx="5527675" cy="465138"/>
        </p:xfrm>
        <a:graphic>
          <a:graphicData uri="http://schemas.openxmlformats.org/presentationml/2006/ole">
            <mc:AlternateContent xmlns:mc="http://schemas.openxmlformats.org/markup-compatibility/2006">
              <mc:Choice xmlns:v="urn:schemas-microsoft-com:vml" Requires="v">
                <p:oleObj spid="_x0000_s101748" name="Equation" r:id="rId3" imgW="3759200" imgH="292100" progId="Equation.3">
                  <p:embed/>
                </p:oleObj>
              </mc:Choice>
              <mc:Fallback>
                <p:oleObj name="Equation" r:id="rId3" imgW="3759200" imgH="2921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2963" y="2047875"/>
                        <a:ext cx="5527675" cy="465138"/>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1" name="Object 6"/>
          <p:cNvGraphicFramePr>
            <a:graphicFrameLocks noChangeAspect="1"/>
          </p:cNvGraphicFramePr>
          <p:nvPr/>
        </p:nvGraphicFramePr>
        <p:xfrm>
          <a:off x="7620000" y="2590800"/>
          <a:ext cx="527050" cy="558800"/>
        </p:xfrm>
        <a:graphic>
          <a:graphicData uri="http://schemas.openxmlformats.org/presentationml/2006/ole">
            <mc:AlternateContent xmlns:mc="http://schemas.openxmlformats.org/markup-compatibility/2006">
              <mc:Choice xmlns:v="urn:schemas-microsoft-com:vml" Requires="v">
                <p:oleObj spid="_x0000_s101749" name="Equation" r:id="rId5" imgW="292100" imgH="355600" progId="Equation.3">
                  <p:embed/>
                </p:oleObj>
              </mc:Choice>
              <mc:Fallback>
                <p:oleObj name="Equation" r:id="rId5" imgW="292100" imgH="355600" progId="Equation.3">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620000" y="2590800"/>
                        <a:ext cx="527050" cy="55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2" name="Object 7"/>
          <p:cNvGraphicFramePr>
            <a:graphicFrameLocks noChangeAspect="1"/>
          </p:cNvGraphicFramePr>
          <p:nvPr/>
        </p:nvGraphicFramePr>
        <p:xfrm>
          <a:off x="1981200" y="3276600"/>
          <a:ext cx="5564188" cy="463550"/>
        </p:xfrm>
        <a:graphic>
          <a:graphicData uri="http://schemas.openxmlformats.org/presentationml/2006/ole">
            <mc:AlternateContent xmlns:mc="http://schemas.openxmlformats.org/markup-compatibility/2006">
              <mc:Choice xmlns:v="urn:schemas-microsoft-com:vml" Requires="v">
                <p:oleObj spid="_x0000_s101750" name="Equation" r:id="rId7" imgW="3784600" imgH="292100" progId="Equation.3">
                  <p:embed/>
                </p:oleObj>
              </mc:Choice>
              <mc:Fallback>
                <p:oleObj name="Equation" r:id="rId7" imgW="3784600" imgH="292100" progId="Equation.3">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1200" y="3276600"/>
                        <a:ext cx="5564188" cy="46355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3" name="Object 8"/>
          <p:cNvGraphicFramePr>
            <a:graphicFrameLocks noChangeAspect="1"/>
          </p:cNvGraphicFramePr>
          <p:nvPr/>
        </p:nvGraphicFramePr>
        <p:xfrm>
          <a:off x="4800600" y="2590800"/>
          <a:ext cx="527050" cy="558800"/>
        </p:xfrm>
        <a:graphic>
          <a:graphicData uri="http://schemas.openxmlformats.org/presentationml/2006/ole">
            <mc:AlternateContent xmlns:mc="http://schemas.openxmlformats.org/markup-compatibility/2006">
              <mc:Choice xmlns:v="urn:schemas-microsoft-com:vml" Requires="v">
                <p:oleObj spid="_x0000_s101751" name="Equation" r:id="rId9" imgW="292100" imgH="355600" progId="Equation.3">
                  <p:embed/>
                </p:oleObj>
              </mc:Choice>
              <mc:Fallback>
                <p:oleObj name="Equation" r:id="rId9" imgW="292100" imgH="355600" progId="Equation.3">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800600" y="2590800"/>
                        <a:ext cx="527050" cy="55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4" name="Object 9"/>
          <p:cNvGraphicFramePr>
            <a:graphicFrameLocks noChangeAspect="1"/>
          </p:cNvGraphicFramePr>
          <p:nvPr/>
        </p:nvGraphicFramePr>
        <p:xfrm>
          <a:off x="3581400" y="3886200"/>
          <a:ext cx="1809750" cy="619125"/>
        </p:xfrm>
        <a:graphic>
          <a:graphicData uri="http://schemas.openxmlformats.org/presentationml/2006/ole">
            <mc:AlternateContent xmlns:mc="http://schemas.openxmlformats.org/markup-compatibility/2006">
              <mc:Choice xmlns:v="urn:schemas-microsoft-com:vml" Requires="v">
                <p:oleObj spid="_x0000_s101752" name="Equation" r:id="rId11" imgW="1003300" imgH="393700" progId="Equation.3">
                  <p:embed/>
                </p:oleObj>
              </mc:Choice>
              <mc:Fallback>
                <p:oleObj name="Equation" r:id="rId11" imgW="1003300" imgH="393700" progId="Equation.3">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581400" y="3886200"/>
                        <a:ext cx="1809750" cy="61912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5" name="Object 10"/>
          <p:cNvGraphicFramePr>
            <a:graphicFrameLocks noChangeAspect="1"/>
          </p:cNvGraphicFramePr>
          <p:nvPr/>
        </p:nvGraphicFramePr>
        <p:xfrm>
          <a:off x="5943600" y="2590800"/>
          <a:ext cx="825500" cy="558800"/>
        </p:xfrm>
        <a:graphic>
          <a:graphicData uri="http://schemas.openxmlformats.org/presentationml/2006/ole">
            <mc:AlternateContent xmlns:mc="http://schemas.openxmlformats.org/markup-compatibility/2006">
              <mc:Choice xmlns:v="urn:schemas-microsoft-com:vml" Requires="v">
                <p:oleObj spid="_x0000_s101753" name="Equation" r:id="rId13" imgW="457200" imgH="355600" progId="Equation.3">
                  <p:embed/>
                </p:oleObj>
              </mc:Choice>
              <mc:Fallback>
                <p:oleObj name="Equation" r:id="rId13" imgW="457200" imgH="355600" progId="Equation.3">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943600" y="2590800"/>
                        <a:ext cx="825500" cy="5588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graphicFrame>
        <p:nvGraphicFramePr>
          <p:cNvPr id="16" name="Object 11"/>
          <p:cNvGraphicFramePr>
            <a:graphicFrameLocks noChangeAspect="1"/>
          </p:cNvGraphicFramePr>
          <p:nvPr/>
        </p:nvGraphicFramePr>
        <p:xfrm>
          <a:off x="7239000" y="3886200"/>
          <a:ext cx="892175" cy="620713"/>
        </p:xfrm>
        <a:graphic>
          <a:graphicData uri="http://schemas.openxmlformats.org/presentationml/2006/ole">
            <mc:AlternateContent xmlns:mc="http://schemas.openxmlformats.org/markup-compatibility/2006">
              <mc:Choice xmlns:v="urn:schemas-microsoft-com:vml" Requires="v">
                <p:oleObj spid="_x0000_s101754" name="Equation" r:id="rId15" imgW="495300" imgH="393700" progId="Equation.3">
                  <p:embed/>
                </p:oleObj>
              </mc:Choice>
              <mc:Fallback>
                <p:oleObj name="Equation" r:id="rId15" imgW="495300" imgH="393700" progId="Equation.3">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9000" y="3886200"/>
                        <a:ext cx="892175" cy="620713"/>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7"/>
                                </a:srgbClr>
                              </a:outerShdw>
                            </a:effectLst>
                          </a14:hiddenEffects>
                        </a:ext>
                      </a:extLst>
                    </p:spPr>
                  </p:pic>
                </p:oleObj>
              </mc:Fallback>
            </mc:AlternateContent>
          </a:graphicData>
        </a:graphic>
      </p:graphicFrame>
      <p:sp>
        <p:nvSpPr>
          <p:cNvPr id="17" name="Rectangle 12"/>
          <p:cNvSpPr>
            <a:spLocks noChangeArrowheads="1"/>
          </p:cNvSpPr>
          <p:nvPr/>
        </p:nvSpPr>
        <p:spPr bwMode="auto">
          <a:xfrm>
            <a:off x="533400" y="4683125"/>
            <a:ext cx="7523514" cy="192052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a:spcBef>
                <a:spcPct val="60000"/>
              </a:spcBef>
              <a:buClr>
                <a:schemeClr val="tx1"/>
              </a:buClr>
              <a:defRPr/>
            </a:pPr>
            <a:r>
              <a:rPr lang="en-US" sz="2400" dirty="0">
                <a:solidFill>
                  <a:srgbClr val="000090"/>
                </a:solidFill>
                <a:effectLst>
                  <a:outerShdw blurRad="38100" dist="38100" dir="2700000" algn="tl">
                    <a:srgbClr val="DDDDDD"/>
                  </a:outerShdw>
                </a:effectLst>
              </a:rPr>
              <a:t>…a bit more discoveries in the combined study than </a:t>
            </a:r>
          </a:p>
          <a:p>
            <a:pPr>
              <a:spcBef>
                <a:spcPct val="60000"/>
              </a:spcBef>
              <a:buClr>
                <a:schemeClr val="tx1"/>
              </a:buClr>
              <a:defRPr/>
            </a:pPr>
            <a:r>
              <a:rPr lang="en-US" sz="2400" dirty="0">
                <a:solidFill>
                  <a:srgbClr val="000090"/>
                </a:solidFill>
                <a:effectLst>
                  <a:outerShdw blurRad="38100" dist="38100" dir="2700000" algn="tl">
                    <a:srgbClr val="DDDDDD"/>
                  </a:outerShdw>
                </a:effectLst>
              </a:rPr>
              <a:t>before - just by the right amount to assure (if originally </a:t>
            </a:r>
          </a:p>
          <a:p>
            <a:pPr>
              <a:spcBef>
                <a:spcPct val="60000"/>
              </a:spcBef>
              <a:buClr>
                <a:schemeClr val="tx1"/>
              </a:buClr>
              <a:defRPr/>
            </a:pPr>
            <a:r>
              <a:rPr lang="en-US" sz="2400" dirty="0">
                <a:solidFill>
                  <a:srgbClr val="000090"/>
                </a:solidFill>
                <a:effectLst>
                  <a:outerShdw blurRad="38100" dist="38100" dir="2700000" algn="tl">
                    <a:srgbClr val="DDDDDD"/>
                  </a:outerShdw>
                </a:effectLst>
              </a:rPr>
              <a:t>independent),</a:t>
            </a:r>
            <a:r>
              <a:rPr lang="en-US" sz="2400" dirty="0">
                <a:effectLst>
                  <a:outerShdw blurRad="38100" dist="38100" dir="2700000" algn="tl">
                    <a:srgbClr val="DDDDDD"/>
                  </a:outerShdw>
                </a:effectLst>
              </a:rPr>
              <a:t>   </a:t>
            </a:r>
            <a:r>
              <a:rPr lang="en-US" sz="2400" i="1" dirty="0">
                <a:solidFill>
                  <a:srgbClr val="000000"/>
                </a:solidFill>
                <a:effectLst>
                  <a:outerShdw blurRad="38100" dist="38100" dir="2700000" algn="tl">
                    <a:srgbClr val="DDDDDD"/>
                  </a:outerShdw>
                </a:effectLst>
              </a:rPr>
              <a:t>FDR=(m</a:t>
            </a:r>
            <a:r>
              <a:rPr lang="en-US" sz="2400" i="1" baseline="-25000" dirty="0">
                <a:solidFill>
                  <a:srgbClr val="000000"/>
                </a:solidFill>
                <a:effectLst>
                  <a:outerShdw blurRad="38100" dist="38100" dir="2700000" algn="tl">
                    <a:srgbClr val="DDDDDD"/>
                  </a:outerShdw>
                </a:effectLst>
              </a:rPr>
              <a:t>0</a:t>
            </a:r>
            <a:r>
              <a:rPr lang="en-US" sz="2400" i="1" dirty="0">
                <a:solidFill>
                  <a:srgbClr val="000000"/>
                </a:solidFill>
                <a:effectLst>
                  <a:outerShdw blurRad="38100" dist="38100" dir="2700000" algn="tl">
                    <a:srgbClr val="DDDDDD"/>
                  </a:outerShdw>
                </a:effectLst>
              </a:rPr>
              <a:t>)/(</a:t>
            </a:r>
            <a:r>
              <a:rPr lang="en-US" sz="2400" i="1" dirty="0" err="1">
                <a:solidFill>
                  <a:srgbClr val="000000"/>
                </a:solidFill>
                <a:effectLst>
                  <a:outerShdw blurRad="38100" dist="38100" dir="2700000" algn="tl">
                    <a:srgbClr val="DDDDDD"/>
                  </a:outerShdw>
                </a:effectLst>
              </a:rPr>
              <a:t>m+j</a:t>
            </a:r>
            <a:r>
              <a:rPr lang="en-US" sz="2400" i="1" dirty="0">
                <a:solidFill>
                  <a:srgbClr val="000000"/>
                </a:solidFill>
                <a:effectLst>
                  <a:outerShdw blurRad="38100" dist="38100" dir="2700000" algn="tl">
                    <a:srgbClr val="DDDDDD"/>
                  </a:outerShdw>
                </a:effectLst>
              </a:rPr>
              <a:t>)q    	</a:t>
            </a:r>
            <a:r>
              <a:rPr lang="en-US" sz="2000" i="1" dirty="0">
                <a:effectLst>
                  <a:outerShdw blurRad="38100" dist="38100" dir="2700000" algn="tl">
                    <a:srgbClr val="DDDDDD"/>
                  </a:outerShdw>
                </a:effectLst>
              </a:rPr>
              <a:t>(or </a:t>
            </a:r>
            <a:r>
              <a:rPr lang="en-US" sz="2000" i="1" dirty="0">
                <a:solidFill>
                  <a:srgbClr val="000000"/>
                </a:solidFill>
                <a:effectLst>
                  <a:outerShdw blurRad="38100" dist="38100" dir="2700000" algn="tl">
                    <a:srgbClr val="DDDDDD"/>
                  </a:outerShdw>
                </a:effectLst>
              </a:rPr>
              <a:t>(m</a:t>
            </a:r>
            <a:r>
              <a:rPr lang="en-US" sz="2000" i="1" baseline="-25000" dirty="0">
                <a:solidFill>
                  <a:srgbClr val="000000"/>
                </a:solidFill>
                <a:effectLst>
                  <a:outerShdw blurRad="38100" dist="38100" dir="2700000" algn="tl">
                    <a:srgbClr val="DDDDDD"/>
                  </a:outerShdw>
                </a:effectLst>
              </a:rPr>
              <a:t>0</a:t>
            </a:r>
            <a:r>
              <a:rPr lang="en-US" sz="2000" i="1" dirty="0">
                <a:solidFill>
                  <a:srgbClr val="000000"/>
                </a:solidFill>
                <a:effectLst>
                  <a:outerShdw blurRad="38100" dist="38100" dir="2700000" algn="tl">
                    <a:srgbClr val="DDDDDD"/>
                  </a:outerShdw>
                </a:effectLst>
              </a:rPr>
              <a:t>+j)/(</a:t>
            </a:r>
            <a:r>
              <a:rPr lang="en-US" sz="2000" i="1" dirty="0" err="1">
                <a:solidFill>
                  <a:srgbClr val="000000"/>
                </a:solidFill>
                <a:effectLst>
                  <a:outerShdw blurRad="38100" dist="38100" dir="2700000" algn="tl">
                    <a:srgbClr val="DDDDDD"/>
                  </a:outerShdw>
                </a:effectLst>
              </a:rPr>
              <a:t>m+j</a:t>
            </a:r>
            <a:r>
              <a:rPr lang="en-US" sz="2000" i="1" dirty="0">
                <a:solidFill>
                  <a:srgbClr val="000000"/>
                </a:solidFill>
                <a:effectLst>
                  <a:outerShdw blurRad="38100" dist="38100" dir="2700000" algn="tl">
                    <a:srgbClr val="DDDDDD"/>
                  </a:outerShdw>
                </a:effectLst>
              </a:rPr>
              <a:t>)q</a:t>
            </a:r>
            <a:r>
              <a:rPr lang="en-US" sz="2000" i="1" dirty="0">
                <a:effectLst>
                  <a:outerShdw blurRad="38100" dist="38100" dir="2700000" algn="tl">
                    <a:srgbClr val="DDDDDD"/>
                  </a:outerShdw>
                </a:effectLst>
              </a:rPr>
              <a:t>)</a:t>
            </a:r>
            <a:r>
              <a:rPr lang="en-US" sz="2400" i="1" dirty="0">
                <a:solidFill>
                  <a:srgbClr val="000000"/>
                </a:solidFill>
                <a:effectLst>
                  <a:outerShdw blurRad="38100" dist="38100" dir="2700000" algn="tl">
                    <a:srgbClr val="DDDDDD"/>
                  </a:outerShdw>
                </a:effectLst>
              </a:rPr>
              <a:t> </a:t>
            </a:r>
            <a:endParaRPr lang="en-US" sz="2400" dirty="0">
              <a:effectLst>
                <a:outerShdw blurRad="38100" dist="38100" dir="2700000" algn="tl">
                  <a:srgbClr val="DDDDDD"/>
                </a:outerShdw>
              </a:effectLst>
            </a:endParaRPr>
          </a:p>
          <a:p>
            <a:pPr>
              <a:defRPr/>
            </a:pPr>
            <a:endParaRPr lang="en-US" dirty="0"/>
          </a:p>
        </p:txBody>
      </p:sp>
    </p:spTree>
    <p:extLst>
      <p:ext uri="{BB962C8B-B14F-4D97-AF65-F5344CB8AC3E}">
        <p14:creationId xmlns:p14="http://schemas.microsoft.com/office/powerpoint/2010/main" val="25407641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1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1"/>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499"/>
                                          </p:stCondLst>
                                        </p:cTn>
                                        <p:tgtEl>
                                          <p:spTgt spid="15"/>
                                        </p:tgtEl>
                                        <p:attrNameLst>
                                          <p:attrName>style.visibility</p:attrName>
                                        </p:attrNameLst>
                                      </p:cBhvr>
                                      <p:to>
                                        <p:strVal val="visible"/>
                                      </p:to>
                                    </p:set>
                                  </p:childTnLst>
                                  <p:subTnLst>
                                    <p:set>
                                      <p:cBhvr override="childStyle">
                                        <p:cTn dur="1" fill="hold" display="0" masterRel="nextClick" afterEffect="1"/>
                                        <p:tgtEl>
                                          <p:spTgt spid="15"/>
                                        </p:tgtEl>
                                        <p:attrNameLst>
                                          <p:attrName>style.visibility</p:attrName>
                                        </p:attrNameLst>
                                      </p:cBhvr>
                                      <p:to>
                                        <p:strVal val="hidden"/>
                                      </p:to>
                                    </p:set>
                                  </p:sub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499"/>
                                          </p:stCondLst>
                                        </p:cTn>
                                        <p:tgtEl>
                                          <p:spTgt spid="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499"/>
                                          </p:stCondLst>
                                        </p:cTn>
                                        <p:tgtEl>
                                          <p:spTgt spid="12"/>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499"/>
                                          </p:stCondLst>
                                        </p:cTn>
                                        <p:tgtEl>
                                          <p:spTgt spid="16"/>
                                        </p:tgtEl>
                                        <p:attrNameLst>
                                          <p:attrName>style.visibility</p:attrName>
                                        </p:attrNameLst>
                                      </p:cBhvr>
                                      <p:to>
                                        <p:strVal val="visible"/>
                                      </p:to>
                                    </p:set>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499"/>
                                          </p:stCondLst>
                                        </p:cTn>
                                        <p:tgtEl>
                                          <p:spTgt spid="1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3"/>
          <p:cNvSpPr>
            <a:spLocks noGrp="1"/>
          </p:cNvSpPr>
          <p:nvPr>
            <p:ph type="dt" sz="quarter" idx="10"/>
          </p:nvPr>
        </p:nvSpPr>
        <p:spPr/>
        <p:txBody>
          <a:bodyPr/>
          <a:lstStyle/>
          <a:p>
            <a:pPr>
              <a:defRPr/>
            </a:pPr>
            <a:r>
              <a:rPr lang="en-US"/>
              <a:t>Y Benjamini</a:t>
            </a:r>
            <a:endParaRPr lang="en-US" sz="1400"/>
          </a:p>
        </p:txBody>
      </p:sp>
      <p:sp>
        <p:nvSpPr>
          <p:cNvPr id="7"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700418" name="Rectangle 2"/>
          <p:cNvSpPr>
            <a:spLocks noGrp="1" noChangeArrowheads="1"/>
          </p:cNvSpPr>
          <p:nvPr>
            <p:ph type="title"/>
          </p:nvPr>
        </p:nvSpPr>
        <p:spPr/>
        <p:txBody>
          <a:bodyPr/>
          <a:lstStyle/>
          <a:p>
            <a:pPr algn="ctr" eaLnBrk="1" hangingPunct="1">
              <a:defRPr/>
            </a:pPr>
            <a:r>
              <a:rPr lang="en-US">
                <a:latin typeface="Apple Chancery" charset="0"/>
              </a:rPr>
              <a:t>Open problem for two-sided tests</a:t>
            </a:r>
            <a:endParaRPr lang="en-US"/>
          </a:p>
        </p:txBody>
      </p:sp>
      <p:sp>
        <p:nvSpPr>
          <p:cNvPr id="700419" name="Text Box 3"/>
          <p:cNvSpPr txBox="1">
            <a:spLocks noChangeArrowheads="1"/>
          </p:cNvSpPr>
          <p:nvPr/>
        </p:nvSpPr>
        <p:spPr bwMode="auto">
          <a:xfrm>
            <a:off x="914400" y="1219200"/>
            <a:ext cx="7483475"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r>
              <a:rPr lang="en-US" sz="2400" dirty="0">
                <a:solidFill>
                  <a:schemeClr val="accent2"/>
                </a:solidFill>
              </a:rPr>
              <a:t>Even when X has PRDS distribution |X| does not - (when some hypotheses are true and some are not)</a:t>
            </a:r>
          </a:p>
        </p:txBody>
      </p:sp>
      <p:pic>
        <p:nvPicPr>
          <p:cNvPr id="12288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905000"/>
            <a:ext cx="5372100" cy="41513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700421" name="Text Box 5"/>
          <p:cNvSpPr txBox="1">
            <a:spLocks noChangeArrowheads="1"/>
          </p:cNvSpPr>
          <p:nvPr/>
        </p:nvSpPr>
        <p:spPr bwMode="auto">
          <a:xfrm>
            <a:off x="771525" y="6035675"/>
            <a:ext cx="8118475" cy="830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r>
              <a:rPr lang="en-US" sz="2400" dirty="0">
                <a:solidFill>
                  <a:srgbClr val="244A58"/>
                </a:solidFill>
              </a:rPr>
              <a:t>Nevertheless, simulation results show that the worst case is when all test statistics have correlation 1. </a:t>
            </a:r>
          </a:p>
        </p:txBody>
      </p:sp>
    </p:spTree>
    <p:extLst>
      <p:ext uri="{BB962C8B-B14F-4D97-AF65-F5344CB8AC3E}">
        <p14:creationId xmlns:p14="http://schemas.microsoft.com/office/powerpoint/2010/main" val="31920050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004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0042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0419" grpId="0" build="p" autoUpdateAnimBg="0"/>
      <p:bldP spid="700421" grpId="0" build="p" autoUpdateAnimBg="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quarter" idx="10"/>
          </p:nvPr>
        </p:nvSpPr>
        <p:spPr/>
        <p:txBody>
          <a:bodyPr/>
          <a:lstStyle/>
          <a:p>
            <a:pPr>
              <a:defRPr/>
            </a:pPr>
            <a:r>
              <a:rPr lang="en-US"/>
              <a:t>Y Benjamini</a:t>
            </a:r>
            <a:endParaRPr lang="en-US" sz="1400"/>
          </a:p>
        </p:txBody>
      </p:sp>
      <p:sp>
        <p:nvSpPr>
          <p:cNvPr id="5" name="Footer Placeholder 4"/>
          <p:cNvSpPr>
            <a:spLocks noGrp="1"/>
          </p:cNvSpPr>
          <p:nvPr>
            <p:ph type="ftr" sz="quarter" idx="11"/>
          </p:nvPr>
        </p:nvSpPr>
        <p:spPr/>
        <p:txBody>
          <a:bodyPr/>
          <a:lstStyle/>
          <a:p>
            <a:pPr fontAlgn="base">
              <a:spcBef>
                <a:spcPct val="0"/>
              </a:spcBef>
              <a:spcAft>
                <a:spcPct val="0"/>
              </a:spcAft>
              <a:defRPr/>
            </a:pPr>
            <a:r>
              <a:rPr lang="en-US"/>
              <a:t>6-7: The linear step-up</a:t>
            </a:r>
            <a:endParaRPr lang="en-US" sz="1400"/>
          </a:p>
        </p:txBody>
      </p:sp>
      <p:sp>
        <p:nvSpPr>
          <p:cNvPr id="809986" name="Rectangle 2"/>
          <p:cNvSpPr>
            <a:spLocks noGrp="1" noChangeArrowheads="1"/>
          </p:cNvSpPr>
          <p:nvPr>
            <p:ph type="title"/>
          </p:nvPr>
        </p:nvSpPr>
        <p:spPr/>
        <p:txBody>
          <a:bodyPr/>
          <a:lstStyle/>
          <a:p>
            <a:pPr algn="ctr" eaLnBrk="1" hangingPunct="1">
              <a:defRPr/>
            </a:pPr>
            <a:r>
              <a:rPr lang="en-US">
                <a:latin typeface="Apple Chancery" charset="0"/>
              </a:rPr>
              <a:t>Open problem for two-sided tests</a:t>
            </a:r>
            <a:endParaRPr lang="en-US"/>
          </a:p>
        </p:txBody>
      </p:sp>
      <p:sp>
        <p:nvSpPr>
          <p:cNvPr id="809987" name="Text Box 3"/>
          <p:cNvSpPr txBox="1">
            <a:spLocks noChangeArrowheads="1"/>
          </p:cNvSpPr>
          <p:nvPr/>
        </p:nvSpPr>
        <p:spPr bwMode="auto">
          <a:xfrm>
            <a:off x="914400" y="1219200"/>
            <a:ext cx="7772400" cy="47089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defRPr/>
            </a:pPr>
            <a:r>
              <a:rPr lang="en-US" sz="2400" dirty="0">
                <a:solidFill>
                  <a:srgbClr val="000090"/>
                </a:solidFill>
              </a:rPr>
              <a:t>Nevertheless, for the linear step-up procedure, Simulation results show that the worst case is when all test statistics have correlation 1. Can it be proved?</a:t>
            </a:r>
          </a:p>
          <a:p>
            <a:pPr>
              <a:defRPr/>
            </a:pPr>
            <a:endParaRPr lang="en-US" sz="2400" dirty="0">
              <a:solidFill>
                <a:srgbClr val="000090"/>
              </a:solidFill>
            </a:endParaRPr>
          </a:p>
          <a:p>
            <a:pPr>
              <a:defRPr/>
            </a:pPr>
            <a:r>
              <a:rPr lang="en-US" sz="2400" dirty="0">
                <a:solidFill>
                  <a:srgbClr val="000090"/>
                </a:solidFill>
              </a:rPr>
              <a:t>Under this assumption, the FDR can be analytically written, and it is shown that</a:t>
            </a:r>
          </a:p>
          <a:p>
            <a:pPr>
              <a:defRPr/>
            </a:pPr>
            <a:endParaRPr lang="en-US" sz="2400" dirty="0">
              <a:solidFill>
                <a:srgbClr val="000090"/>
              </a:solidFill>
            </a:endParaRPr>
          </a:p>
          <a:p>
            <a:pPr>
              <a:defRPr/>
            </a:pPr>
            <a:r>
              <a:rPr lang="en-US" sz="2400" dirty="0"/>
              <a:t>	</a:t>
            </a:r>
            <a:r>
              <a:rPr lang="en-US" sz="2400" i="1" dirty="0">
                <a:solidFill>
                  <a:srgbClr val="000000"/>
                </a:solidFill>
              </a:rPr>
              <a:t>FDR ≤ q(m</a:t>
            </a:r>
            <a:r>
              <a:rPr lang="en-US" sz="2800" i="1" baseline="-25000" dirty="0">
                <a:solidFill>
                  <a:srgbClr val="000000"/>
                </a:solidFill>
              </a:rPr>
              <a:t>0</a:t>
            </a:r>
            <a:r>
              <a:rPr lang="en-US" sz="2400" i="1" dirty="0">
                <a:solidFill>
                  <a:srgbClr val="000000"/>
                </a:solidFill>
              </a:rPr>
              <a:t>/m)(</a:t>
            </a:r>
            <a:r>
              <a:rPr lang="en-US" sz="2400" b="1" i="1" dirty="0">
                <a:ln w="1905"/>
                <a:solidFill>
                  <a:srgbClr val="244A58"/>
                </a:solidFill>
                <a:effectLst>
                  <a:innerShdw blurRad="69850" dist="43180" dir="5400000">
                    <a:srgbClr val="000000">
                      <a:alpha val="65000"/>
                    </a:srgbClr>
                  </a:innerShdw>
                </a:effectLst>
              </a:rPr>
              <a:t>1</a:t>
            </a:r>
            <a:r>
              <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sz="24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Symbol" charset="2"/>
                <a:cs typeface="Symbol" charset="2"/>
              </a:rPr>
              <a:t>S</a:t>
            </a:r>
            <a:r>
              <a:rPr lang="en-US" sz="2400"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j=m0+1</a:t>
            </a:r>
            <a:r>
              <a:rPr lang="en-US" sz="2400" i="1" baseline="-25000" dirty="0">
                <a:solidFill>
                  <a:srgbClr val="000000"/>
                </a:solidFill>
              </a:rPr>
              <a:t> </a:t>
            </a:r>
            <a:r>
              <a:rPr lang="en-US" sz="2400" i="1" dirty="0">
                <a:solidFill>
                  <a:srgbClr val="FF0000"/>
                </a:solidFill>
              </a:rPr>
              <a:t>(1/j)/2</a:t>
            </a:r>
            <a:r>
              <a:rPr lang="en-US" sz="2400" i="1" dirty="0">
                <a:solidFill>
                  <a:srgbClr val="000000"/>
                </a:solidFill>
              </a:rPr>
              <a:t>  )≤ q</a:t>
            </a:r>
            <a:r>
              <a:rPr lang="en-US" sz="2400" dirty="0">
                <a:solidFill>
                  <a:srgbClr val="000000"/>
                </a:solidFill>
              </a:rPr>
              <a:t>,</a:t>
            </a:r>
            <a:r>
              <a:rPr lang="en-US" dirty="0">
                <a:solidFill>
                  <a:srgbClr val="000000"/>
                </a:solidFill>
              </a:rPr>
              <a:t> </a:t>
            </a:r>
          </a:p>
          <a:p>
            <a:pPr>
              <a:defRPr/>
            </a:pPr>
            <a:r>
              <a:rPr lang="en-US" dirty="0">
                <a:solidFill>
                  <a:srgbClr val="000000"/>
                </a:solidFill>
              </a:rPr>
              <a:t>											</a:t>
            </a:r>
          </a:p>
          <a:p>
            <a:pPr>
              <a:defRPr/>
            </a:pPr>
            <a:r>
              <a:rPr lang="en-US" dirty="0">
                <a:solidFill>
                  <a:srgbClr val="000000"/>
                </a:solidFill>
              </a:rPr>
              <a:t>										Reiner </a:t>
            </a:r>
            <a:r>
              <a:rPr lang="fr-FR" altLang="ja-JP" dirty="0">
                <a:solidFill>
                  <a:srgbClr val="000000"/>
                </a:solidFill>
                <a:latin typeface="Arial"/>
              </a:rPr>
              <a:t>’</a:t>
            </a:r>
            <a:r>
              <a:rPr lang="en-US" dirty="0">
                <a:solidFill>
                  <a:srgbClr val="000000"/>
                </a:solidFill>
              </a:rPr>
              <a:t>07, Cohen ‘13</a:t>
            </a:r>
          </a:p>
          <a:p>
            <a:pPr>
              <a:defRPr/>
            </a:pPr>
            <a:r>
              <a:rPr lang="en-US" dirty="0">
                <a:solidFill>
                  <a:srgbClr val="000000"/>
                </a:solidFill>
              </a:rPr>
              <a:t>						</a:t>
            </a:r>
            <a:endParaRPr lang="en-US" sz="2400" dirty="0"/>
          </a:p>
          <a:p>
            <a:pPr>
              <a:defRPr/>
            </a:pPr>
            <a:r>
              <a:rPr lang="en-US" sz="2400" dirty="0"/>
              <a:t>So still conservative, but if we use adaptive procedures care is needed.</a:t>
            </a:r>
          </a:p>
        </p:txBody>
      </p:sp>
    </p:spTree>
    <p:extLst>
      <p:ext uri="{BB962C8B-B14F-4D97-AF65-F5344CB8AC3E}">
        <p14:creationId xmlns:p14="http://schemas.microsoft.com/office/powerpoint/2010/main" val="1752346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09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09987">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09987">
                                            <p:txEl>
                                              <p:pRg st="6" end="6"/>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0998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987" grpId="0" uiExpand="1" build="p" autoUpdateAnimBg="0"/>
    </p:bldLst>
  </p:timing>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FDR or FWER control in GWAS? Why 5*10</a:t>
            </a:r>
            <a:r>
              <a:rPr lang="en-US" baseline="30000" dirty="0"/>
              <a:t>-6</a:t>
            </a:r>
            <a:r>
              <a:rPr lang="en-US" dirty="0"/>
              <a:t>?</a:t>
            </a:r>
          </a:p>
        </p:txBody>
      </p:sp>
      <p:sp>
        <p:nvSpPr>
          <p:cNvPr id="3" name="Content Placeholder 2"/>
          <p:cNvSpPr>
            <a:spLocks noGrp="1"/>
          </p:cNvSpPr>
          <p:nvPr>
            <p:ph idx="1"/>
          </p:nvPr>
        </p:nvSpPr>
        <p:spPr/>
        <p:txBody>
          <a:bodyPr/>
          <a:lstStyle/>
          <a:p>
            <a:pPr marL="0" indent="0">
              <a:buNone/>
            </a:pPr>
            <a:r>
              <a:rPr lang="en-US" dirty="0" err="1"/>
              <a:t>Peterson,Bogomolov</a:t>
            </a:r>
            <a:r>
              <a:rPr lang="en-US" dirty="0"/>
              <a:t>, YB, </a:t>
            </a:r>
            <a:r>
              <a:rPr lang="en-US" dirty="0" err="1"/>
              <a:t>Sabatti</a:t>
            </a:r>
            <a:r>
              <a:rPr lang="en-US" dirty="0"/>
              <a:t> “…Error Controlling Strategies for Multi-Traits Association Studies”</a:t>
            </a:r>
          </a:p>
          <a:p>
            <a:pPr marL="0" indent="0">
              <a:buNone/>
            </a:pPr>
            <a:r>
              <a:rPr lang="en-US" dirty="0"/>
              <a:t> </a:t>
            </a:r>
            <a:r>
              <a:rPr lang="en-US" sz="2000" dirty="0"/>
              <a:t>(</a:t>
            </a:r>
            <a:r>
              <a:rPr lang="en-US" sz="2000" dirty="0">
                <a:hlinkClick r:id="rId2" tooltip="Abstract"/>
              </a:rPr>
              <a:t>arXiv:1504.00701</a:t>
            </a:r>
            <a:r>
              <a:rPr lang="en-US" sz="2000" dirty="0"/>
              <a:t>)  </a:t>
            </a:r>
          </a:p>
          <a:p>
            <a:pPr marL="0" indent="0">
              <a:buNone/>
            </a:pPr>
            <a:r>
              <a:rPr lang="en-US" sz="2000" dirty="0"/>
              <a:t>~300,000 SNPs, 100 traits (independent)   	</a:t>
            </a:r>
            <a:r>
              <a:rPr lang="en-US" sz="2000" dirty="0" err="1"/>
              <a:t>MatrixEQTL</a:t>
            </a:r>
            <a:r>
              <a:rPr lang="en-US" sz="2000" dirty="0"/>
              <a:t> software </a:t>
            </a:r>
          </a:p>
          <a:p>
            <a:endParaRPr lang="en-US" dirty="0"/>
          </a:p>
        </p:txBody>
      </p:sp>
      <p:sp>
        <p:nvSpPr>
          <p:cNvPr id="4" name="Date Placeholder 3"/>
          <p:cNvSpPr>
            <a:spLocks noGrp="1"/>
          </p:cNvSpPr>
          <p:nvPr>
            <p:ph type="dt" sz="half" idx="10"/>
          </p:nvPr>
        </p:nvSpPr>
        <p:spPr/>
        <p:txBody>
          <a:bodyPr/>
          <a:lstStyle/>
          <a:p>
            <a:r>
              <a:rPr lang="en-US"/>
              <a:t>Y Benjamini</a:t>
            </a:r>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46</a:t>
            </a:fld>
            <a:endParaRPr lang="en-US" dirty="0"/>
          </a:p>
        </p:txBody>
      </p:sp>
      <p:pic>
        <p:nvPicPr>
          <p:cNvPr id="7" name="Picture 6"/>
          <p:cNvPicPr>
            <a:picLocks noChangeAspect="1"/>
          </p:cNvPicPr>
          <p:nvPr/>
        </p:nvPicPr>
        <p:blipFill>
          <a:blip r:embed="rId3"/>
          <a:stretch>
            <a:fillRect/>
          </a:stretch>
        </p:blipFill>
        <p:spPr>
          <a:xfrm>
            <a:off x="663455" y="3123321"/>
            <a:ext cx="6062364" cy="2886840"/>
          </a:xfrm>
          <a:prstGeom prst="rect">
            <a:avLst/>
          </a:prstGeom>
        </p:spPr>
      </p:pic>
      <p:pic>
        <p:nvPicPr>
          <p:cNvPr id="8" name="Picture 7"/>
          <p:cNvPicPr>
            <a:picLocks noChangeAspect="1"/>
          </p:cNvPicPr>
          <p:nvPr/>
        </p:nvPicPr>
        <p:blipFill>
          <a:blip r:embed="rId4"/>
          <a:stretch>
            <a:fillRect/>
          </a:stretch>
        </p:blipFill>
        <p:spPr>
          <a:xfrm>
            <a:off x="6857072" y="4188757"/>
            <a:ext cx="2133600" cy="863600"/>
          </a:xfrm>
          <a:prstGeom prst="rect">
            <a:avLst/>
          </a:prstGeom>
        </p:spPr>
      </p:pic>
    </p:spTree>
    <p:extLst>
      <p:ext uri="{BB962C8B-B14F-4D97-AF65-F5344CB8AC3E}">
        <p14:creationId xmlns:p14="http://schemas.microsoft.com/office/powerpoint/2010/main" val="30329052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06ED98B-0BB9-F246-A0CE-108A655F9443}"/>
              </a:ext>
            </a:extLst>
          </p:cNvPr>
          <p:cNvSpPr txBox="1">
            <a:spLocks/>
          </p:cNvSpPr>
          <p:nvPr/>
        </p:nvSpPr>
        <p:spPr>
          <a:xfrm>
            <a:off x="457200" y="1254125"/>
            <a:ext cx="8229600" cy="525938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ormAutofit lnSpcReduction="10000"/>
          </a:bodyPr>
          <a:lstStyle>
            <a:lvl1pPr marL="0" indent="0" algn="l" rtl="0" eaLnBrk="1" fontAlgn="base" hangingPunct="1">
              <a:spcBef>
                <a:spcPct val="20000"/>
              </a:spcBef>
              <a:spcAft>
                <a:spcPct val="0"/>
              </a:spcAft>
              <a:buClr>
                <a:schemeClr val="accent1"/>
              </a:buClr>
              <a:buSzPct val="85000"/>
              <a:buFontTx/>
              <a:buNone/>
              <a:defRPr sz="2400" kern="1200">
                <a:ln>
                  <a:noFill/>
                </a:ln>
                <a:solidFill>
                  <a:srgbClr val="000090"/>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400" kern="1200">
                <a:ln>
                  <a:noFill/>
                </a:ln>
                <a:solidFill>
                  <a:srgbClr val="000090"/>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2400" kern="1200">
                <a:ln>
                  <a:noFill/>
                </a:ln>
                <a:solidFill>
                  <a:srgbClr val="000090"/>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kern="1200">
                <a:ln>
                  <a:noFill/>
                </a:ln>
                <a:solidFill>
                  <a:srgbClr val="000090"/>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kern="1200">
                <a:ln>
                  <a:noFill/>
                </a:ln>
                <a:solidFill>
                  <a:srgbClr val="000090"/>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defTabSz="914400"/>
            <a:r>
              <a:rPr lang="en-US" dirty="0"/>
              <a:t>Comes in two flavors: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Procedural </a:t>
            </a:r>
            <a:r>
              <a:rPr lang="en-US" dirty="0"/>
              <a:t>&amp; Conceptual</a:t>
            </a:r>
          </a:p>
          <a:p>
            <a:pPr defTabSz="914400"/>
            <a:r>
              <a:rPr lang="en-US" dirty="0"/>
              <a:t>The Weighted BH procedure of Genovese Roeder and Wasserman (‘06)</a:t>
            </a:r>
          </a:p>
          <a:p>
            <a:pPr defTabSz="914400"/>
            <a:r>
              <a:rPr lang="en-US" dirty="0"/>
              <a:t>Assign each hypothesis a weight </a:t>
            </a:r>
            <a:r>
              <a:rPr lang="en-US" i="1" dirty="0" err="1">
                <a:solidFill>
                  <a:schemeClr val="tx1"/>
                </a:solidFill>
              </a:rPr>
              <a:t>w</a:t>
            </a:r>
            <a:r>
              <a:rPr lang="en-US" i="1" baseline="-25000" dirty="0" err="1">
                <a:solidFill>
                  <a:schemeClr val="tx1"/>
                </a:solidFill>
              </a:rPr>
              <a:t>i</a:t>
            </a:r>
            <a:r>
              <a:rPr lang="en-US" i="1" baseline="-25000" dirty="0">
                <a:solidFill>
                  <a:schemeClr val="tx1"/>
                </a:solidFill>
              </a:rPr>
              <a:t>, </a:t>
            </a:r>
            <a:r>
              <a:rPr lang="en-US" i="1" dirty="0">
                <a:solidFill>
                  <a:schemeClr val="tx1"/>
                </a:solidFill>
              </a:rPr>
              <a:t> </a:t>
            </a:r>
            <a:r>
              <a:rPr lang="en-US" i="1" dirty="0" err="1">
                <a:solidFill>
                  <a:schemeClr val="tx1"/>
                </a:solidFill>
                <a:latin typeface="Symbol" charset="2"/>
                <a:cs typeface="Symbol" charset="2"/>
              </a:rPr>
              <a:t>S</a:t>
            </a:r>
            <a:r>
              <a:rPr lang="en-US" i="1" dirty="0" err="1">
                <a:solidFill>
                  <a:schemeClr val="tx1"/>
                </a:solidFill>
              </a:rPr>
              <a:t>w</a:t>
            </a:r>
            <a:r>
              <a:rPr lang="en-US" i="1" baseline="-25000" dirty="0" err="1">
                <a:solidFill>
                  <a:schemeClr val="tx1"/>
                </a:solidFill>
              </a:rPr>
              <a:t>i</a:t>
            </a:r>
            <a:r>
              <a:rPr lang="en-US" i="1" dirty="0">
                <a:solidFill>
                  <a:schemeClr val="tx1"/>
                </a:solidFill>
              </a:rPr>
              <a:t>=m    </a:t>
            </a:r>
          </a:p>
          <a:p>
            <a:pPr defTabSz="914400"/>
            <a:r>
              <a:rPr lang="en-US" dirty="0"/>
              <a:t> Calculate new ‘p-values’</a:t>
            </a:r>
          </a:p>
          <a:p>
            <a:pPr defTabSz="914400"/>
            <a:r>
              <a:rPr lang="en-US" dirty="0"/>
              <a:t>                       </a:t>
            </a:r>
            <a:r>
              <a:rPr lang="en-US" i="1" dirty="0">
                <a:solidFill>
                  <a:schemeClr val="tx1"/>
                </a:solidFill>
              </a:rPr>
              <a:t>P*</a:t>
            </a:r>
            <a:r>
              <a:rPr lang="en-US" i="1" baseline="-25000" dirty="0" err="1">
                <a:solidFill>
                  <a:schemeClr val="tx1"/>
                </a:solidFill>
              </a:rPr>
              <a:t>i</a:t>
            </a:r>
            <a:r>
              <a:rPr lang="en-US" i="1" dirty="0">
                <a:solidFill>
                  <a:schemeClr val="tx1"/>
                </a:solidFill>
              </a:rPr>
              <a:t>=P</a:t>
            </a:r>
            <a:r>
              <a:rPr lang="en-US" i="1" baseline="-25000" dirty="0">
                <a:solidFill>
                  <a:schemeClr val="tx1"/>
                </a:solidFill>
              </a:rPr>
              <a:t>i</a:t>
            </a:r>
            <a:r>
              <a:rPr lang="en-US" i="1" dirty="0">
                <a:solidFill>
                  <a:schemeClr val="tx1"/>
                </a:solidFill>
              </a:rPr>
              <a:t>/ </a:t>
            </a:r>
            <a:r>
              <a:rPr lang="en-US" i="1" dirty="0" err="1">
                <a:solidFill>
                  <a:schemeClr val="tx1"/>
                </a:solidFill>
              </a:rPr>
              <a:t>w</a:t>
            </a:r>
            <a:r>
              <a:rPr lang="en-US" i="1" baseline="-25000" dirty="0" err="1">
                <a:solidFill>
                  <a:schemeClr val="tx1"/>
                </a:solidFill>
              </a:rPr>
              <a:t>i</a:t>
            </a:r>
            <a:r>
              <a:rPr lang="en-US" i="1" baseline="-25000" dirty="0">
                <a:solidFill>
                  <a:schemeClr val="tx1"/>
                </a:solidFill>
              </a:rPr>
              <a:t>,</a:t>
            </a:r>
            <a:r>
              <a:rPr lang="en-US" i="1" dirty="0">
                <a:solidFill>
                  <a:schemeClr val="tx1"/>
                </a:solidFill>
              </a:rPr>
              <a:t>  </a:t>
            </a:r>
          </a:p>
          <a:p>
            <a:pPr defTabSz="914400"/>
            <a:r>
              <a:rPr lang="en-US" dirty="0"/>
              <a:t>Use BH procedure with </a:t>
            </a:r>
            <a:r>
              <a:rPr lang="en-US" i="1" dirty="0">
                <a:solidFill>
                  <a:schemeClr val="tx1"/>
                </a:solidFill>
              </a:rPr>
              <a:t>P*</a:t>
            </a:r>
            <a:r>
              <a:rPr lang="en-US" i="1" baseline="-25000" dirty="0">
                <a:solidFill>
                  <a:schemeClr val="tx1"/>
                </a:solidFill>
              </a:rPr>
              <a:t>I</a:t>
            </a:r>
            <a:endParaRPr lang="en-US" i="1" dirty="0">
              <a:solidFill>
                <a:schemeClr val="tx1"/>
              </a:solidFill>
            </a:endParaRPr>
          </a:p>
          <a:p>
            <a:pPr defTabSz="914400"/>
            <a:r>
              <a:rPr lang="en-US" dirty="0"/>
              <a:t>            </a:t>
            </a:r>
            <a:r>
              <a:rPr lang="en-US" dirty="0" err="1"/>
              <a:t>i.e</a:t>
            </a:r>
            <a:r>
              <a:rPr lang="en-US" dirty="0"/>
              <a:t> sort them and work step-up</a:t>
            </a:r>
          </a:p>
          <a:p>
            <a:pPr defTabSz="914400"/>
            <a:endParaRPr lang="en-US" dirty="0"/>
          </a:p>
          <a:p>
            <a:pPr defTabSz="914400"/>
            <a:r>
              <a:rPr lang="en-US" dirty="0"/>
              <a:t>Note: What happens when all  </a:t>
            </a:r>
            <a:r>
              <a:rPr lang="en-US" i="1" dirty="0" err="1">
                <a:solidFill>
                  <a:schemeClr val="tx1"/>
                </a:solidFill>
              </a:rPr>
              <a:t>w</a:t>
            </a:r>
            <a:r>
              <a:rPr lang="en-US" i="1" baseline="-25000" dirty="0" err="1">
                <a:solidFill>
                  <a:schemeClr val="tx1"/>
                </a:solidFill>
              </a:rPr>
              <a:t>i</a:t>
            </a:r>
            <a:r>
              <a:rPr lang="en-US" i="1" dirty="0">
                <a:solidFill>
                  <a:schemeClr val="tx1"/>
                </a:solidFill>
              </a:rPr>
              <a:t> =1</a:t>
            </a:r>
            <a:r>
              <a:rPr lang="en-US" dirty="0"/>
              <a:t>? When  </a:t>
            </a:r>
            <a:r>
              <a:rPr lang="en-US" i="1" dirty="0">
                <a:solidFill>
                  <a:schemeClr val="tx1"/>
                </a:solidFill>
              </a:rPr>
              <a:t>w</a:t>
            </a:r>
            <a:r>
              <a:rPr lang="en-US" i="1" baseline="-25000" dirty="0">
                <a:solidFill>
                  <a:schemeClr val="tx1"/>
                </a:solidFill>
              </a:rPr>
              <a:t>1</a:t>
            </a:r>
            <a:r>
              <a:rPr lang="en-US" i="1" dirty="0">
                <a:solidFill>
                  <a:schemeClr val="tx1"/>
                </a:solidFill>
              </a:rPr>
              <a:t> =1</a:t>
            </a:r>
            <a:r>
              <a:rPr lang="en-US" dirty="0"/>
              <a:t> and all others 0?</a:t>
            </a:r>
          </a:p>
          <a:p>
            <a:pPr defTabSz="914400"/>
            <a:r>
              <a:rPr lang="en-US" dirty="0"/>
              <a:t>Result: the </a:t>
            </a:r>
            <a:r>
              <a:rPr lang="en-US" i="1" dirty="0">
                <a:solidFill>
                  <a:schemeClr val="tx1"/>
                </a:solidFill>
              </a:rPr>
              <a:t>FDR ≤  q.      (  ≤ q(m</a:t>
            </a:r>
            <a:r>
              <a:rPr lang="en-US" i="1" baseline="-25000" dirty="0">
                <a:solidFill>
                  <a:schemeClr val="tx1"/>
                </a:solidFill>
              </a:rPr>
              <a:t>0</a:t>
            </a:r>
            <a:r>
              <a:rPr lang="en-US" i="1" dirty="0">
                <a:solidFill>
                  <a:schemeClr val="tx1"/>
                </a:solidFill>
              </a:rPr>
              <a:t>/m))</a:t>
            </a:r>
          </a:p>
          <a:p>
            <a:pPr defTabSz="914400"/>
            <a:r>
              <a:rPr lang="en-US" dirty="0"/>
              <a:t>Large power gain for high </a:t>
            </a:r>
            <a:r>
              <a:rPr lang="en-US" dirty="0" err="1"/>
              <a:t>w</a:t>
            </a:r>
            <a:r>
              <a:rPr lang="en-US" baseline="-25000" dirty="0" err="1"/>
              <a:t>i</a:t>
            </a:r>
            <a:r>
              <a:rPr lang="en-US" dirty="0"/>
              <a:t>; small loss for low </a:t>
            </a:r>
            <a:r>
              <a:rPr lang="en-US" dirty="0" err="1"/>
              <a:t>w</a:t>
            </a:r>
            <a:r>
              <a:rPr lang="en-US" baseline="-25000" dirty="0" err="1"/>
              <a:t>i</a:t>
            </a:r>
            <a:r>
              <a:rPr lang="en-US" dirty="0"/>
              <a:t>!</a:t>
            </a:r>
          </a:p>
          <a:p>
            <a:pPr defTabSz="914400"/>
            <a:endParaRPr lang="en-US" baseline="-25000" dirty="0"/>
          </a:p>
          <a:p>
            <a:pPr defTabSz="914400"/>
            <a:endParaRPr lang="en-US" baseline="-25000" dirty="0"/>
          </a:p>
          <a:p>
            <a:pPr defTabSz="914400"/>
            <a:endParaRPr lang="en-US" baseline="-25000" dirty="0"/>
          </a:p>
        </p:txBody>
      </p:sp>
      <p:sp>
        <p:nvSpPr>
          <p:cNvPr id="10" name="Title 1">
            <a:extLst>
              <a:ext uri="{FF2B5EF4-FFF2-40B4-BE49-F238E27FC236}">
                <a16:creationId xmlns:a16="http://schemas.microsoft.com/office/drawing/2014/main" id="{B70D84C0-088D-3246-9311-3898FC64AC5C}"/>
              </a:ext>
            </a:extLst>
          </p:cNvPr>
          <p:cNvSpPr txBox="1">
            <a:spLocks/>
          </p:cNvSpPr>
          <p:nvPr/>
        </p:nvSpPr>
        <p:spPr>
          <a:xfrm>
            <a:off x="457200" y="533400"/>
            <a:ext cx="8229600" cy="503238"/>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noAutofit/>
          </a:bodyPr>
          <a:lstStyle>
            <a:lvl1pPr algn="l" rtl="0" eaLnBrk="1" fontAlgn="base" hangingPunct="1">
              <a:spcBef>
                <a:spcPct val="0"/>
              </a:spcBef>
              <a:spcAft>
                <a:spcPct val="0"/>
              </a:spcAft>
              <a:defRPr sz="2800" kern="1200" spc="-100">
                <a:ln>
                  <a:solidFill>
                    <a:schemeClr val="accent6">
                      <a:lumMod val="50000"/>
                    </a:schemeClr>
                  </a:solidFill>
                </a:ln>
                <a:solidFill>
                  <a:schemeClr val="accent6">
                    <a:lumMod val="50000"/>
                  </a:schemeClr>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9pPr>
          </a:lstStyle>
          <a:p>
            <a:pPr defTabSz="914400"/>
            <a:r>
              <a:rPr lang="en-US" dirty="0"/>
              <a:t>(3) Weighted FDR controlling procedures</a:t>
            </a:r>
          </a:p>
        </p:txBody>
      </p:sp>
    </p:spTree>
    <p:extLst>
      <p:ext uri="{BB962C8B-B14F-4D97-AF65-F5344CB8AC3E}">
        <p14:creationId xmlns:p14="http://schemas.microsoft.com/office/powerpoint/2010/main" val="232586283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446EA1-D812-E548-8490-ACC40E340A2E}"/>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A97A7262-C3E3-CB49-A46D-1CD799B67B09}"/>
              </a:ext>
            </a:extLst>
          </p:cNvPr>
          <p:cNvSpPr>
            <a:spLocks noGrp="1"/>
          </p:cNvSpPr>
          <p:nvPr>
            <p:ph idx="1"/>
          </p:nvPr>
        </p:nvSpPr>
        <p:spPr/>
        <p:txBody>
          <a:bodyPr/>
          <a:lstStyle/>
          <a:p>
            <a:endParaRPr lang="en-US"/>
          </a:p>
        </p:txBody>
      </p:sp>
      <p:pic>
        <p:nvPicPr>
          <p:cNvPr id="4" name="Content Placeholder 3">
            <a:extLst>
              <a:ext uri="{FF2B5EF4-FFF2-40B4-BE49-F238E27FC236}">
                <a16:creationId xmlns:a16="http://schemas.microsoft.com/office/drawing/2014/main" id="{C4C95952-39F1-6A49-B686-B948F49D0C08}"/>
              </a:ext>
            </a:extLst>
          </p:cNvPr>
          <p:cNvPicPr>
            <a:picLocks noChangeAspect="1"/>
          </p:cNvPicPr>
          <p:nvPr/>
        </p:nvPicPr>
        <p:blipFill>
          <a:blip r:embed="rId2"/>
          <a:srcRect t="7329" b="7329"/>
          <a:stretch>
            <a:fillRect/>
          </a:stretch>
        </p:blipFill>
        <p:spPr>
          <a:xfrm>
            <a:off x="284020" y="640340"/>
            <a:ext cx="8112050" cy="5184264"/>
          </a:xfrm>
          <a:prstGeom prst="rect">
            <a:avLst/>
          </a:prstGeom>
        </p:spPr>
      </p:pic>
      <p:sp>
        <p:nvSpPr>
          <p:cNvPr id="5" name="TextBox 4">
            <a:extLst>
              <a:ext uri="{FF2B5EF4-FFF2-40B4-BE49-F238E27FC236}">
                <a16:creationId xmlns:a16="http://schemas.microsoft.com/office/drawing/2014/main" id="{345D91C0-6F09-7249-B227-F1A58B2187B0}"/>
              </a:ext>
            </a:extLst>
          </p:cNvPr>
          <p:cNvSpPr txBox="1"/>
          <p:nvPr/>
        </p:nvSpPr>
        <p:spPr>
          <a:xfrm>
            <a:off x="513567" y="6112701"/>
            <a:ext cx="8075993" cy="923330"/>
          </a:xfrm>
          <a:prstGeom prst="rect">
            <a:avLst/>
          </a:prstGeom>
          <a:noFill/>
        </p:spPr>
        <p:txBody>
          <a:bodyPr wrap="none" rtlCol="0">
            <a:spAutoFit/>
          </a:bodyPr>
          <a:lstStyle/>
          <a:p>
            <a:r>
              <a:rPr lang="en-US" dirty="0"/>
              <a:t>Review: Genome-Wide Significance Levels and Weighted Hypothesis Testing</a:t>
            </a:r>
          </a:p>
          <a:p>
            <a:r>
              <a:rPr lang="en-US" dirty="0"/>
              <a:t>                         (Kathryn Roeder and Larry Wasserman)</a:t>
            </a:r>
          </a:p>
          <a:p>
            <a:endParaRPr lang="en-US" dirty="0"/>
          </a:p>
        </p:txBody>
      </p:sp>
    </p:spTree>
    <p:extLst>
      <p:ext uri="{BB962C8B-B14F-4D97-AF65-F5344CB8AC3E}">
        <p14:creationId xmlns:p14="http://schemas.microsoft.com/office/powerpoint/2010/main" val="199166797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89D82E-D9A3-E94C-A22E-6DD1B5C93B33}"/>
              </a:ext>
            </a:extLst>
          </p:cNvPr>
          <p:cNvSpPr>
            <a:spLocks noGrp="1"/>
          </p:cNvSpPr>
          <p:nvPr>
            <p:ph type="dt" sz="half" idx="2"/>
          </p:nvPr>
        </p:nvSpPr>
        <p:spPr/>
        <p:txBody>
          <a:bodyPr/>
          <a:lstStyle/>
          <a:p>
            <a:r>
              <a:rPr lang="en-US"/>
              <a:t>Y Benjamini</a:t>
            </a:r>
          </a:p>
        </p:txBody>
      </p:sp>
      <p:sp>
        <p:nvSpPr>
          <p:cNvPr id="3" name="Footer Placeholder 2">
            <a:extLst>
              <a:ext uri="{FF2B5EF4-FFF2-40B4-BE49-F238E27FC236}">
                <a16:creationId xmlns:a16="http://schemas.microsoft.com/office/drawing/2014/main" id="{153AB30B-BF66-8848-A02B-0BEF0FE961B9}"/>
              </a:ext>
            </a:extLst>
          </p:cNvPr>
          <p:cNvSpPr>
            <a:spLocks noGrp="1"/>
          </p:cNvSpPr>
          <p:nvPr>
            <p:ph type="ftr" sz="quarter" idx="3"/>
          </p:nvPr>
        </p:nvSpPr>
        <p:spPr/>
        <p:txBody>
          <a:bodyPr/>
          <a:lstStyle/>
          <a:p>
            <a:r>
              <a:rPr lang="en-US"/>
              <a:t>5: Discovering the FDR</a:t>
            </a:r>
            <a:endParaRPr lang="en-US" dirty="0"/>
          </a:p>
        </p:txBody>
      </p:sp>
      <p:sp>
        <p:nvSpPr>
          <p:cNvPr id="4" name="Slide Number Placeholder 3">
            <a:extLst>
              <a:ext uri="{FF2B5EF4-FFF2-40B4-BE49-F238E27FC236}">
                <a16:creationId xmlns:a16="http://schemas.microsoft.com/office/drawing/2014/main" id="{28D17364-3A8B-1243-905C-BC9FCE9A21A6}"/>
              </a:ext>
            </a:extLst>
          </p:cNvPr>
          <p:cNvSpPr>
            <a:spLocks noGrp="1"/>
          </p:cNvSpPr>
          <p:nvPr>
            <p:ph type="sldNum" sz="quarter" idx="4"/>
          </p:nvPr>
        </p:nvSpPr>
        <p:spPr/>
        <p:txBody>
          <a:bodyPr/>
          <a:lstStyle/>
          <a:p>
            <a:fld id="{6BD33274-AE72-8E49-8D6C-C936F47F5E73}" type="slidenum">
              <a:rPr lang="en-US" smtClean="0">
                <a:solidFill>
                  <a:srgbClr val="000099"/>
                </a:solidFill>
              </a:rPr>
              <a:pPr/>
              <a:t>49</a:t>
            </a:fld>
            <a:endParaRPr lang="en-US">
              <a:solidFill>
                <a:srgbClr val="000099"/>
              </a:solidFill>
            </a:endParaRPr>
          </a:p>
        </p:txBody>
      </p:sp>
      <p:sp>
        <p:nvSpPr>
          <p:cNvPr id="7" name="Content Placeholder 2">
            <a:extLst>
              <a:ext uri="{FF2B5EF4-FFF2-40B4-BE49-F238E27FC236}">
                <a16:creationId xmlns:a16="http://schemas.microsoft.com/office/drawing/2014/main" id="{04A72C7D-0887-C44E-8F75-0A020070A4F1}"/>
              </a:ext>
            </a:extLst>
          </p:cNvPr>
          <p:cNvSpPr txBox="1">
            <a:spLocks/>
          </p:cNvSpPr>
          <p:nvPr/>
        </p:nvSpPr>
        <p:spPr>
          <a:xfrm>
            <a:off x="342899" y="1293812"/>
            <a:ext cx="8686801" cy="5259388"/>
          </a:xfrm>
          <a:prstGeom prst="rect">
            <a:avLst/>
          </a:prstGeom>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ormAutofit lnSpcReduction="10000"/>
          </a:bodyPr>
          <a:lstStyle>
            <a:lvl1pPr marL="0" indent="0" algn="l" rtl="0" eaLnBrk="1" fontAlgn="base" hangingPunct="1">
              <a:spcBef>
                <a:spcPct val="20000"/>
              </a:spcBef>
              <a:spcAft>
                <a:spcPct val="0"/>
              </a:spcAft>
              <a:buClr>
                <a:schemeClr val="accent1"/>
              </a:buClr>
              <a:buSzPct val="85000"/>
              <a:buFontTx/>
              <a:buNone/>
              <a:defRPr sz="2400" kern="1200">
                <a:ln>
                  <a:noFill/>
                </a:ln>
                <a:solidFill>
                  <a:srgbClr val="000090"/>
                </a:solidFill>
                <a:latin typeface="+mn-lt"/>
                <a:ea typeface="ＭＳ Ｐゴシック" charset="0"/>
                <a:cs typeface="ＭＳ Ｐゴシック" charset="0"/>
              </a:defRPr>
            </a:lvl1pPr>
            <a:lvl2pPr marL="457200" indent="-182563" algn="l" rtl="0" eaLnBrk="1" fontAlgn="base" hangingPunct="1">
              <a:spcBef>
                <a:spcPct val="20000"/>
              </a:spcBef>
              <a:spcAft>
                <a:spcPct val="0"/>
              </a:spcAft>
              <a:buClr>
                <a:schemeClr val="accent1"/>
              </a:buClr>
              <a:buSzPct val="85000"/>
              <a:buFont typeface="Arial" charset="0"/>
              <a:buChar char="•"/>
              <a:defRPr sz="2400" kern="1200">
                <a:ln>
                  <a:noFill/>
                </a:ln>
                <a:solidFill>
                  <a:srgbClr val="000090"/>
                </a:solidFill>
                <a:latin typeface="+mn-lt"/>
                <a:ea typeface="ＭＳ Ｐゴシック" charset="0"/>
                <a:cs typeface="+mn-cs"/>
              </a:defRPr>
            </a:lvl2pPr>
            <a:lvl3pPr marL="730250" indent="-182563" algn="l" rtl="0" eaLnBrk="1" fontAlgn="base" hangingPunct="1">
              <a:spcBef>
                <a:spcPct val="20000"/>
              </a:spcBef>
              <a:spcAft>
                <a:spcPct val="0"/>
              </a:spcAft>
              <a:buClr>
                <a:schemeClr val="accent1"/>
              </a:buClr>
              <a:buSzPct val="90000"/>
              <a:buFont typeface="Arial" charset="0"/>
              <a:buChar char="•"/>
              <a:defRPr sz="2400" kern="1200">
                <a:ln>
                  <a:noFill/>
                </a:ln>
                <a:solidFill>
                  <a:srgbClr val="000090"/>
                </a:solidFill>
                <a:latin typeface="+mn-lt"/>
                <a:ea typeface="ＭＳ Ｐゴシック" charset="0"/>
                <a:cs typeface="+mn-cs"/>
              </a:defRPr>
            </a:lvl3pPr>
            <a:lvl4pPr marL="1004888" indent="-182563" algn="l" rtl="0" eaLnBrk="1" fontAlgn="base" hangingPunct="1">
              <a:spcBef>
                <a:spcPct val="20000"/>
              </a:spcBef>
              <a:spcAft>
                <a:spcPct val="0"/>
              </a:spcAft>
              <a:buClr>
                <a:schemeClr val="accent1"/>
              </a:buClr>
              <a:buFont typeface="Arial" charset="0"/>
              <a:buChar char="•"/>
              <a:defRPr kern="1200">
                <a:ln>
                  <a:noFill/>
                </a:ln>
                <a:solidFill>
                  <a:srgbClr val="000090"/>
                </a:solidFill>
                <a:latin typeface="+mn-lt"/>
                <a:ea typeface="ＭＳ Ｐゴシック" charset="0"/>
                <a:cs typeface="+mn-cs"/>
              </a:defRPr>
            </a:lvl4pPr>
            <a:lvl5pPr marL="1187450" indent="-136525" algn="l" rtl="0" eaLnBrk="1" fontAlgn="base" hangingPunct="1">
              <a:spcBef>
                <a:spcPct val="20000"/>
              </a:spcBef>
              <a:spcAft>
                <a:spcPct val="0"/>
              </a:spcAft>
              <a:buClr>
                <a:schemeClr val="accent1"/>
              </a:buClr>
              <a:buSzPct val="100000"/>
              <a:buFont typeface="Arial" charset="0"/>
              <a:buChar char="•"/>
              <a:defRPr kern="1200">
                <a:ln>
                  <a:noFill/>
                </a:ln>
                <a:solidFill>
                  <a:srgbClr val="000090"/>
                </a:solidFill>
                <a:latin typeface="+mn-lt"/>
                <a:ea typeface="ＭＳ Ｐゴシック" charset="0"/>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a:lstStyle>
          <a:p>
            <a:pPr defTabSz="914400"/>
            <a:r>
              <a:rPr lang="en-US" dirty="0"/>
              <a:t>Two flavors: Procedural</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dirty="0"/>
              <a:t>&amp;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Conceptual</a:t>
            </a:r>
            <a:endParaRPr lang="en-US" dirty="0"/>
          </a:p>
          <a:p>
            <a:pPr defTabSz="914400"/>
            <a:r>
              <a:rPr lang="en-US" dirty="0"/>
              <a:t>The Weighted BH procedure of YB &amp; Hochberg</a:t>
            </a:r>
          </a:p>
          <a:p>
            <a:pPr defTabSz="914400"/>
            <a:r>
              <a:rPr lang="en-US" dirty="0"/>
              <a:t>Assign each hypothesis a weight </a:t>
            </a:r>
            <a:r>
              <a:rPr lang="en-US" i="1" dirty="0" err="1">
                <a:solidFill>
                  <a:schemeClr val="tx1"/>
                </a:solidFill>
              </a:rPr>
              <a:t>w</a:t>
            </a:r>
            <a:r>
              <a:rPr lang="en-US" i="1" baseline="-25000" dirty="0" err="1">
                <a:solidFill>
                  <a:schemeClr val="tx1"/>
                </a:solidFill>
              </a:rPr>
              <a:t>i</a:t>
            </a:r>
            <a:r>
              <a:rPr lang="en-US" i="1" baseline="-25000" dirty="0">
                <a:solidFill>
                  <a:schemeClr val="tx1"/>
                </a:solidFill>
              </a:rPr>
              <a:t>, </a:t>
            </a:r>
            <a:r>
              <a:rPr lang="en-US" i="1" dirty="0">
                <a:solidFill>
                  <a:schemeClr val="tx1"/>
                </a:solidFill>
              </a:rPr>
              <a:t> </a:t>
            </a:r>
            <a:r>
              <a:rPr lang="en-US" i="1" dirty="0" err="1">
                <a:solidFill>
                  <a:schemeClr val="tx1"/>
                </a:solidFill>
                <a:latin typeface="Symbol" charset="2"/>
                <a:cs typeface="Symbol" charset="2"/>
              </a:rPr>
              <a:t>S</a:t>
            </a:r>
            <a:r>
              <a:rPr lang="en-US" i="1" dirty="0" err="1">
                <a:solidFill>
                  <a:schemeClr val="tx1"/>
                </a:solidFill>
              </a:rPr>
              <a:t>w</a:t>
            </a:r>
            <a:r>
              <a:rPr lang="en-US" i="1" baseline="-25000" dirty="0" err="1">
                <a:solidFill>
                  <a:schemeClr val="tx1"/>
                </a:solidFill>
              </a:rPr>
              <a:t>i</a:t>
            </a:r>
            <a:r>
              <a:rPr lang="en-US" i="1" dirty="0">
                <a:solidFill>
                  <a:schemeClr val="tx1"/>
                </a:solidFill>
              </a:rPr>
              <a:t>=m    </a:t>
            </a:r>
          </a:p>
          <a:p>
            <a:pPr defTabSz="914400"/>
            <a:r>
              <a:rPr lang="en-US" dirty="0"/>
              <a:t> Define weighted FDR as </a:t>
            </a:r>
          </a:p>
          <a:p>
            <a:pPr defTabSz="914400"/>
            <a:endParaRPr lang="en-US" dirty="0"/>
          </a:p>
          <a:p>
            <a:pPr defTabSz="914400"/>
            <a:endParaRPr lang="en-US" dirty="0"/>
          </a:p>
          <a:p>
            <a:pPr defTabSz="914400"/>
            <a:r>
              <a:rPr lang="en-US" dirty="0"/>
              <a:t>Sort the original p-values, get </a:t>
            </a:r>
            <a:r>
              <a:rPr lang="en-US" dirty="0">
                <a:solidFill>
                  <a:schemeClr val="tx1"/>
                </a:solidFill>
              </a:rPr>
              <a:t>P</a:t>
            </a:r>
            <a:r>
              <a:rPr lang="en-US" baseline="-25000" dirty="0">
                <a:solidFill>
                  <a:schemeClr val="tx1"/>
                </a:solidFill>
              </a:rPr>
              <a:t>(</a:t>
            </a:r>
            <a:r>
              <a:rPr lang="en-US" baseline="-25000" dirty="0" err="1">
                <a:solidFill>
                  <a:schemeClr val="tx1"/>
                </a:solidFill>
              </a:rPr>
              <a:t>i</a:t>
            </a:r>
            <a:r>
              <a:rPr lang="en-US" baseline="-25000" dirty="0">
                <a:solidFill>
                  <a:schemeClr val="tx1"/>
                </a:solidFill>
              </a:rPr>
              <a:t>)</a:t>
            </a:r>
            <a:r>
              <a:rPr lang="en-US" dirty="0">
                <a:solidFill>
                  <a:schemeClr val="tx1"/>
                </a:solidFill>
              </a:rPr>
              <a:t> </a:t>
            </a:r>
            <a:r>
              <a:rPr lang="en-US" dirty="0"/>
              <a:t>with associated weight </a:t>
            </a:r>
            <a:r>
              <a:rPr lang="en-US" i="1" dirty="0" err="1">
                <a:solidFill>
                  <a:schemeClr val="tx1"/>
                </a:solidFill>
              </a:rPr>
              <a:t>i</a:t>
            </a:r>
            <a:r>
              <a:rPr lang="en-US" baseline="-25000" dirty="0"/>
              <a:t>,</a:t>
            </a:r>
            <a:r>
              <a:rPr lang="en-US" dirty="0"/>
              <a:t>  </a:t>
            </a:r>
          </a:p>
          <a:p>
            <a:pPr defTabSz="914400"/>
            <a:r>
              <a:rPr lang="en-US" dirty="0"/>
              <a:t>Calculate</a:t>
            </a:r>
          </a:p>
          <a:p>
            <a:pPr defTabSz="914400"/>
            <a:r>
              <a:rPr lang="en-US" dirty="0"/>
              <a:t>Reject all k hypotheses with smallest p-values</a:t>
            </a:r>
          </a:p>
          <a:p>
            <a:pPr defTabSz="914400"/>
            <a:endParaRPr lang="en-US" dirty="0"/>
          </a:p>
          <a:p>
            <a:pPr defTabSz="914400"/>
            <a:r>
              <a:rPr lang="en-US" dirty="0"/>
              <a:t>Note: What happens when all  </a:t>
            </a:r>
            <a:r>
              <a:rPr lang="en-US" i="1" dirty="0" err="1">
                <a:solidFill>
                  <a:schemeClr val="tx1"/>
                </a:solidFill>
              </a:rPr>
              <a:t>w</a:t>
            </a:r>
            <a:r>
              <a:rPr lang="en-US" i="1" baseline="-25000" dirty="0" err="1">
                <a:solidFill>
                  <a:schemeClr val="tx1"/>
                </a:solidFill>
              </a:rPr>
              <a:t>i</a:t>
            </a:r>
            <a:r>
              <a:rPr lang="en-US" i="1" dirty="0">
                <a:solidFill>
                  <a:schemeClr val="tx1"/>
                </a:solidFill>
              </a:rPr>
              <a:t> =1</a:t>
            </a:r>
            <a:r>
              <a:rPr lang="en-US" dirty="0"/>
              <a:t>? When  </a:t>
            </a:r>
            <a:r>
              <a:rPr lang="en-US" i="1" dirty="0">
                <a:solidFill>
                  <a:schemeClr val="tx1"/>
                </a:solidFill>
              </a:rPr>
              <a:t>w</a:t>
            </a:r>
            <a:r>
              <a:rPr lang="en-US" i="1" baseline="-25000" dirty="0">
                <a:solidFill>
                  <a:schemeClr val="tx1"/>
                </a:solidFill>
              </a:rPr>
              <a:t>1</a:t>
            </a:r>
            <a:r>
              <a:rPr lang="en-US" i="1" dirty="0">
                <a:solidFill>
                  <a:schemeClr val="tx1"/>
                </a:solidFill>
              </a:rPr>
              <a:t> =m</a:t>
            </a:r>
            <a:r>
              <a:rPr lang="en-US" dirty="0"/>
              <a:t> and all others 0?</a:t>
            </a:r>
          </a:p>
          <a:p>
            <a:pPr defTabSz="914400"/>
            <a:r>
              <a:rPr lang="en-US" dirty="0"/>
              <a:t>Result: for PRDS test statistics</a:t>
            </a:r>
          </a:p>
          <a:p>
            <a:pPr defTabSz="914400"/>
            <a:endParaRPr lang="en-US" baseline="-25000" dirty="0"/>
          </a:p>
          <a:p>
            <a:pPr defTabSz="914400"/>
            <a:endParaRPr lang="en-US" baseline="-25000" dirty="0"/>
          </a:p>
          <a:p>
            <a:pPr defTabSz="914400"/>
            <a:endParaRPr lang="en-US" baseline="-25000" dirty="0"/>
          </a:p>
        </p:txBody>
      </p:sp>
      <p:pic>
        <p:nvPicPr>
          <p:cNvPr id="8" name="Picture 7" descr="latex-image-1.pdf">
            <a:extLst>
              <a:ext uri="{FF2B5EF4-FFF2-40B4-BE49-F238E27FC236}">
                <a16:creationId xmlns:a16="http://schemas.microsoft.com/office/drawing/2014/main" id="{D7087AD8-D149-FA43-BF99-E3D24C4640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45960" y="2826851"/>
            <a:ext cx="3621167" cy="637201"/>
          </a:xfrm>
          <a:prstGeom prst="rect">
            <a:avLst/>
          </a:prstGeom>
        </p:spPr>
      </p:pic>
      <p:pic>
        <p:nvPicPr>
          <p:cNvPr id="9" name="Picture 8" descr="latex-image-1.pdf">
            <a:extLst>
              <a:ext uri="{FF2B5EF4-FFF2-40B4-BE49-F238E27FC236}">
                <a16:creationId xmlns:a16="http://schemas.microsoft.com/office/drawing/2014/main" id="{48A16F0C-DFFA-A04D-B58A-048917161D2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61392" y="5915441"/>
            <a:ext cx="3175000" cy="495300"/>
          </a:xfrm>
          <a:prstGeom prst="rect">
            <a:avLst/>
          </a:prstGeom>
        </p:spPr>
      </p:pic>
      <p:pic>
        <p:nvPicPr>
          <p:cNvPr id="10" name="Picture 9" descr="latex-image-1.pdf">
            <a:extLst>
              <a:ext uri="{FF2B5EF4-FFF2-40B4-BE49-F238E27FC236}">
                <a16:creationId xmlns:a16="http://schemas.microsoft.com/office/drawing/2014/main" id="{E3EAC69A-AF40-B94D-BDFC-409EEF66C0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3972" y="4020707"/>
            <a:ext cx="3619500" cy="495300"/>
          </a:xfrm>
          <a:prstGeom prst="rect">
            <a:avLst/>
          </a:prstGeom>
        </p:spPr>
      </p:pic>
      <p:sp>
        <p:nvSpPr>
          <p:cNvPr id="12" name="Title 1">
            <a:extLst>
              <a:ext uri="{FF2B5EF4-FFF2-40B4-BE49-F238E27FC236}">
                <a16:creationId xmlns:a16="http://schemas.microsoft.com/office/drawing/2014/main" id="{8404267B-E74E-F448-8AE1-788E8F5F962C}"/>
              </a:ext>
            </a:extLst>
          </p:cNvPr>
          <p:cNvSpPr txBox="1">
            <a:spLocks/>
          </p:cNvSpPr>
          <p:nvPr/>
        </p:nvSpPr>
        <p:spPr>
          <a:xfrm>
            <a:off x="457200" y="533400"/>
            <a:ext cx="8229600" cy="503238"/>
          </a:xfrm>
          <a:prstGeom prst="rect">
            <a:avLst/>
          </a:prstGeom>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lIns="91440" tIns="45720" rIns="91440" bIns="45720" rtlCol="0" anchor="ctr">
            <a:noAutofit/>
          </a:bodyPr>
          <a:lstStyle>
            <a:lvl1pPr algn="l" rtl="0" eaLnBrk="1" fontAlgn="base" hangingPunct="1">
              <a:spcBef>
                <a:spcPct val="0"/>
              </a:spcBef>
              <a:spcAft>
                <a:spcPct val="0"/>
              </a:spcAft>
              <a:defRPr sz="2800" kern="1200" spc="-100">
                <a:ln>
                  <a:solidFill>
                    <a:schemeClr val="accent6">
                      <a:lumMod val="50000"/>
                    </a:schemeClr>
                  </a:solidFill>
                </a:ln>
                <a:solidFill>
                  <a:schemeClr val="accent6">
                    <a:lumMod val="50000"/>
                  </a:schemeClr>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6pPr>
            <a:lvl7pPr marL="9144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7pPr>
            <a:lvl8pPr marL="13716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8pPr>
            <a:lvl9pPr marL="1828800" algn="l" rtl="0" eaLnBrk="1" fontAlgn="base" hangingPunct="1">
              <a:spcBef>
                <a:spcPct val="0"/>
              </a:spcBef>
              <a:spcAft>
                <a:spcPct val="0"/>
              </a:spcAft>
              <a:defRPr sz="3200">
                <a:solidFill>
                  <a:schemeClr val="tx2"/>
                </a:solidFill>
                <a:latin typeface="Arial" charset="0"/>
                <a:ea typeface="ＭＳ Ｐゴシック" charset="0"/>
                <a:cs typeface="ＭＳ Ｐゴシック" charset="0"/>
              </a:defRPr>
            </a:lvl9pPr>
          </a:lstStyle>
          <a:p>
            <a:pPr defTabSz="914400"/>
            <a:r>
              <a:rPr lang="en-US"/>
              <a:t>Weighted FDR controlling procedures</a:t>
            </a:r>
            <a:endParaRPr lang="en-US" dirty="0"/>
          </a:p>
        </p:txBody>
      </p:sp>
    </p:spTree>
    <p:extLst>
      <p:ext uri="{BB962C8B-B14F-4D97-AF65-F5344CB8AC3E}">
        <p14:creationId xmlns:p14="http://schemas.microsoft.com/office/powerpoint/2010/main" val="22962214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1090" name="Rectangle 2"/>
          <p:cNvSpPr>
            <a:spLocks noGrp="1" noChangeArrowheads="1"/>
          </p:cNvSpPr>
          <p:nvPr>
            <p:ph type="title"/>
          </p:nvPr>
        </p:nvSpPr>
        <p:spPr/>
        <p:txBody>
          <a:bodyPr/>
          <a:lstStyle/>
          <a:p>
            <a:pPr eaLnBrk="1" fontAlgn="auto" hangingPunct="1">
              <a:spcAft>
                <a:spcPts val="0"/>
              </a:spcAft>
              <a:defRPr/>
            </a:pPr>
            <a:r>
              <a:rPr lang="en-US" dirty="0">
                <a:ea typeface="+mj-ea"/>
                <a:cs typeface="+mj-cs"/>
              </a:rPr>
              <a:t>FDR controlling procedures – the BH</a:t>
            </a:r>
            <a:endParaRPr lang="en-GB" dirty="0">
              <a:ea typeface="+mj-ea"/>
              <a:cs typeface="+mj-cs"/>
            </a:endParaRPr>
          </a:p>
        </p:txBody>
      </p:sp>
      <p:sp>
        <p:nvSpPr>
          <p:cNvPr id="601091" name="Rectangle 3"/>
          <p:cNvSpPr>
            <a:spLocks noGrp="1" noChangeArrowheads="1"/>
          </p:cNvSpPr>
          <p:nvPr>
            <p:ph idx="1"/>
          </p:nvPr>
        </p:nvSpPr>
        <p:spPr/>
        <p:txBody>
          <a:bodyPr>
            <a:normAutofit/>
          </a:bodyPr>
          <a:lstStyle/>
          <a:p>
            <a:pPr marL="457200" indent="-457200" eaLnBrk="1" fontAlgn="auto" hangingPunct="1">
              <a:spcAft>
                <a:spcPts val="0"/>
              </a:spcAft>
              <a:buFontTx/>
              <a:buNone/>
              <a:defRPr/>
            </a:pPr>
            <a:r>
              <a:rPr lang="en-US" dirty="0"/>
              <a:t>					</a:t>
            </a:r>
            <a:r>
              <a:rPr lang="en-US" dirty="0" err="1">
                <a:solidFill>
                  <a:schemeClr val="tx1"/>
                </a:solidFill>
                <a:ea typeface="+mn-ea"/>
                <a:cs typeface="+mn-cs"/>
              </a:rPr>
              <a:t>Benjamini</a:t>
            </a:r>
            <a:r>
              <a:rPr lang="en-US" dirty="0">
                <a:solidFill>
                  <a:schemeClr val="tx1"/>
                </a:solidFill>
                <a:ea typeface="+mn-ea"/>
                <a:cs typeface="+mn-cs"/>
              </a:rPr>
              <a:t>-Hochberg 1995 (BH)</a:t>
            </a:r>
            <a:r>
              <a:rPr lang="en-US" sz="2000" dirty="0">
                <a:solidFill>
                  <a:schemeClr val="tx1"/>
                </a:solidFill>
                <a:ea typeface="+mn-ea"/>
                <a:cs typeface="+mn-cs"/>
              </a:rPr>
              <a:t> </a:t>
            </a:r>
          </a:p>
          <a:p>
            <a:pPr marL="457200" indent="-457200" eaLnBrk="1" fontAlgn="auto" hangingPunct="1">
              <a:spcAft>
                <a:spcPts val="0"/>
              </a:spcAft>
              <a:buFontTx/>
              <a:buNone/>
              <a:defRPr/>
            </a:pPr>
            <a:r>
              <a:rPr lang="en-US" dirty="0">
                <a:ea typeface="+mn-ea"/>
                <a:cs typeface="+mn-cs"/>
              </a:rPr>
              <a:t>Let </a:t>
            </a:r>
            <a:r>
              <a:rPr lang="en-US" i="1" dirty="0">
                <a:solidFill>
                  <a:srgbClr val="000000"/>
                </a:solidFill>
                <a:ea typeface="+mn-ea"/>
                <a:cs typeface="+mn-cs"/>
              </a:rPr>
              <a:t>P</a:t>
            </a:r>
            <a:r>
              <a:rPr lang="en-US" i="1" baseline="-25000" dirty="0">
                <a:solidFill>
                  <a:srgbClr val="000000"/>
                </a:solidFill>
                <a:ea typeface="+mn-ea"/>
                <a:cs typeface="+mn-cs"/>
              </a:rPr>
              <a:t>i</a:t>
            </a:r>
            <a:r>
              <a:rPr lang="en-US" dirty="0">
                <a:ea typeface="+mn-ea"/>
                <a:cs typeface="+mn-cs"/>
              </a:rPr>
              <a:t> be the observed p-value of the test for </a:t>
            </a:r>
            <a:r>
              <a:rPr lang="en-US" dirty="0">
                <a:solidFill>
                  <a:srgbClr val="000000"/>
                </a:solidFill>
                <a:ea typeface="+mn-ea"/>
                <a:cs typeface="+mn-cs"/>
              </a:rPr>
              <a:t>H</a:t>
            </a:r>
            <a:r>
              <a:rPr lang="en-US" baseline="-25000" dirty="0">
                <a:solidFill>
                  <a:srgbClr val="000000"/>
                </a:solidFill>
                <a:ea typeface="+mn-ea"/>
                <a:cs typeface="+mn-cs"/>
              </a:rPr>
              <a:t>i</a:t>
            </a:r>
            <a:r>
              <a:rPr lang="en-US" dirty="0">
                <a:ea typeface="+mn-ea"/>
                <a:cs typeface="+mn-cs"/>
              </a:rPr>
              <a:t> </a:t>
            </a:r>
            <a:r>
              <a:rPr lang="en-US" sz="2000" dirty="0">
                <a:solidFill>
                  <a:srgbClr val="000000"/>
                </a:solidFill>
                <a:ea typeface="+mn-ea"/>
                <a:cs typeface="+mn-cs"/>
              </a:rPr>
              <a:t>			</a:t>
            </a:r>
            <a:r>
              <a:rPr lang="en-US" dirty="0">
                <a:ea typeface="+mn-ea"/>
                <a:cs typeface="+mn-cs"/>
              </a:rPr>
              <a:t>			</a:t>
            </a:r>
          </a:p>
          <a:p>
            <a:pPr marL="457200" indent="-457200" eaLnBrk="1" fontAlgn="auto" hangingPunct="1">
              <a:spcAft>
                <a:spcPts val="0"/>
              </a:spcAft>
              <a:buFont typeface="Arial" pitchFamily="34" charset="0"/>
              <a:buChar char="•"/>
              <a:defRPr/>
            </a:pPr>
            <a:r>
              <a:rPr lang="en-US" dirty="0">
                <a:ea typeface="+mn-ea"/>
                <a:cs typeface="+mn-cs"/>
              </a:rPr>
              <a:t>Order the p-values   </a:t>
            </a:r>
            <a:r>
              <a:rPr lang="en-US" i="1" dirty="0">
                <a:solidFill>
                  <a:srgbClr val="000000"/>
                </a:solidFill>
                <a:ea typeface="+mn-ea"/>
                <a:cs typeface="+mn-cs"/>
              </a:rPr>
              <a:t>P</a:t>
            </a:r>
            <a:r>
              <a:rPr lang="en-US" i="1" baseline="-25000" dirty="0">
                <a:solidFill>
                  <a:srgbClr val="000000"/>
                </a:solidFill>
                <a:ea typeface="+mn-ea"/>
                <a:cs typeface="+mn-cs"/>
              </a:rPr>
              <a:t>(1)</a:t>
            </a:r>
            <a:r>
              <a:rPr lang="en-US" i="1" dirty="0">
                <a:solidFill>
                  <a:srgbClr val="000000"/>
                </a:solidFill>
                <a:ea typeface="+mn-ea"/>
                <a:cs typeface="+mn-cs"/>
              </a:rPr>
              <a:t> ≤ P</a:t>
            </a:r>
            <a:r>
              <a:rPr lang="en-US" i="1" baseline="-25000" dirty="0">
                <a:solidFill>
                  <a:srgbClr val="000000"/>
                </a:solidFill>
                <a:ea typeface="+mn-ea"/>
                <a:cs typeface="+mn-cs"/>
              </a:rPr>
              <a:t>(2)</a:t>
            </a:r>
            <a:r>
              <a:rPr lang="en-US" i="1" dirty="0">
                <a:solidFill>
                  <a:srgbClr val="000000"/>
                </a:solidFill>
                <a:ea typeface="+mn-ea"/>
                <a:cs typeface="+mn-cs"/>
              </a:rPr>
              <a:t> ≤…≤ P</a:t>
            </a:r>
            <a:r>
              <a:rPr lang="en-US" i="1" baseline="-25000" dirty="0">
                <a:solidFill>
                  <a:srgbClr val="000000"/>
                </a:solidFill>
                <a:ea typeface="+mn-ea"/>
                <a:cs typeface="+mn-cs"/>
              </a:rPr>
              <a:t>(m)</a:t>
            </a:r>
            <a:endParaRPr lang="en-US" dirty="0">
              <a:ea typeface="+mn-ea"/>
              <a:cs typeface="+mn-cs"/>
            </a:endParaRPr>
          </a:p>
          <a:p>
            <a:pPr marL="457200" indent="-457200" eaLnBrk="1" fontAlgn="auto" hangingPunct="1">
              <a:spcAft>
                <a:spcPts val="0"/>
              </a:spcAft>
              <a:buFont typeface="Arial" pitchFamily="34" charset="0"/>
              <a:buChar char="•"/>
              <a:defRPr/>
            </a:pPr>
            <a:r>
              <a:rPr lang="en-US" dirty="0">
                <a:ea typeface="+mn-ea"/>
                <a:cs typeface="+mn-cs"/>
              </a:rPr>
              <a:t>Let </a:t>
            </a:r>
          </a:p>
          <a:p>
            <a:pPr marL="457200" indent="-457200" eaLnBrk="1" fontAlgn="auto" hangingPunct="1">
              <a:spcAft>
                <a:spcPts val="0"/>
              </a:spcAft>
              <a:buFont typeface="Arial" pitchFamily="34" charset="0"/>
              <a:buChar char="•"/>
              <a:defRPr/>
            </a:pPr>
            <a:endParaRPr lang="en-US" dirty="0">
              <a:ea typeface="+mn-ea"/>
              <a:cs typeface="+mn-cs"/>
            </a:endParaRPr>
          </a:p>
          <a:p>
            <a:pPr marL="457200" indent="-457200" eaLnBrk="1" fontAlgn="auto" hangingPunct="1">
              <a:spcAft>
                <a:spcPts val="0"/>
              </a:spcAft>
              <a:buFont typeface="Arial" pitchFamily="34" charset="0"/>
              <a:buChar char="•"/>
              <a:defRPr/>
            </a:pPr>
            <a:r>
              <a:rPr lang="en-US" dirty="0">
                <a:ea typeface="+mn-ea"/>
                <a:cs typeface="+mn-cs"/>
              </a:rPr>
              <a:t>Reject </a:t>
            </a:r>
          </a:p>
          <a:p>
            <a:pPr marL="0" indent="0" eaLnBrk="1" fontAlgn="auto" hangingPunct="1">
              <a:spcAft>
                <a:spcPts val="0"/>
              </a:spcAft>
              <a:buNone/>
              <a:defRPr/>
            </a:pPr>
            <a:endParaRPr lang="en-US" dirty="0">
              <a:ea typeface="+mn-ea"/>
              <a:cs typeface="+mn-cs"/>
            </a:endParaRPr>
          </a:p>
          <a:p>
            <a:pPr marL="457200" indent="-457200" eaLnBrk="1" fontAlgn="auto" hangingPunct="1">
              <a:spcAft>
                <a:spcPts val="0"/>
              </a:spcAft>
              <a:buFont typeface="Arial" pitchFamily="34" charset="0"/>
              <a:buChar char="•"/>
              <a:defRPr/>
            </a:pPr>
            <a:r>
              <a:rPr lang="en-US" dirty="0">
                <a:ea typeface="+mn-ea"/>
                <a:cs typeface="+mn-cs"/>
              </a:rPr>
              <a:t>And in adjusted p-value form</a:t>
            </a:r>
          </a:p>
          <a:p>
            <a:pPr marL="457200" indent="-457200" eaLnBrk="1" fontAlgn="auto" hangingPunct="1">
              <a:spcAft>
                <a:spcPts val="0"/>
              </a:spcAft>
              <a:buFont typeface="Arial" pitchFamily="34" charset="0"/>
              <a:buChar char="•"/>
              <a:defRPr/>
            </a:pPr>
            <a:endParaRPr lang="en-US" dirty="0">
              <a:ea typeface="+mn-ea"/>
              <a:cs typeface="+mn-cs"/>
            </a:endParaRPr>
          </a:p>
          <a:p>
            <a:pPr marL="457200" indent="-457200" eaLnBrk="1" fontAlgn="auto" hangingPunct="1">
              <a:spcAft>
                <a:spcPts val="0"/>
              </a:spcAft>
              <a:buFont typeface="Arial" pitchFamily="34" charset="0"/>
              <a:buChar char="•"/>
              <a:defRPr/>
            </a:pPr>
            <a:endParaRPr lang="en-US" dirty="0">
              <a:ea typeface="+mn-ea"/>
              <a:cs typeface="+mn-cs"/>
            </a:endParaRPr>
          </a:p>
          <a:p>
            <a:pPr marL="457200" indent="-457200" eaLnBrk="1" fontAlgn="auto" hangingPunct="1">
              <a:spcAft>
                <a:spcPts val="0"/>
              </a:spcAft>
              <a:buFont typeface="Arial" pitchFamily="34" charset="0"/>
              <a:buChar char="•"/>
              <a:defRPr/>
            </a:pPr>
            <a:r>
              <a:rPr lang="en-US" dirty="0">
                <a:ea typeface="+mn-ea"/>
                <a:cs typeface="+mn-cs"/>
              </a:rPr>
              <a:t>and reject if </a:t>
            </a:r>
            <a:r>
              <a:rPr lang="en-US" i="1" dirty="0" err="1">
                <a:solidFill>
                  <a:schemeClr val="tx1"/>
                </a:solidFill>
                <a:ea typeface="+mn-ea"/>
                <a:cs typeface="+mn-cs"/>
              </a:rPr>
              <a:t>p</a:t>
            </a:r>
            <a:r>
              <a:rPr lang="en-US" i="1" baseline="30000" dirty="0" err="1">
                <a:solidFill>
                  <a:schemeClr val="tx1"/>
                </a:solidFill>
                <a:ea typeface="+mn-ea"/>
                <a:cs typeface="+mn-cs"/>
              </a:rPr>
              <a:t>BH</a:t>
            </a:r>
            <a:r>
              <a:rPr lang="en-US" i="1" baseline="-25000" dirty="0">
                <a:solidFill>
                  <a:schemeClr val="tx1"/>
                </a:solidFill>
                <a:ea typeface="+mn-ea"/>
                <a:cs typeface="+mn-cs"/>
              </a:rPr>
              <a:t>(</a:t>
            </a:r>
            <a:r>
              <a:rPr lang="en-US" i="1" baseline="-25000" dirty="0" err="1">
                <a:solidFill>
                  <a:schemeClr val="tx1"/>
                </a:solidFill>
                <a:ea typeface="+mn-ea"/>
                <a:cs typeface="+mn-cs"/>
              </a:rPr>
              <a:t>i</a:t>
            </a:r>
            <a:r>
              <a:rPr lang="en-US" i="1" baseline="-25000" dirty="0">
                <a:solidFill>
                  <a:schemeClr val="tx1"/>
                </a:solidFill>
                <a:ea typeface="+mn-ea"/>
                <a:cs typeface="+mn-cs"/>
              </a:rPr>
              <a:t>)</a:t>
            </a:r>
            <a:r>
              <a:rPr lang="en-US" i="1" dirty="0">
                <a:solidFill>
                  <a:schemeClr val="tx1"/>
                </a:solidFill>
                <a:ea typeface="+mn-ea"/>
                <a:cs typeface="+mn-cs"/>
              </a:rPr>
              <a:t> ≤ q</a:t>
            </a:r>
            <a:r>
              <a:rPr lang="en-US" dirty="0">
                <a:ea typeface="+mn-ea"/>
                <a:cs typeface="+mn-cs"/>
              </a:rPr>
              <a:t> . These are now called q-values. </a:t>
            </a:r>
            <a:endParaRPr lang="en-GB" dirty="0">
              <a:ea typeface="+mn-ea"/>
              <a:cs typeface="+mn-cs"/>
            </a:endParaRPr>
          </a:p>
        </p:txBody>
      </p:sp>
      <p:sp>
        <p:nvSpPr>
          <p:cNvPr id="63489"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graphicFrame>
        <p:nvGraphicFramePr>
          <p:cNvPr id="63493" name="Object 5"/>
          <p:cNvGraphicFramePr>
            <a:graphicFrameLocks noChangeAspect="1"/>
          </p:cNvGraphicFramePr>
          <p:nvPr>
            <p:extLst>
              <p:ext uri="{D42A27DB-BD31-4B8C-83A1-F6EECF244321}">
                <p14:modId xmlns:p14="http://schemas.microsoft.com/office/powerpoint/2010/main" val="3829587383"/>
              </p:ext>
            </p:extLst>
          </p:nvPr>
        </p:nvGraphicFramePr>
        <p:xfrm>
          <a:off x="2937422" y="3051285"/>
          <a:ext cx="3306469" cy="731487"/>
        </p:xfrm>
        <a:graphic>
          <a:graphicData uri="http://schemas.openxmlformats.org/presentationml/2006/ole">
            <mc:AlternateContent xmlns:mc="http://schemas.openxmlformats.org/markup-compatibility/2006">
              <mc:Choice xmlns:v="urn:schemas-microsoft-com:vml" Requires="v">
                <p:oleObj spid="_x0000_s108655" name="Equation" r:id="rId4" imgW="2184400" imgH="482600" progId="Equation.3">
                  <p:embed/>
                </p:oleObj>
              </mc:Choice>
              <mc:Fallback>
                <p:oleObj name="Equation" r:id="rId4" imgW="2184400" imgH="4826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7422" y="3051285"/>
                        <a:ext cx="3306469" cy="731487"/>
                      </a:xfrm>
                      <a:prstGeom prst="rect">
                        <a:avLst/>
                      </a:prstGeom>
                      <a:noFill/>
                      <a:ln>
                        <a:noFill/>
                      </a:ln>
                      <a:effectLst/>
                    </p:spPr>
                  </p:pic>
                </p:oleObj>
              </mc:Fallback>
            </mc:AlternateContent>
          </a:graphicData>
        </a:graphic>
      </p:graphicFrame>
      <p:graphicFrame>
        <p:nvGraphicFramePr>
          <p:cNvPr id="63494" name="Object 6"/>
          <p:cNvGraphicFramePr>
            <a:graphicFrameLocks noChangeAspect="1"/>
          </p:cNvGraphicFramePr>
          <p:nvPr>
            <p:extLst>
              <p:ext uri="{D42A27DB-BD31-4B8C-83A1-F6EECF244321}">
                <p14:modId xmlns:p14="http://schemas.microsoft.com/office/powerpoint/2010/main" val="2753026710"/>
              </p:ext>
            </p:extLst>
          </p:nvPr>
        </p:nvGraphicFramePr>
        <p:xfrm>
          <a:off x="3352800" y="3965162"/>
          <a:ext cx="2028913" cy="454437"/>
        </p:xfrm>
        <a:graphic>
          <a:graphicData uri="http://schemas.openxmlformats.org/presentationml/2006/ole">
            <mc:AlternateContent xmlns:mc="http://schemas.openxmlformats.org/markup-compatibility/2006">
              <mc:Choice xmlns:v="urn:schemas-microsoft-com:vml" Requires="v">
                <p:oleObj spid="_x0000_s108656" name="Equation" r:id="rId6" imgW="965200" imgH="215900" progId="Equation.3">
                  <p:embed/>
                </p:oleObj>
              </mc:Choice>
              <mc:Fallback>
                <p:oleObj name="Equation" r:id="rId6" imgW="965200" imgH="2159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2800" y="3965162"/>
                        <a:ext cx="2028913" cy="454437"/>
                      </a:xfrm>
                      <a:prstGeom prst="rect">
                        <a:avLst/>
                      </a:prstGeom>
                      <a:noFill/>
                      <a:ln>
                        <a:noFill/>
                      </a:ln>
                      <a:effectLst/>
                    </p:spPr>
                  </p:pic>
                </p:oleObj>
              </mc:Fallback>
            </mc:AlternateContent>
          </a:graphicData>
        </a:graphic>
      </p:graphicFrame>
      <p:sp>
        <p:nvSpPr>
          <p:cNvPr id="10" name="Rectangle 8"/>
          <p:cNvSpPr>
            <a:spLocks noChangeArrowheads="1"/>
          </p:cNvSpPr>
          <p:nvPr/>
        </p:nvSpPr>
        <p:spPr bwMode="auto">
          <a:xfrm>
            <a:off x="380999" y="5348288"/>
            <a:ext cx="8305800" cy="4572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chemeClr val="accent2"/>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algn="ctr" defTabSz="914400" eaLnBrk="0" hangingPunct="0">
              <a:spcBef>
                <a:spcPct val="20000"/>
              </a:spcBef>
              <a:defRPr/>
            </a:pPr>
            <a:r>
              <a:rPr kumimoji="1" lang="en-US" sz="2400" i="1" dirty="0" err="1">
                <a:solidFill>
                  <a:srgbClr val="000000"/>
                </a:solidFill>
                <a:cs typeface="+mn-cs"/>
              </a:rPr>
              <a:t>p</a:t>
            </a:r>
            <a:r>
              <a:rPr kumimoji="1" lang="en-US" sz="2400" i="1" baseline="30000" dirty="0" err="1">
                <a:solidFill>
                  <a:srgbClr val="000000"/>
                </a:solidFill>
                <a:cs typeface="+mn-cs"/>
              </a:rPr>
              <a:t>BH</a:t>
            </a:r>
            <a:r>
              <a:rPr kumimoji="1" lang="en-US" sz="2400" i="1" baseline="-25000" dirty="0">
                <a:solidFill>
                  <a:srgbClr val="000000"/>
                </a:solidFill>
                <a:cs typeface="+mn-cs"/>
              </a:rPr>
              <a:t>(</a:t>
            </a:r>
            <a:r>
              <a:rPr kumimoji="1" lang="en-US" sz="2400" i="1" baseline="-25000" dirty="0" err="1">
                <a:solidFill>
                  <a:srgbClr val="000000"/>
                </a:solidFill>
                <a:cs typeface="+mn-cs"/>
              </a:rPr>
              <a:t>i</a:t>
            </a:r>
            <a:r>
              <a:rPr kumimoji="1" lang="en-US" sz="2400" i="1" baseline="-25000" dirty="0">
                <a:solidFill>
                  <a:srgbClr val="000000"/>
                </a:solidFill>
                <a:cs typeface="+mn-cs"/>
              </a:rPr>
              <a:t>)</a:t>
            </a:r>
            <a:r>
              <a:rPr kumimoji="1" lang="en-US" sz="2400" i="1" dirty="0">
                <a:solidFill>
                  <a:srgbClr val="000000"/>
                </a:solidFill>
                <a:cs typeface="+mn-cs"/>
              </a:rPr>
              <a:t> = min { p</a:t>
            </a:r>
            <a:r>
              <a:rPr kumimoji="1" lang="en-US" sz="2400" i="1" baseline="-25000" dirty="0">
                <a:solidFill>
                  <a:srgbClr val="000000"/>
                </a:solidFill>
                <a:cs typeface="+mn-cs"/>
              </a:rPr>
              <a:t>(j)</a:t>
            </a:r>
            <a:r>
              <a:rPr kumimoji="1" lang="en-US" sz="2400" i="1" dirty="0">
                <a:solidFill>
                  <a:srgbClr val="000000"/>
                </a:solidFill>
                <a:cs typeface="+mn-cs"/>
              </a:rPr>
              <a:t>m/j,  j ≥ I ; 1 }</a:t>
            </a:r>
            <a:endParaRPr kumimoji="1" lang="en-US" sz="2000" i="1" baseline="-25000" dirty="0">
              <a:solidFill>
                <a:srgbClr val="000000"/>
              </a:solidFill>
              <a:cs typeface="+mn-cs"/>
            </a:endParaRPr>
          </a:p>
        </p:txBody>
      </p:sp>
    </p:spTree>
    <p:extLst>
      <p:ext uri="{BB962C8B-B14F-4D97-AF65-F5344CB8AC3E}">
        <p14:creationId xmlns:p14="http://schemas.microsoft.com/office/powerpoint/2010/main" val="105923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3600" dirty="0">
                <a:solidFill>
                  <a:schemeClr val="accent2"/>
                </a:solidFill>
              </a:rPr>
              <a:t>The use of weights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10000"/>
              </a:bodyPr>
              <a:lstStyle/>
              <a:p>
                <a:pPr marL="0" indent="0">
                  <a:spcBef>
                    <a:spcPts val="0"/>
                  </a:spcBef>
                  <a:buNone/>
                  <a:defRPr/>
                </a:pPr>
                <a:endParaRPr lang="en-US" dirty="0">
                  <a:solidFill>
                    <a:schemeClr val="accent2"/>
                  </a:solidFill>
                </a:endParaRPr>
              </a:p>
              <a:p>
                <a:pPr marL="0" indent="0">
                  <a:spcBef>
                    <a:spcPts val="0"/>
                  </a:spcBef>
                  <a:buNone/>
                  <a:defRPr/>
                </a:pPr>
                <a:r>
                  <a:rPr lang="en-US" dirty="0">
                    <a:solidFill>
                      <a:schemeClr val="accent2"/>
                    </a:solidFill>
                  </a:rPr>
                  <a:t>Challenge:</a:t>
                </a:r>
                <a:r>
                  <a:rPr lang="en-US" dirty="0"/>
                  <a:t> The use of weights in particular settings</a:t>
                </a:r>
              </a:p>
              <a:p>
                <a:pPr marL="0" lvl="0" indent="0">
                  <a:spcBef>
                    <a:spcPts val="0"/>
                  </a:spcBef>
                  <a:buNone/>
                  <a:defRPr/>
                </a:pPr>
                <a:endParaRPr lang="en-US" sz="2400" dirty="0">
                  <a:solidFill>
                    <a:srgbClr val="002060"/>
                  </a:solidFill>
                </a:endParaRPr>
              </a:p>
              <a:p>
                <a:pPr marL="0" lvl="0" indent="0">
                  <a:spcBef>
                    <a:spcPts val="0"/>
                  </a:spcBef>
                  <a:buNone/>
                  <a:defRPr/>
                </a:pPr>
                <a:r>
                  <a:rPr lang="en-US" dirty="0"/>
                  <a:t>The current US practice for Primary &amp; Secondary endpoints:   well described by </a:t>
                </a:r>
                <a:r>
                  <a:rPr lang="en-US" dirty="0" err="1"/>
                  <a:t>w</a:t>
                </a:r>
                <a:r>
                  <a:rPr lang="en-US" baseline="-25000" dirty="0" err="1"/>
                  <a:t>i</a:t>
                </a:r>
                <a:r>
                  <a:rPr lang="en-US" dirty="0"/>
                  <a:t>=v</a:t>
                </a:r>
                <a:r>
                  <a:rPr lang="en-US" baseline="-25000" dirty="0"/>
                  <a:t>i</a:t>
                </a:r>
                <a:r>
                  <a:rPr lang="en-US" dirty="0"/>
                  <a:t>=0 for secondary endpoints</a:t>
                </a:r>
              </a:p>
              <a:p>
                <a:pPr marL="0" lvl="0" indent="0">
                  <a:spcBef>
                    <a:spcPts val="0"/>
                  </a:spcBef>
                  <a:buNone/>
                  <a:defRPr/>
                </a:pPr>
                <a:r>
                  <a:rPr lang="en-US" dirty="0"/>
                  <a:t>	                 </a:t>
                </a:r>
                <a:r>
                  <a:rPr lang="en-US" dirty="0" err="1"/>
                  <a:t>w</a:t>
                </a:r>
                <a:r>
                  <a:rPr lang="en-US" baseline="-25000" dirty="0" err="1"/>
                  <a:t>i</a:t>
                </a:r>
                <a:r>
                  <a:rPr lang="en-US" dirty="0"/>
                  <a:t>=v</a:t>
                </a:r>
                <a:r>
                  <a:rPr lang="en-US" baseline="-25000" dirty="0"/>
                  <a:t>i</a:t>
                </a:r>
                <a:r>
                  <a:rPr lang="en-US" dirty="0"/>
                  <a:t>=1 for the single primary endpoint.</a:t>
                </a:r>
              </a:p>
              <a:p>
                <a:pPr marL="0" indent="0">
                  <a:spcBef>
                    <a:spcPts val="0"/>
                  </a:spcBef>
                  <a:buNone/>
                  <a:defRPr/>
                </a:pPr>
                <a:r>
                  <a:rPr lang="en-US" sz="2000" dirty="0"/>
                  <a:t>						YB &amp; Cohen (‘16) </a:t>
                </a:r>
              </a:p>
              <a:p>
                <a:pPr marL="0" lvl="0" indent="0">
                  <a:spcBef>
                    <a:spcPts val="0"/>
                  </a:spcBef>
                  <a:buNone/>
                  <a:defRPr/>
                </a:pPr>
                <a:r>
                  <a:rPr lang="en-US" dirty="0"/>
                  <a:t>Yet secondary advantages are allowed to be on the package</a:t>
                </a:r>
                <a:endParaRPr lang="en-US" dirty="0">
                  <a:solidFill>
                    <a:schemeClr val="accent2"/>
                  </a:solidFill>
                </a:endParaRPr>
              </a:p>
              <a:p>
                <a:pPr marL="0" lvl="0" indent="0">
                  <a:spcBef>
                    <a:spcPts val="0"/>
                  </a:spcBef>
                  <a:buNone/>
                  <a:defRPr/>
                </a:pPr>
                <a:r>
                  <a:rPr lang="en-US" sz="2400" dirty="0">
                    <a:solidFill>
                      <a:srgbClr val="002060"/>
                    </a:solidFill>
                  </a:rPr>
                  <a:t>More generally</a:t>
                </a:r>
              </a:p>
              <a:p>
                <a:pPr marL="0" lvl="0" indent="0">
                  <a:spcBef>
                    <a:spcPts val="0"/>
                  </a:spcBef>
                  <a:buNone/>
                  <a:defRPr/>
                </a:pPr>
                <a:endParaRPr lang="en-US" sz="2400" dirty="0"/>
              </a:p>
              <a:p>
                <a:pPr marL="0" lvl="0" indent="0">
                  <a:spcBef>
                    <a:spcPts val="0"/>
                  </a:spcBef>
                  <a:buNone/>
                  <a:defRPr/>
                </a:pPr>
                <a:r>
                  <a:rPr lang="en-US" sz="2400" dirty="0"/>
                  <a:t>	</a:t>
                </a:r>
                <a:r>
                  <a:rPr lang="en-US" sz="2400" dirty="0" err="1">
                    <a:solidFill>
                      <a:schemeClr val="tx1"/>
                    </a:solidFill>
                  </a:rPr>
                  <a:t>w</a:t>
                </a:r>
                <a:r>
                  <a:rPr lang="en-US" sz="2400" i="1" dirty="0" err="1">
                    <a:solidFill>
                      <a:schemeClr val="tx1"/>
                    </a:solidFill>
                  </a:rPr>
                  <a:t>FDP</a:t>
                </a:r>
                <a:r>
                  <a:rPr lang="en-US" sz="2400" i="1" dirty="0">
                    <a:solidFill>
                      <a:schemeClr val="tx1"/>
                    </a:solidFill>
                  </a:rPr>
                  <a:t> (= V/R) = </a:t>
                </a:r>
                <a14:m>
                  <m:oMath xmlns:m="http://schemas.openxmlformats.org/officeDocument/2006/math">
                    <m:r>
                      <a:rPr lang="en-US" sz="2400" i="1" dirty="0" smtClean="0">
                        <a:solidFill>
                          <a:srgbClr val="002060"/>
                        </a:solidFill>
                        <a:latin typeface="Cambria Math" charset="0"/>
                      </a:rPr>
                      <m:t>(</m:t>
                    </m:r>
                    <m:nary>
                      <m:naryPr>
                        <m:chr m:val="∑"/>
                        <m:supHide m:val="on"/>
                        <m:ctrlPr>
                          <a:rPr lang="en-US" sz="2400" i="1" dirty="0">
                            <a:solidFill>
                              <a:schemeClr val="accent2"/>
                            </a:solidFill>
                            <a:latin typeface="Cambria Math" panose="02040503050406030204" pitchFamily="18" charset="0"/>
                          </a:rPr>
                        </m:ctrlPr>
                      </m:naryPr>
                      <m:sub>
                        <m:r>
                          <m:rPr>
                            <m:brk m:alnAt="7"/>
                          </m:rPr>
                          <a:rPr lang="en-US" sz="2400" i="1" dirty="0" smtClean="0">
                            <a:solidFill>
                              <a:schemeClr val="accent2"/>
                            </a:solidFill>
                            <a:latin typeface="Cambria Math" charset="0"/>
                          </a:rPr>
                          <m:t>𝑖</m:t>
                        </m:r>
                        <m:r>
                          <a:rPr lang="en-US" sz="2400" i="1" dirty="0">
                            <a:solidFill>
                              <a:schemeClr val="accent2"/>
                            </a:solidFill>
                            <a:latin typeface="Cambria Math" charset="0"/>
                            <a:ea typeface="Cambria Math" charset="0"/>
                            <a:cs typeface="Cambria Math" charset="0"/>
                          </a:rPr>
                          <m:t>𝜀</m:t>
                        </m:r>
                        <m:r>
                          <a:rPr lang="en-US" sz="2400" i="1" dirty="0">
                            <a:solidFill>
                              <a:schemeClr val="accent2"/>
                            </a:solidFill>
                            <a:latin typeface="Cambria Math" charset="0"/>
                            <a:ea typeface="Cambria Math" charset="0"/>
                            <a:cs typeface="Cambria Math" charset="0"/>
                          </a:rPr>
                          <m:t>𝑆</m:t>
                        </m:r>
                        <m:r>
                          <a:rPr lang="en-US" sz="2400" i="1" dirty="0">
                            <a:solidFill>
                              <a:schemeClr val="accent2"/>
                            </a:solidFill>
                            <a:latin typeface="Cambria Math" charset="0"/>
                            <a:ea typeface="Cambria Math" charset="0"/>
                            <a:cs typeface="Cambria Math" charset="0"/>
                          </a:rPr>
                          <m:t>(</m:t>
                        </m:r>
                        <m:r>
                          <a:rPr lang="en-US" sz="2400" i="1" dirty="0">
                            <a:solidFill>
                              <a:schemeClr val="accent2"/>
                            </a:solidFill>
                            <a:latin typeface="Cambria Math" charset="0"/>
                            <a:ea typeface="Cambria Math" charset="0"/>
                            <a:cs typeface="Cambria Math" charset="0"/>
                          </a:rPr>
                          <m:t>𝑌</m:t>
                        </m:r>
                        <m:r>
                          <a:rPr lang="en-US" sz="2400" i="1" dirty="0">
                            <a:solidFill>
                              <a:schemeClr val="accent2"/>
                            </a:solidFill>
                            <a:latin typeface="Cambria Math" charset="0"/>
                            <a:ea typeface="Cambria Math" charset="0"/>
                            <a:cs typeface="Cambria Math" charset="0"/>
                          </a:rPr>
                          <m:t>)</m:t>
                        </m:r>
                      </m:sub>
                      <m:sup/>
                      <m:e>
                        <m:sSub>
                          <m:sSubPr>
                            <m:ctrlPr>
                              <a:rPr lang="en-US" sz="2400" i="1" dirty="0">
                                <a:solidFill>
                                  <a:schemeClr val="accent2"/>
                                </a:solidFill>
                                <a:latin typeface="Cambria Math" panose="02040503050406030204" pitchFamily="18" charset="0"/>
                              </a:rPr>
                            </m:ctrlPr>
                          </m:sSubPr>
                          <m:e>
                            <m:r>
                              <a:rPr lang="en-US" sz="2400" b="0" i="1" dirty="0" smtClean="0">
                                <a:solidFill>
                                  <a:srgbClr val="002060"/>
                                </a:solidFill>
                                <a:latin typeface="Cambria Math" charset="0"/>
                              </a:rPr>
                              <m:t>𝑤</m:t>
                            </m:r>
                            <m:r>
                              <a:rPr lang="en-US" sz="2400" b="0" i="1" baseline="-25000" dirty="0" smtClean="0">
                                <a:solidFill>
                                  <a:srgbClr val="002060"/>
                                </a:solidFill>
                                <a:latin typeface="Cambria Math" charset="0"/>
                              </a:rPr>
                              <m:t>𝑖</m:t>
                            </m:r>
                            <m:r>
                              <a:rPr lang="en-US" sz="2400" i="1" dirty="0">
                                <a:solidFill>
                                  <a:schemeClr val="accent2"/>
                                </a:solidFill>
                                <a:latin typeface="Cambria Math" charset="0"/>
                              </a:rPr>
                              <m:t>𝑉</m:t>
                            </m:r>
                          </m:e>
                          <m:sub>
                            <m:r>
                              <a:rPr lang="en-US" sz="2400" i="1" dirty="0">
                                <a:solidFill>
                                  <a:schemeClr val="accent2"/>
                                </a:solidFill>
                                <a:latin typeface="Cambria Math" charset="0"/>
                              </a:rPr>
                              <m:t>𝑖</m:t>
                            </m:r>
                          </m:sub>
                        </m:sSub>
                      </m:e>
                    </m:nary>
                  </m:oMath>
                </a14:m>
                <a:r>
                  <a:rPr lang="en-US" sz="2400" i="1" dirty="0">
                    <a:solidFill>
                      <a:srgbClr val="002060"/>
                    </a:solidFill>
                  </a:rPr>
                  <a:t> ) / </a:t>
                </a:r>
                <a14:m>
                  <m:oMath xmlns:m="http://schemas.openxmlformats.org/officeDocument/2006/math">
                    <m:r>
                      <a:rPr lang="en-US" sz="2400" i="1" dirty="0" smtClean="0">
                        <a:solidFill>
                          <a:srgbClr val="002060"/>
                        </a:solidFill>
                        <a:latin typeface="Cambria Math" charset="0"/>
                      </a:rPr>
                      <m:t>(</m:t>
                    </m:r>
                    <m:nary>
                      <m:naryPr>
                        <m:chr m:val="∑"/>
                        <m:supHide m:val="on"/>
                        <m:ctrlPr>
                          <a:rPr lang="en-US" sz="2400" i="1" dirty="0">
                            <a:solidFill>
                              <a:schemeClr val="accent2"/>
                            </a:solidFill>
                            <a:latin typeface="Cambria Math" panose="02040503050406030204" pitchFamily="18" charset="0"/>
                          </a:rPr>
                        </m:ctrlPr>
                      </m:naryPr>
                      <m:sub>
                        <m:r>
                          <m:rPr>
                            <m:brk m:alnAt="7"/>
                          </m:rPr>
                          <a:rPr lang="en-US" sz="2400" i="1" dirty="0">
                            <a:solidFill>
                              <a:schemeClr val="accent2"/>
                            </a:solidFill>
                            <a:latin typeface="Cambria Math" charset="0"/>
                          </a:rPr>
                          <m:t>𝑖</m:t>
                        </m:r>
                        <m:r>
                          <a:rPr lang="en-US" sz="2400" i="1" dirty="0">
                            <a:solidFill>
                              <a:schemeClr val="accent2"/>
                            </a:solidFill>
                            <a:latin typeface="Cambria Math" charset="0"/>
                            <a:ea typeface="Cambria Math" charset="0"/>
                            <a:cs typeface="Cambria Math" charset="0"/>
                          </a:rPr>
                          <m:t>𝜀</m:t>
                        </m:r>
                        <m:r>
                          <a:rPr lang="en-US" sz="2400" i="1" dirty="0">
                            <a:solidFill>
                              <a:schemeClr val="accent2"/>
                            </a:solidFill>
                            <a:latin typeface="Cambria Math" charset="0"/>
                            <a:ea typeface="Cambria Math" charset="0"/>
                            <a:cs typeface="Cambria Math" charset="0"/>
                          </a:rPr>
                          <m:t>𝑆</m:t>
                        </m:r>
                        <m:r>
                          <a:rPr lang="en-US" sz="2400" i="1" dirty="0">
                            <a:solidFill>
                              <a:schemeClr val="accent2"/>
                            </a:solidFill>
                            <a:latin typeface="Cambria Math" charset="0"/>
                            <a:ea typeface="Cambria Math" charset="0"/>
                            <a:cs typeface="Cambria Math" charset="0"/>
                          </a:rPr>
                          <m:t>(</m:t>
                        </m:r>
                        <m:r>
                          <a:rPr lang="en-US" sz="2400" i="1" dirty="0">
                            <a:solidFill>
                              <a:schemeClr val="accent2"/>
                            </a:solidFill>
                            <a:latin typeface="Cambria Math" charset="0"/>
                            <a:ea typeface="Cambria Math" charset="0"/>
                            <a:cs typeface="Cambria Math" charset="0"/>
                          </a:rPr>
                          <m:t>𝑌</m:t>
                        </m:r>
                        <m:r>
                          <a:rPr lang="en-US" sz="2400" i="1" dirty="0">
                            <a:solidFill>
                              <a:schemeClr val="accent2"/>
                            </a:solidFill>
                            <a:latin typeface="Cambria Math" charset="0"/>
                            <a:ea typeface="Cambria Math" charset="0"/>
                            <a:cs typeface="Cambria Math" charset="0"/>
                          </a:rPr>
                          <m:t>)</m:t>
                        </m:r>
                      </m:sub>
                      <m:sup/>
                      <m:e>
                        <m:sSub>
                          <m:sSubPr>
                            <m:ctrlPr>
                              <a:rPr lang="en-US" sz="2400" i="1" dirty="0">
                                <a:solidFill>
                                  <a:schemeClr val="accent2"/>
                                </a:solidFill>
                                <a:latin typeface="Cambria Math" panose="02040503050406030204" pitchFamily="18" charset="0"/>
                              </a:rPr>
                            </m:ctrlPr>
                          </m:sSubPr>
                          <m:e>
                            <m:r>
                              <a:rPr lang="en-US" sz="2400" b="0" i="1" dirty="0" smtClean="0">
                                <a:solidFill>
                                  <a:srgbClr val="002060"/>
                                </a:solidFill>
                                <a:latin typeface="Cambria Math" charset="0"/>
                              </a:rPr>
                              <m:t>𝑣</m:t>
                            </m:r>
                            <m:r>
                              <a:rPr lang="en-US" sz="2400" i="1" baseline="-25000" dirty="0">
                                <a:solidFill>
                                  <a:srgbClr val="002060"/>
                                </a:solidFill>
                                <a:latin typeface="Cambria Math" charset="0"/>
                              </a:rPr>
                              <m:t>𝑖</m:t>
                            </m:r>
                            <m:r>
                              <a:rPr lang="en-US" sz="2400" b="0" i="1" dirty="0" smtClean="0">
                                <a:solidFill>
                                  <a:schemeClr val="accent2"/>
                                </a:solidFill>
                                <a:latin typeface="Cambria Math" charset="0"/>
                              </a:rPr>
                              <m:t>𝑅</m:t>
                            </m:r>
                          </m:e>
                          <m:sub>
                            <m:r>
                              <a:rPr lang="en-US" sz="2400" i="1" dirty="0">
                                <a:solidFill>
                                  <a:schemeClr val="accent2"/>
                                </a:solidFill>
                                <a:latin typeface="Cambria Math" charset="0"/>
                              </a:rPr>
                              <m:t>𝑖</m:t>
                            </m:r>
                          </m:sub>
                        </m:sSub>
                      </m:e>
                    </m:nary>
                  </m:oMath>
                </a14:m>
                <a:r>
                  <a:rPr lang="en-US" sz="2400" i="1" dirty="0">
                    <a:solidFill>
                      <a:srgbClr val="002060"/>
                    </a:solidFill>
                  </a:rPr>
                  <a:t>)</a:t>
                </a:r>
                <a:r>
                  <a:rPr lang="en-US" sz="2400" i="1" dirty="0"/>
                  <a:t>  			</a:t>
                </a:r>
                <a:r>
                  <a:rPr lang="en-US" sz="2400" i="1" dirty="0">
                    <a:solidFill>
                      <a:schemeClr val="tx1"/>
                    </a:solidFill>
                  </a:rPr>
                  <a:t>= 0</a:t>
                </a:r>
                <a:r>
                  <a:rPr lang="en-US" sz="2400" i="1" dirty="0"/>
                  <a:t>			</a:t>
                </a:r>
                <a:r>
                  <a:rPr lang="en-US" sz="2400" i="1" dirty="0">
                    <a:solidFill>
                      <a:schemeClr val="tx1"/>
                    </a:solidFill>
                  </a:rPr>
                  <a:t>if R=0</a:t>
                </a:r>
              </a:p>
              <a:p>
                <a:pPr marL="0" lvl="0" indent="0">
                  <a:lnSpc>
                    <a:spcPct val="110000"/>
                  </a:lnSpc>
                  <a:spcBef>
                    <a:spcPts val="0"/>
                  </a:spcBef>
                  <a:buNone/>
                  <a:defRPr/>
                </a:pPr>
                <a:r>
                  <a:rPr lang="en-US" sz="2400" dirty="0">
                    <a:solidFill>
                      <a:srgbClr val="002060"/>
                    </a:solidFill>
                  </a:rPr>
                  <a:t>And</a:t>
                </a:r>
              </a:p>
              <a:p>
                <a:pPr marL="0" lvl="0" indent="0">
                  <a:lnSpc>
                    <a:spcPct val="110000"/>
                  </a:lnSpc>
                  <a:spcBef>
                    <a:spcPts val="0"/>
                  </a:spcBef>
                  <a:buNone/>
                  <a:defRPr/>
                </a:pPr>
                <a:r>
                  <a:rPr lang="en-US" sz="2400" dirty="0">
                    <a:solidFill>
                      <a:srgbClr val="002060"/>
                    </a:solidFill>
                  </a:rPr>
                  <a:t>           </a:t>
                </a:r>
                <a:r>
                  <a:rPr lang="en-US" sz="2400" dirty="0" err="1">
                    <a:solidFill>
                      <a:schemeClr val="tx1"/>
                    </a:solidFill>
                  </a:rPr>
                  <a:t>w</a:t>
                </a:r>
                <a:r>
                  <a:rPr lang="en-US" sz="2400" i="1" dirty="0" err="1">
                    <a:solidFill>
                      <a:schemeClr val="tx1"/>
                    </a:solidFill>
                  </a:rPr>
                  <a:t>FDR</a:t>
                </a:r>
                <a:r>
                  <a:rPr lang="en-US" sz="2400" i="1" dirty="0">
                    <a:solidFill>
                      <a:schemeClr val="tx1"/>
                    </a:solidFill>
                  </a:rPr>
                  <a:t> = E(</a:t>
                </a:r>
                <a:r>
                  <a:rPr lang="en-US" sz="2400" i="1" dirty="0" err="1">
                    <a:solidFill>
                      <a:schemeClr val="tx1"/>
                    </a:solidFill>
                  </a:rPr>
                  <a:t>wFDP</a:t>
                </a:r>
                <a:r>
                  <a:rPr lang="en-US" sz="2400" i="1" dirty="0">
                    <a:solidFill>
                      <a:schemeClr val="tx1"/>
                    </a:solidFill>
                  </a:rPr>
                  <a:t>)</a:t>
                </a:r>
              </a:p>
              <a:p>
                <a:pPr marL="0" lvl="0" indent="0">
                  <a:spcBef>
                    <a:spcPts val="0"/>
                  </a:spcBef>
                  <a:buNone/>
                  <a:defRPr/>
                </a:pPr>
                <a:endParaRPr lang="en-US" sz="2400" i="1" dirty="0"/>
              </a:p>
              <a:p>
                <a:pPr marL="0" lvl="0" indent="0">
                  <a:spcBef>
                    <a:spcPts val="0"/>
                  </a:spcBef>
                  <a:buNone/>
                  <a:defRPr/>
                </a:pPr>
                <a:r>
                  <a:rPr lang="en-US" sz="2000" dirty="0"/>
                  <a:t>Ramdas et al (18+) showed procedural and conceptual weights</a:t>
                </a:r>
              </a:p>
              <a:p>
                <a:pPr marL="0" lvl="0" indent="0">
                  <a:spcBef>
                    <a:spcPts val="0"/>
                  </a:spcBef>
                  <a:buNone/>
                  <a:defRPr/>
                </a:pPr>
                <a:r>
                  <a:rPr lang="en-US" sz="2200" dirty="0"/>
                  <a:t>could be combined</a:t>
                </a:r>
              </a:p>
              <a:p>
                <a:pPr marL="0" indent="0">
                  <a:buNone/>
                </a:pPr>
                <a:endParaRPr lang="en-US" sz="2400" dirty="0"/>
              </a:p>
              <a:p>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a:blip r:embed="rId2"/>
                <a:stretch>
                  <a:fillRect l="-1080" b="-1205"/>
                </a:stretch>
              </a:blipFill>
            </p:spPr>
            <p:txBody>
              <a:bodyPr/>
              <a:lstStyle/>
              <a:p>
                <a:r>
                  <a:rPr lang="en-US">
                    <a:noFill/>
                  </a:rPr>
                  <a:t> </a:t>
                </a:r>
              </a:p>
            </p:txBody>
          </p:sp>
        </mc:Fallback>
      </mc:AlternateContent>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67346" y="0"/>
            <a:ext cx="1756775" cy="2342367"/>
          </a:xfrm>
          <a:prstGeom prst="rect">
            <a:avLst/>
          </a:prstGeom>
        </p:spPr>
      </p:pic>
    </p:spTree>
    <p:extLst>
      <p:ext uri="{BB962C8B-B14F-4D97-AF65-F5344CB8AC3E}">
        <p14:creationId xmlns:p14="http://schemas.microsoft.com/office/powerpoint/2010/main" val="208503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p:txBody>
          <a:bodyPr/>
          <a:lstStyle/>
          <a:p>
            <a:pPr>
              <a:defRPr/>
            </a:pPr>
            <a:r>
              <a:rPr lang="en-US" dirty="0"/>
              <a:t> (4)  Adaptive procedures that control FDR</a:t>
            </a:r>
          </a:p>
        </p:txBody>
      </p:sp>
      <p:sp>
        <p:nvSpPr>
          <p:cNvPr id="438275" name="Rectangle 3"/>
          <p:cNvSpPr>
            <a:spLocks noGrp="1" noChangeArrowheads="1"/>
          </p:cNvSpPr>
          <p:nvPr>
            <p:ph idx="1"/>
          </p:nvPr>
        </p:nvSpPr>
        <p:spPr>
          <a:xfrm>
            <a:off x="914400" y="1371600"/>
            <a:ext cx="7848600" cy="4572000"/>
          </a:xfrm>
        </p:spPr>
        <p:txBody>
          <a:bodyPr>
            <a:normAutofit fontScale="85000" lnSpcReduction="20000"/>
          </a:bodyPr>
          <a:lstStyle/>
          <a:p>
            <a:pPr>
              <a:lnSpc>
                <a:spcPct val="130000"/>
              </a:lnSpc>
              <a:defRPr/>
            </a:pPr>
            <a:r>
              <a:rPr lang="en-US" dirty="0"/>
              <a:t>Recall the</a:t>
            </a:r>
            <a:r>
              <a:rPr lang="en-US" dirty="0">
                <a:solidFill>
                  <a:schemeClr val="bg2"/>
                </a:solidFill>
              </a:rPr>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dirty="0">
                <a:solidFill>
                  <a:schemeClr val="bg2"/>
                </a:solidFill>
              </a:rPr>
              <a:t> </a:t>
            </a:r>
            <a:r>
              <a:rPr lang="en-US" dirty="0">
                <a:solidFill>
                  <a:srgbClr val="000000"/>
                </a:solidFill>
              </a:rPr>
              <a:t>(=p</a:t>
            </a:r>
            <a:r>
              <a:rPr lang="en-US" baseline="-25000" dirty="0">
                <a:solidFill>
                  <a:srgbClr val="000000"/>
                </a:solidFill>
              </a:rPr>
              <a:t>0</a:t>
            </a:r>
            <a:r>
              <a:rPr lang="en-US" dirty="0">
                <a:solidFill>
                  <a:srgbClr val="000000"/>
                </a:solidFill>
              </a:rPr>
              <a:t>)</a:t>
            </a:r>
            <a:r>
              <a:rPr lang="en-US" dirty="0">
                <a:solidFill>
                  <a:schemeClr val="bg2"/>
                </a:solidFill>
              </a:rPr>
              <a:t> </a:t>
            </a:r>
            <a:r>
              <a:rPr lang="en-US" dirty="0"/>
              <a:t>factor of conservativeness</a:t>
            </a:r>
            <a:endParaRPr lang="en-US" dirty="0">
              <a:solidFill>
                <a:schemeClr val="bg2"/>
              </a:solidFill>
            </a:endParaRPr>
          </a:p>
          <a:p>
            <a:pPr>
              <a:lnSpc>
                <a:spcPct val="130000"/>
              </a:lnSpc>
              <a:defRPr/>
            </a:pPr>
            <a:r>
              <a:rPr lang="en-US" dirty="0"/>
              <a:t>Hence: if </a:t>
            </a:r>
            <a:r>
              <a:rPr lang="en-US" b="1" i="1" dirty="0">
                <a:ln w="1905"/>
                <a:solidFill>
                  <a:srgbClr val="000000"/>
                </a:solidFill>
                <a:effectLst>
                  <a:innerShdw blurRad="69850" dist="43180" dir="5400000">
                    <a:srgbClr val="000000">
                      <a:alpha val="65000"/>
                    </a:srgbClr>
                  </a:innerShdw>
                </a:effectLst>
              </a:rPr>
              <a:t>m</a:t>
            </a:r>
            <a:r>
              <a:rPr lang="en-US" b="1" i="1" baseline="-25000" dirty="0">
                <a:ln w="1905"/>
                <a:solidFill>
                  <a:srgbClr val="000000"/>
                </a:solidFill>
                <a:effectLst>
                  <a:innerShdw blurRad="69850" dist="43180" dir="5400000">
                    <a:srgbClr val="000000">
                      <a:alpha val="65000"/>
                    </a:srgbClr>
                  </a:innerShdw>
                </a:effectLst>
              </a:rPr>
              <a:t>0</a:t>
            </a:r>
            <a:r>
              <a:rPr lang="en-US" dirty="0"/>
              <a:t> is known, the linear step-up procedure with </a:t>
            </a:r>
            <a:r>
              <a:rPr lang="en-US" b="1" i="1" dirty="0">
                <a:ln w="1905"/>
                <a:solidFill>
                  <a:srgbClr val="000000"/>
                </a:solidFill>
                <a:effectLst>
                  <a:innerShdw blurRad="69850" dist="43180" dir="5400000">
                    <a:srgbClr val="000000">
                      <a:alpha val="65000"/>
                    </a:srgbClr>
                  </a:innerShdw>
                </a:effectLst>
              </a:rPr>
              <a:t>q </a:t>
            </a:r>
            <a:r>
              <a:rPr lang="en-US" b="1" i="1" dirty="0" err="1">
                <a:ln w="1905"/>
                <a:solidFill>
                  <a:srgbClr val="000000"/>
                </a:solidFill>
                <a:effectLst>
                  <a:innerShdw blurRad="69850" dist="43180" dir="5400000">
                    <a:srgbClr val="000000">
                      <a:alpha val="65000"/>
                    </a:srgbClr>
                  </a:innerShdw>
                </a:effectLst>
              </a:rPr>
              <a:t>i</a:t>
            </a:r>
            <a:r>
              <a:rPr lang="en-US" b="1" i="1" dirty="0">
                <a:ln w="1905"/>
                <a:solidFill>
                  <a:srgbClr val="000000"/>
                </a:solidFill>
                <a:effectLst>
                  <a:innerShdw blurRad="69850" dist="43180" dir="5400000">
                    <a:srgbClr val="000000">
                      <a:alpha val="65000"/>
                    </a:srgbClr>
                  </a:innerShdw>
                </a:effectLst>
              </a:rPr>
              <a:t>/ m</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(m/m</a:t>
            </a:r>
            <a:r>
              <a:rPr lang="en-US"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r>
              <a:rPr lang="en-US" dirty="0"/>
              <a:t> = </a:t>
            </a:r>
            <a:r>
              <a:rPr lang="en-US" b="1" i="1" dirty="0">
                <a:ln w="1905"/>
                <a:solidFill>
                  <a:srgbClr val="000000"/>
                </a:solidFill>
                <a:effectLst>
                  <a:innerShdw blurRad="69850" dist="43180" dir="5400000">
                    <a:srgbClr val="000000">
                      <a:alpha val="65000"/>
                    </a:srgbClr>
                  </a:innerShdw>
                </a:effectLst>
              </a:rPr>
              <a:t>q </a:t>
            </a:r>
            <a:r>
              <a:rPr lang="en-US" b="1" i="1" dirty="0" err="1">
                <a:ln w="1905"/>
                <a:solidFill>
                  <a:srgbClr val="000000"/>
                </a:solidFill>
                <a:effectLst>
                  <a:innerShdw blurRad="69850" dist="43180" dir="5400000">
                    <a:srgbClr val="000000">
                      <a:alpha val="65000"/>
                    </a:srgbClr>
                  </a:innerShdw>
                </a:effectLst>
              </a:rPr>
              <a:t>i</a:t>
            </a:r>
            <a:r>
              <a:rPr lang="en-US" i="1" dirty="0"/>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dirty="0"/>
              <a:t> controls the FDR               at level </a:t>
            </a:r>
            <a:r>
              <a:rPr lang="en-US" i="1" dirty="0"/>
              <a:t>q</a:t>
            </a:r>
            <a:r>
              <a:rPr lang="en-US" dirty="0">
                <a:solidFill>
                  <a:schemeClr val="bg2"/>
                </a:solidFill>
              </a:rPr>
              <a:t> </a:t>
            </a:r>
            <a:r>
              <a:rPr lang="en-US" dirty="0">
                <a:solidFill>
                  <a:schemeClr val="tx2"/>
                </a:solidFill>
              </a:rPr>
              <a:t>exactly</a:t>
            </a:r>
            <a:r>
              <a:rPr lang="en-US" dirty="0">
                <a:solidFill>
                  <a:schemeClr val="bg2"/>
                </a:solidFill>
              </a:rPr>
              <a:t> </a:t>
            </a:r>
          </a:p>
          <a:p>
            <a:pPr>
              <a:lnSpc>
                <a:spcPct val="130000"/>
              </a:lnSpc>
              <a:buFontTx/>
              <a:buNone/>
              <a:defRPr/>
            </a:pPr>
            <a:r>
              <a:rPr lang="en-US" dirty="0">
                <a:solidFill>
                  <a:schemeClr val="bg2"/>
                </a:solidFill>
              </a:rPr>
              <a:t>				</a:t>
            </a:r>
            <a:r>
              <a:rPr lang="en-US" dirty="0"/>
              <a:t>i.e. an</a:t>
            </a:r>
            <a:r>
              <a:rPr lang="en-US" dirty="0">
                <a:solidFill>
                  <a:schemeClr val="bg2"/>
                </a:solidFill>
              </a:rPr>
              <a:t> </a:t>
            </a:r>
            <a:r>
              <a:rPr lang="ja-JP" altLang="en-US" dirty="0">
                <a:solidFill>
                  <a:schemeClr val="bg2"/>
                </a:solidFill>
                <a:latin typeface="Arial"/>
              </a:rPr>
              <a:t>“</a:t>
            </a:r>
            <a:r>
              <a:rPr lang="en-US" dirty="0">
                <a:solidFill>
                  <a:srgbClr val="000000"/>
                </a:solidFill>
              </a:rPr>
              <a:t>FDR Oracle</a:t>
            </a:r>
            <a:r>
              <a:rPr lang="ja-JP" altLang="en-US" dirty="0">
                <a:solidFill>
                  <a:schemeClr val="bg2"/>
                </a:solidFill>
                <a:latin typeface="Arial"/>
              </a:rPr>
              <a:t>”</a:t>
            </a:r>
            <a:endParaRPr lang="en-US" dirty="0">
              <a:solidFill>
                <a:schemeClr val="bg2"/>
              </a:solidFill>
            </a:endParaRPr>
          </a:p>
          <a:p>
            <a:pPr>
              <a:lnSpc>
                <a:spcPct val="130000"/>
              </a:lnSpc>
              <a:defRPr/>
            </a:pPr>
            <a:r>
              <a:rPr lang="en-US" dirty="0"/>
              <a:t>The adaptive procedure </a:t>
            </a:r>
          </a:p>
          <a:p>
            <a:pPr lvl="1">
              <a:lnSpc>
                <a:spcPct val="130000"/>
              </a:lnSpc>
              <a:buFontTx/>
              <a:buNone/>
              <a:defRPr/>
            </a:pPr>
            <a:r>
              <a:rPr lang="en-US" dirty="0">
                <a:solidFill>
                  <a:srgbClr val="000000"/>
                </a:solidFill>
              </a:rPr>
              <a:t>Estimate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a:t>
            </a:r>
            <a:r>
              <a:rPr lang="en-US"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r>
              <a:rPr lang="en-US" dirty="0">
                <a:solidFill>
                  <a:srgbClr val="000000"/>
                </a:solidFill>
              </a:rPr>
              <a:t> (or p</a:t>
            </a:r>
            <a:r>
              <a:rPr lang="en-US" baseline="-25000" dirty="0">
                <a:solidFill>
                  <a:srgbClr val="000000"/>
                </a:solidFill>
              </a:rPr>
              <a:t>0</a:t>
            </a:r>
            <a:r>
              <a:rPr lang="en-US" dirty="0">
                <a:solidFill>
                  <a:srgbClr val="000000"/>
                </a:solidFill>
              </a:rPr>
              <a:t>) from the p-values </a:t>
            </a:r>
          </a:p>
          <a:p>
            <a:pPr>
              <a:lnSpc>
                <a:spcPct val="130000"/>
              </a:lnSpc>
              <a:buFontTx/>
              <a:buNone/>
              <a:defRPr/>
            </a:pPr>
            <a:r>
              <a:rPr lang="en-US" sz="2000" dirty="0" err="1"/>
              <a:t>Schweder&amp;Spjotvol</a:t>
            </a:r>
            <a:r>
              <a:rPr lang="en-US" sz="2000" dirty="0"/>
              <a:t> (</a:t>
            </a:r>
            <a:r>
              <a:rPr lang="ja-JP" altLang="en-US" sz="2000" dirty="0">
                <a:latin typeface="Arial"/>
              </a:rPr>
              <a:t>‘</a:t>
            </a:r>
            <a:r>
              <a:rPr lang="en-US" sz="2000" dirty="0"/>
              <a:t>86), </a:t>
            </a:r>
            <a:r>
              <a:rPr lang="en-US" sz="2000" dirty="0" err="1"/>
              <a:t>Hochberg&amp;BY</a:t>
            </a:r>
            <a:r>
              <a:rPr lang="en-US" sz="2000" dirty="0"/>
              <a:t> (</a:t>
            </a:r>
            <a:r>
              <a:rPr lang="ja-JP" altLang="en-US" sz="2000" dirty="0">
                <a:latin typeface="Arial"/>
              </a:rPr>
              <a:t>‘</a:t>
            </a:r>
            <a:r>
              <a:rPr lang="en-US" sz="2000" dirty="0"/>
              <a:t>90), </a:t>
            </a:r>
            <a:r>
              <a:rPr lang="en-US" sz="2000" dirty="0" err="1"/>
              <a:t>BY&amp;Hochberg</a:t>
            </a:r>
            <a:r>
              <a:rPr lang="en-US" sz="2000" dirty="0"/>
              <a:t> (</a:t>
            </a:r>
            <a:r>
              <a:rPr lang="ja-JP" altLang="en-US" sz="2000" dirty="0">
                <a:latin typeface="Arial"/>
              </a:rPr>
              <a:t>‘</a:t>
            </a:r>
            <a:r>
              <a:rPr lang="en-US" sz="2000" dirty="0"/>
              <a:t>00)</a:t>
            </a:r>
          </a:p>
          <a:p>
            <a:pPr>
              <a:lnSpc>
                <a:spcPct val="130000"/>
              </a:lnSpc>
              <a:buFontTx/>
              <a:buNone/>
              <a:defRPr/>
            </a:pPr>
            <a:endParaRPr lang="en-US" sz="2000" dirty="0"/>
          </a:p>
          <a:p>
            <a:pPr marL="609600" indent="-609600">
              <a:lnSpc>
                <a:spcPct val="130000"/>
              </a:lnSpc>
              <a:buFontTx/>
              <a:buNone/>
              <a:defRPr/>
            </a:pPr>
            <a:r>
              <a:rPr lang="en-US" sz="2000" dirty="0"/>
              <a:t>Still very active area of research even now: `Parametric modeling; EM algorithm with mixtures; Ratio of densities at 0, Spectral analysis; Histogram analysis,…</a:t>
            </a:r>
          </a:p>
          <a:p>
            <a:pPr marL="609600" indent="-609600">
              <a:lnSpc>
                <a:spcPct val="130000"/>
              </a:lnSpc>
              <a:buFontTx/>
              <a:buNone/>
              <a:defRPr/>
            </a:pPr>
            <a:r>
              <a:rPr lang="en-US" sz="2000" dirty="0"/>
              <a:t>Two procedures (plus 1) with proven performance under independence</a:t>
            </a:r>
          </a:p>
          <a:p>
            <a:pPr>
              <a:lnSpc>
                <a:spcPct val="130000"/>
              </a:lnSpc>
              <a:buFontTx/>
              <a:buNone/>
              <a:defRPr/>
            </a:pPr>
            <a:endParaRPr lang="en-US" dirty="0">
              <a:solidFill>
                <a:srgbClr val="000000"/>
              </a:solidFill>
            </a:endParaRPr>
          </a:p>
        </p:txBody>
      </p:sp>
      <p:sp>
        <p:nvSpPr>
          <p:cNvPr id="4" name="Date Placeholder 3"/>
          <p:cNvSpPr>
            <a:spLocks noGrp="1"/>
          </p:cNvSpPr>
          <p:nvPr>
            <p:ph type="dt" sz="half" idx="10"/>
          </p:nvPr>
        </p:nvSpPr>
        <p:spPr/>
        <p:txBody>
          <a:bodyPr/>
          <a:lstStyle/>
          <a:p>
            <a:pPr>
              <a:defRPr/>
            </a:pPr>
            <a:r>
              <a:rPr lang="en-US"/>
              <a:t>Y Benjamini</a:t>
            </a:r>
            <a:endParaRPr lang="en-US" sz="1400"/>
          </a:p>
        </p:txBody>
      </p:sp>
    </p:spTree>
    <p:extLst>
      <p:ext uri="{BB962C8B-B14F-4D97-AF65-F5344CB8AC3E}">
        <p14:creationId xmlns:p14="http://schemas.microsoft.com/office/powerpoint/2010/main" val="37730834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8275">
                                            <p:txEl>
                                              <p:pRg st="0" end="0"/>
                                            </p:txEl>
                                          </p:spTgt>
                                        </p:tgtEl>
                                        <p:attrNameLst>
                                          <p:attrName>style.visibility</p:attrName>
                                        </p:attrNameLst>
                                      </p:cBhvr>
                                      <p:to>
                                        <p:strVal val="visible"/>
                                      </p:to>
                                    </p:set>
                                    <p:animEffect transition="in" filter="fade">
                                      <p:cBhvr>
                                        <p:cTn id="7" dur="500"/>
                                        <p:tgtEl>
                                          <p:spTgt spid="4382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38275">
                                            <p:txEl>
                                              <p:pRg st="1" end="1"/>
                                            </p:txEl>
                                          </p:spTgt>
                                        </p:tgtEl>
                                        <p:attrNameLst>
                                          <p:attrName>style.visibility</p:attrName>
                                        </p:attrNameLst>
                                      </p:cBhvr>
                                      <p:to>
                                        <p:strVal val="visible"/>
                                      </p:to>
                                    </p:set>
                                    <p:animEffect transition="in" filter="fade">
                                      <p:cBhvr>
                                        <p:cTn id="12" dur="500"/>
                                        <p:tgtEl>
                                          <p:spTgt spid="43827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38275">
                                            <p:txEl>
                                              <p:pRg st="2" end="2"/>
                                            </p:txEl>
                                          </p:spTgt>
                                        </p:tgtEl>
                                        <p:attrNameLst>
                                          <p:attrName>style.visibility</p:attrName>
                                        </p:attrNameLst>
                                      </p:cBhvr>
                                      <p:to>
                                        <p:strVal val="visible"/>
                                      </p:to>
                                    </p:set>
                                    <p:animEffect transition="in" filter="fade">
                                      <p:cBhvr>
                                        <p:cTn id="17" dur="500"/>
                                        <p:tgtEl>
                                          <p:spTgt spid="4382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38275">
                                            <p:txEl>
                                              <p:pRg st="3" end="3"/>
                                            </p:txEl>
                                          </p:spTgt>
                                        </p:tgtEl>
                                        <p:attrNameLst>
                                          <p:attrName>style.visibility</p:attrName>
                                        </p:attrNameLst>
                                      </p:cBhvr>
                                      <p:to>
                                        <p:strVal val="visible"/>
                                      </p:to>
                                    </p:set>
                                    <p:animEffect transition="in" filter="fade">
                                      <p:cBhvr>
                                        <p:cTn id="22" dur="500"/>
                                        <p:tgtEl>
                                          <p:spTgt spid="438275">
                                            <p:txEl>
                                              <p:pRg st="3" end="3"/>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38275">
                                            <p:txEl>
                                              <p:pRg st="4" end="4"/>
                                            </p:txEl>
                                          </p:spTgt>
                                        </p:tgtEl>
                                        <p:attrNameLst>
                                          <p:attrName>style.visibility</p:attrName>
                                        </p:attrNameLst>
                                      </p:cBhvr>
                                      <p:to>
                                        <p:strVal val="visible"/>
                                      </p:to>
                                    </p:set>
                                    <p:animEffect transition="in" filter="fade">
                                      <p:cBhvr>
                                        <p:cTn id="25" dur="500"/>
                                        <p:tgtEl>
                                          <p:spTgt spid="438275">
                                            <p:txEl>
                                              <p:pRg st="4" end="4"/>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438275">
                                            <p:txEl>
                                              <p:pRg st="5" end="5"/>
                                            </p:txEl>
                                          </p:spTgt>
                                        </p:tgtEl>
                                        <p:attrNameLst>
                                          <p:attrName>style.visibility</p:attrName>
                                        </p:attrNameLst>
                                      </p:cBhvr>
                                      <p:to>
                                        <p:strVal val="visible"/>
                                      </p:to>
                                    </p:set>
                                    <p:animEffect transition="in" filter="fade">
                                      <p:cBhvr>
                                        <p:cTn id="30" dur="500"/>
                                        <p:tgtEl>
                                          <p:spTgt spid="438275">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438275">
                                            <p:txEl>
                                              <p:pRg st="7" end="7"/>
                                            </p:txEl>
                                          </p:spTgt>
                                        </p:tgtEl>
                                        <p:attrNameLst>
                                          <p:attrName>style.visibility</p:attrName>
                                        </p:attrNameLst>
                                      </p:cBhvr>
                                      <p:to>
                                        <p:strVal val="visible"/>
                                      </p:to>
                                    </p:set>
                                    <p:animEffect transition="in" filter="fade">
                                      <p:cBhvr>
                                        <p:cTn id="35" dur="500"/>
                                        <p:tgtEl>
                                          <p:spTgt spid="438275">
                                            <p:txEl>
                                              <p:pRg st="7" end="7"/>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438275">
                                            <p:txEl>
                                              <p:pRg st="8" end="8"/>
                                            </p:txEl>
                                          </p:spTgt>
                                        </p:tgtEl>
                                        <p:attrNameLst>
                                          <p:attrName>style.visibility</p:attrName>
                                        </p:attrNameLst>
                                      </p:cBhvr>
                                      <p:to>
                                        <p:strVal val="visible"/>
                                      </p:to>
                                    </p:set>
                                    <p:animEffect transition="in" filter="fade">
                                      <p:cBhvr>
                                        <p:cTn id="40" dur="500"/>
                                        <p:tgtEl>
                                          <p:spTgt spid="43827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8275"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76866" name="Rectangle 2"/>
          <p:cNvSpPr>
            <a:spLocks noGrp="1" noChangeArrowheads="1"/>
          </p:cNvSpPr>
          <p:nvPr>
            <p:ph type="title"/>
          </p:nvPr>
        </p:nvSpPr>
        <p:spPr/>
        <p:txBody>
          <a:bodyPr/>
          <a:lstStyle/>
          <a:p>
            <a:pPr>
              <a:defRPr/>
            </a:pPr>
            <a:r>
              <a:rPr lang="en-US" dirty="0">
                <a:cs typeface="+mj-cs"/>
              </a:rPr>
              <a:t>Option 1:Two stage linear step-up procedure</a:t>
            </a:r>
          </a:p>
        </p:txBody>
      </p:sp>
      <p:sp>
        <p:nvSpPr>
          <p:cNvPr id="676867" name="Rectangle 3"/>
          <p:cNvSpPr>
            <a:spLocks noGrp="1" noChangeArrowheads="1"/>
          </p:cNvSpPr>
          <p:nvPr>
            <p:ph idx="1"/>
          </p:nvPr>
        </p:nvSpPr>
        <p:spPr>
          <a:xfrm>
            <a:off x="228600" y="1295400"/>
            <a:ext cx="8229600" cy="5029200"/>
          </a:xfrm>
        </p:spPr>
        <p:txBody>
          <a:bodyPr/>
          <a:lstStyle/>
          <a:p>
            <a:pPr marL="609600" indent="-609600">
              <a:buFontTx/>
              <a:buNone/>
              <a:defRPr/>
            </a:pPr>
            <a:endParaRPr lang="en-US" sz="2000" dirty="0">
              <a:cs typeface="+mn-cs"/>
            </a:endParaRPr>
          </a:p>
          <a:p>
            <a:pPr marL="990600" lvl="1" indent="-533400">
              <a:buFontTx/>
              <a:buNone/>
              <a:defRPr/>
            </a:pPr>
            <a:r>
              <a:rPr lang="en-US" dirty="0"/>
              <a:t>Stage I</a:t>
            </a:r>
            <a:r>
              <a:rPr lang="en-US" dirty="0">
                <a:solidFill>
                  <a:schemeClr val="accent2"/>
                </a:solidFill>
              </a:rPr>
              <a:t>: </a:t>
            </a:r>
            <a:r>
              <a:rPr lang="en-US" dirty="0"/>
              <a:t>Use BH with </a:t>
            </a:r>
            <a:r>
              <a:rPr lang="en-US" b="1" i="1" dirty="0">
                <a:ln w="1905"/>
                <a:solidFill>
                  <a:schemeClr val="tx1"/>
                </a:solidFill>
                <a:effectLst>
                  <a:innerShdw blurRad="69850" dist="43180" dir="5400000">
                    <a:srgbClr val="000000">
                      <a:alpha val="65000"/>
                    </a:srgbClr>
                  </a:innerShdw>
                </a:effectLst>
              </a:rPr>
              <a:t>q/</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(1+q)</a:t>
            </a:r>
            <a:r>
              <a:rPr lang="en-US" dirty="0"/>
              <a:t>, rejecting </a:t>
            </a:r>
            <a:r>
              <a:rPr lang="en-US" b="1" i="1" dirty="0"/>
              <a:t>r</a:t>
            </a:r>
            <a:r>
              <a:rPr lang="en-US" b="1" i="1" baseline="-25000" dirty="0"/>
              <a:t>1</a:t>
            </a:r>
            <a:r>
              <a:rPr lang="en-US" dirty="0"/>
              <a:t>;</a:t>
            </a:r>
          </a:p>
          <a:p>
            <a:pPr marL="990600" lvl="1" indent="-533400">
              <a:buFontTx/>
              <a:buNone/>
              <a:defRPr/>
            </a:pPr>
            <a:r>
              <a:rPr lang="en-US" dirty="0"/>
              <a:t>	 if</a:t>
            </a:r>
            <a:r>
              <a:rPr lang="en-US" b="1" dirty="0">
                <a:ln w="1905"/>
                <a:solidFill>
                  <a:schemeClr val="accent6"/>
                </a:solidFill>
                <a:effectLst>
                  <a:innerShdw blurRad="69850" dist="43180" dir="5400000">
                    <a:srgbClr val="000000">
                      <a:alpha val="65000"/>
                    </a:srgbClr>
                  </a:innerShdw>
                </a:effectLst>
              </a:rPr>
              <a:t> </a:t>
            </a:r>
            <a:r>
              <a:rPr lang="en-US" b="1" i="1" dirty="0">
                <a:ln w="1905"/>
                <a:solidFill>
                  <a:schemeClr val="accent6"/>
                </a:solidFill>
                <a:effectLst>
                  <a:innerShdw blurRad="69850" dist="43180" dir="5400000">
                    <a:srgbClr val="000000">
                      <a:alpha val="65000"/>
                    </a:srgbClr>
                  </a:innerShdw>
                </a:effectLst>
              </a:rPr>
              <a:t>r</a:t>
            </a:r>
            <a:r>
              <a:rPr lang="en-US" b="1" i="1" baseline="-25000" dirty="0">
                <a:ln w="1905"/>
                <a:solidFill>
                  <a:schemeClr val="accent6"/>
                </a:solidFill>
                <a:effectLst>
                  <a:innerShdw blurRad="69850" dist="43180" dir="5400000">
                    <a:srgbClr val="000000">
                      <a:alpha val="65000"/>
                    </a:srgbClr>
                  </a:innerShdw>
                </a:effectLst>
              </a:rPr>
              <a:t>1</a:t>
            </a:r>
            <a:r>
              <a:rPr lang="en-US" b="1" dirty="0">
                <a:ln w="1905"/>
                <a:solidFill>
                  <a:schemeClr val="accent6"/>
                </a:solidFill>
                <a:effectLst>
                  <a:innerShdw blurRad="69850" dist="43180" dir="5400000">
                    <a:srgbClr val="000000">
                      <a:alpha val="65000"/>
                    </a:srgbClr>
                  </a:innerShdw>
                </a:effectLst>
              </a:rPr>
              <a:t>=0 stop</a:t>
            </a:r>
            <a:endParaRPr lang="en-US" dirty="0">
              <a:solidFill>
                <a:schemeClr val="accent6"/>
              </a:solidFill>
            </a:endParaRPr>
          </a:p>
          <a:p>
            <a:pPr marL="990600" lvl="1" indent="-533400">
              <a:buFontTx/>
              <a:buNone/>
              <a:defRPr/>
            </a:pPr>
            <a:r>
              <a:rPr lang="en-US" dirty="0"/>
              <a:t>Stage II</a:t>
            </a:r>
            <a:r>
              <a:rPr lang="en-US" dirty="0">
                <a:solidFill>
                  <a:schemeClr val="accent2"/>
                </a:solidFill>
              </a:rPr>
              <a:t>: </a:t>
            </a:r>
            <a:r>
              <a:rPr lang="en-US" dirty="0"/>
              <a:t>Estimate </a:t>
            </a:r>
            <a:r>
              <a:rPr lang="en-US" b="1" i="1" dirty="0">
                <a:solidFill>
                  <a:schemeClr val="accent6"/>
                </a:solidFill>
              </a:rPr>
              <a:t>m</a:t>
            </a:r>
            <a:r>
              <a:rPr lang="en-US" b="1" i="1" baseline="-25000" dirty="0">
                <a:solidFill>
                  <a:schemeClr val="accent6"/>
                </a:solidFill>
              </a:rPr>
              <a:t>0</a:t>
            </a:r>
            <a:r>
              <a:rPr lang="en-US" i="1" dirty="0">
                <a:solidFill>
                  <a:schemeClr val="accent6"/>
                </a:solidFill>
              </a:rPr>
              <a:t> = (m- </a:t>
            </a:r>
            <a:r>
              <a:rPr lang="en-US" b="1" i="1" dirty="0">
                <a:solidFill>
                  <a:schemeClr val="accent6"/>
                </a:solidFill>
              </a:rPr>
              <a:t>r</a:t>
            </a:r>
            <a:r>
              <a:rPr lang="en-US" b="1" i="1" baseline="-25000" dirty="0">
                <a:solidFill>
                  <a:schemeClr val="accent6"/>
                </a:solidFill>
              </a:rPr>
              <a:t>1</a:t>
            </a:r>
            <a:r>
              <a:rPr lang="en-US" i="1" dirty="0">
                <a:solidFill>
                  <a:schemeClr val="accent6"/>
                </a:solidFill>
              </a:rPr>
              <a:t> )(1+q)</a:t>
            </a:r>
            <a:r>
              <a:rPr lang="en-US" i="1" dirty="0">
                <a:solidFill>
                  <a:schemeClr val="tx1"/>
                </a:solidFill>
              </a:rPr>
              <a:t>,</a:t>
            </a:r>
          </a:p>
          <a:p>
            <a:pPr marL="990600" lvl="1" indent="-533400">
              <a:buFontTx/>
              <a:buNone/>
              <a:defRPr/>
            </a:pPr>
            <a:r>
              <a:rPr lang="en-US" dirty="0"/>
              <a:t>	Then use it again with </a:t>
            </a:r>
            <a:r>
              <a:rPr lang="en-US" i="1" dirty="0"/>
              <a:t>q*= q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 m</a:t>
            </a:r>
            <a:r>
              <a:rPr lang="en-US"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0</a:t>
            </a:r>
          </a:p>
          <a:p>
            <a:pPr marL="990600" lvl="1" indent="-533400">
              <a:buFontTx/>
              <a:buNone/>
              <a:defRPr/>
            </a:pPr>
            <a:endParaRPr lang="en-US" sz="2000"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990600" lvl="1" indent="-533400">
              <a:buFontTx/>
              <a:buNone/>
              <a:defRPr/>
            </a:pPr>
            <a:endParaRPr lang="en-US" sz="2000"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marL="990600" lvl="1" indent="-533400">
              <a:buFontTx/>
              <a:buNone/>
              <a:defRPr/>
            </a:pPr>
            <a:r>
              <a:rPr lang="en-US" sz="2000" b="1" i="1" baseline="-250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b="1" i="1" baseline="-25000" dirty="0">
                <a:ln w="1905"/>
                <a:solidFill>
                  <a:schemeClr val="tx1"/>
                </a:solidFill>
                <a:effectLst>
                  <a:innerShdw blurRad="69850" dist="43180" dir="5400000">
                    <a:srgbClr val="000000">
                      <a:alpha val="65000"/>
                    </a:srgbClr>
                  </a:innerShdw>
                </a:effectLst>
              </a:rPr>
              <a:t>YB, Krieger and </a:t>
            </a:r>
            <a:r>
              <a:rPr lang="en-US" b="1" i="1" baseline="-25000" dirty="0" err="1">
                <a:ln w="1905"/>
                <a:solidFill>
                  <a:schemeClr val="tx1"/>
                </a:solidFill>
                <a:effectLst>
                  <a:innerShdw blurRad="69850" dist="43180" dir="5400000">
                    <a:srgbClr val="000000">
                      <a:alpha val="65000"/>
                    </a:srgbClr>
                  </a:innerShdw>
                </a:effectLst>
              </a:rPr>
              <a:t>Yekutieli</a:t>
            </a:r>
            <a:r>
              <a:rPr lang="en-US" b="1" i="1" baseline="-25000" dirty="0">
                <a:ln w="1905"/>
                <a:solidFill>
                  <a:schemeClr val="tx1"/>
                </a:solidFill>
                <a:effectLst>
                  <a:innerShdw blurRad="69850" dist="43180" dir="5400000">
                    <a:srgbClr val="000000">
                      <a:alpha val="65000"/>
                    </a:srgbClr>
                  </a:innerShdw>
                </a:effectLst>
              </a:rPr>
              <a:t> (2006)</a:t>
            </a:r>
            <a:endParaRPr lang="en-US" i="1" dirty="0">
              <a:solidFill>
                <a:schemeClr val="tx1"/>
              </a:solidFill>
            </a:endParaRPr>
          </a:p>
          <a:p>
            <a:pPr marL="990600" lvl="1" indent="-533400">
              <a:buFontTx/>
              <a:buNone/>
              <a:defRPr/>
            </a:pPr>
            <a:endParaRPr lang="en-US" dirty="0">
              <a:solidFill>
                <a:schemeClr val="tx1"/>
              </a:solidFill>
              <a:latin typeface="Apple Chancery" charset="0"/>
            </a:endParaRPr>
          </a:p>
        </p:txBody>
      </p:sp>
      <p:sp>
        <p:nvSpPr>
          <p:cNvPr id="4" name="Date Placeholder 3"/>
          <p:cNvSpPr>
            <a:spLocks noGrp="1"/>
          </p:cNvSpPr>
          <p:nvPr>
            <p:ph type="dt" sz="half" idx="10"/>
          </p:nvPr>
        </p:nvSpPr>
        <p:spPr/>
        <p:txBody>
          <a:bodyPr/>
          <a:lstStyle/>
          <a:p>
            <a:pPr>
              <a:defRPr/>
            </a:pPr>
            <a:r>
              <a:rPr lang="en-US"/>
              <a:t>Y Benjamini</a:t>
            </a:r>
            <a:endParaRPr lang="en-US" sz="1400"/>
          </a:p>
        </p:txBody>
      </p:sp>
    </p:spTree>
    <p:extLst>
      <p:ext uri="{BB962C8B-B14F-4D97-AF65-F5344CB8AC3E}">
        <p14:creationId xmlns:p14="http://schemas.microsoft.com/office/powerpoint/2010/main" val="18355798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76867">
                                            <p:txEl>
                                              <p:pRg st="1" end="1"/>
                                            </p:txEl>
                                          </p:spTgt>
                                        </p:tgtEl>
                                        <p:attrNameLst>
                                          <p:attrName>style.visibility</p:attrName>
                                        </p:attrNameLst>
                                      </p:cBhvr>
                                      <p:to>
                                        <p:strVal val="visible"/>
                                      </p:to>
                                    </p:set>
                                    <p:animEffect transition="in" filter="fade">
                                      <p:cBhvr>
                                        <p:cTn id="7" dur="500"/>
                                        <p:tgtEl>
                                          <p:spTgt spid="676867">
                                            <p:txEl>
                                              <p:pRg st="1" end="1"/>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76867">
                                            <p:txEl>
                                              <p:pRg st="2" end="2"/>
                                            </p:txEl>
                                          </p:spTgt>
                                        </p:tgtEl>
                                        <p:attrNameLst>
                                          <p:attrName>style.visibility</p:attrName>
                                        </p:attrNameLst>
                                      </p:cBhvr>
                                      <p:to>
                                        <p:strVal val="visible"/>
                                      </p:to>
                                    </p:set>
                                    <p:animEffect transition="in" filter="fade">
                                      <p:cBhvr>
                                        <p:cTn id="12" dur="500"/>
                                        <p:tgtEl>
                                          <p:spTgt spid="676867">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76867">
                                            <p:txEl>
                                              <p:pRg st="3" end="3"/>
                                            </p:txEl>
                                          </p:spTgt>
                                        </p:tgtEl>
                                        <p:attrNameLst>
                                          <p:attrName>style.visibility</p:attrName>
                                        </p:attrNameLst>
                                      </p:cBhvr>
                                      <p:to>
                                        <p:strVal val="visible"/>
                                      </p:to>
                                    </p:set>
                                    <p:animEffect transition="in" filter="fade">
                                      <p:cBhvr>
                                        <p:cTn id="17" dur="500"/>
                                        <p:tgtEl>
                                          <p:spTgt spid="67686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76867">
                                            <p:txEl>
                                              <p:pRg st="4" end="4"/>
                                            </p:txEl>
                                          </p:spTgt>
                                        </p:tgtEl>
                                        <p:attrNameLst>
                                          <p:attrName>style.visibility</p:attrName>
                                        </p:attrNameLst>
                                      </p:cBhvr>
                                      <p:to>
                                        <p:strVal val="visible"/>
                                      </p:to>
                                    </p:set>
                                    <p:animEffect transition="in" filter="fade">
                                      <p:cBhvr>
                                        <p:cTn id="22" dur="500"/>
                                        <p:tgtEl>
                                          <p:spTgt spid="67686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76867">
                                            <p:txEl>
                                              <p:pRg st="7" end="7"/>
                                            </p:txEl>
                                          </p:spTgt>
                                        </p:tgtEl>
                                        <p:attrNameLst>
                                          <p:attrName>style.visibility</p:attrName>
                                        </p:attrNameLst>
                                      </p:cBhvr>
                                      <p:to>
                                        <p:strVal val="visible"/>
                                      </p:to>
                                    </p:set>
                                    <p:animEffect transition="in" filter="fade">
                                      <p:cBhvr>
                                        <p:cTn id="27" dur="500"/>
                                        <p:tgtEl>
                                          <p:spTgt spid="67686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6867" grpId="0" build="p" bldLvl="2"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 name="Date Placeholder 3"/>
          <p:cNvSpPr>
            <a:spLocks noGrp="1"/>
          </p:cNvSpPr>
          <p:nvPr>
            <p:ph type="dt" sz="half" idx="10"/>
          </p:nvPr>
        </p:nvSpPr>
        <p:spPr/>
        <p:txBody>
          <a:bodyPr/>
          <a:lstStyle/>
          <a:p>
            <a:pPr>
              <a:defRPr/>
            </a:pPr>
            <a:r>
              <a:rPr lang="en-US"/>
              <a:t>Y Benjamini</a:t>
            </a:r>
            <a:endParaRPr lang="en-US" sz="1400"/>
          </a:p>
        </p:txBody>
      </p:sp>
      <p:graphicFrame>
        <p:nvGraphicFramePr>
          <p:cNvPr id="679014" name="Group 102"/>
          <p:cNvGraphicFramePr>
            <a:graphicFrameLocks noGrp="1"/>
          </p:cNvGraphicFramePr>
          <p:nvPr/>
        </p:nvGraphicFramePr>
        <p:xfrm>
          <a:off x="762000" y="685800"/>
          <a:ext cx="7924800" cy="5546784"/>
        </p:xfrm>
        <a:graphic>
          <a:graphicData uri="http://schemas.openxmlformats.org/drawingml/2006/table">
            <a:tbl>
              <a:tblPr/>
              <a:tblGrid>
                <a:gridCol w="357505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2555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65724">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8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Behavioral Endpoint</a:t>
                      </a:r>
                      <a:endParaRPr kumimoji="1" lang="en-US" sz="20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endParaRP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2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.05/(1.05)(i/17)</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p</a:t>
                      </a:r>
                      <a:r>
                        <a:rPr kumimoji="1" lang="en-US" sz="1600" b="1" i="0" u="none" strike="noStrike" cap="none" normalizeH="0" baseline="-25000">
                          <a:ln>
                            <a:noFill/>
                          </a:ln>
                          <a:solidFill>
                            <a:schemeClr val="tx1"/>
                          </a:solidFill>
                          <a:effectLst>
                            <a:outerShdw blurRad="38100" dist="38100" dir="2700000" algn="tl">
                              <a:srgbClr val="DDDDDD"/>
                            </a:outerShdw>
                          </a:effectLst>
                          <a:latin typeface="Arial" charset="0"/>
                          <a:ea typeface="ＭＳ Ｐゴシック" charset="0"/>
                        </a:rPr>
                        <a:t>(i)</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1" lang="en-US" sz="12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.05/(1.05)(i/10)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Prop. Lingering Time</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0.0028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accent2"/>
                          </a:solidFill>
                          <a:effectLst>
                            <a:outerShdw blurRad="38100" dist="38100" dir="2700000" algn="tl">
                              <a:srgbClr val="DDDDDD"/>
                            </a:outerShdw>
                          </a:effectLst>
                          <a:latin typeface="Arial" charset="0"/>
                          <a:ea typeface="ＭＳ Ｐゴシック" charset="0"/>
                        </a:rPr>
                        <a:t>0.0029</a:t>
                      </a:r>
                      <a:endParaRPr kumimoji="1" lang="en-US" sz="1400" b="0" i="0" u="none" strike="noStrike" cap="none" normalizeH="0" baseline="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0.0052</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Progression segments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0. 0056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0.0068</a:t>
                      </a:r>
                      <a:endParaRPr kumimoji="1" lang="en-US" sz="1400" b="0" i="0" u="none" strike="noStrike" cap="none" normalizeH="0" baseline="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0.0105</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Median Turn Radius (scaled)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0.0084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0.0092</a:t>
                      </a:r>
                      <a:endParaRPr kumimoji="1" lang="en-US" sz="1400" b="0" i="0" u="none" strike="noStrike" cap="none" normalizeH="0" baseline="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0.0158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Time away from wall</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0.0112</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0.0108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0.0211</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Distance traveled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0.0140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0.0144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0.0264</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Acceleration</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0.0168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0.0146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0.0317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Excursions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0.0196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0.0178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0.0370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Time to half max speed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0.0224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bg2"/>
                          </a:solidFill>
                          <a:effectLst>
                            <a:outerShdw blurRad="38100" dist="38100" dir="2700000" algn="tl">
                              <a:srgbClr val="DDDDDD"/>
                            </a:outerShdw>
                          </a:effectLst>
                          <a:latin typeface="Arial" charset="0"/>
                          <a:ea typeface="ＭＳ Ｐゴシック" charset="0"/>
                        </a:rPr>
                        <a:t>0.0204</a:t>
                      </a:r>
                      <a:endPar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0.0423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Max speed wall segments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0.0252</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FF00"/>
                          </a:solidFill>
                          <a:effectLst>
                            <a:outerShdw blurRad="38100" dist="38100" dir="2700000" algn="tl">
                              <a:srgbClr val="DDDDDD"/>
                            </a:outerShdw>
                          </a:effectLst>
                          <a:latin typeface="Arial" charset="0"/>
                          <a:ea typeface="ＭＳ Ｐゴシック" charset="0"/>
                        </a:rPr>
                        <a:t>0.0257</a:t>
                      </a:r>
                      <a:endParaRPr kumimoji="1" lang="en-US" sz="1400" b="0" i="0" u="none" strike="noStrike" cap="none" normalizeH="0" baseline="0">
                        <a:ln>
                          <a:noFill/>
                        </a:ln>
                        <a:solidFill>
                          <a:schemeClr val="hlink"/>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0.0476</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Median Turn rate</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0.0280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0.0320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0.0529</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Spatial spread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0.0308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0.0388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0.0582</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Lingering mean speed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0.0336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0.0588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0.0634</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Homebase occupancy</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0.0364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0.0712</a:t>
                      </a:r>
                      <a:endPar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0.0687</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stops per excursion</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0.0392</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0.1202</a:t>
                      </a:r>
                      <a:endPar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0.0740</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Stop diversity</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0.0420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0.1489</a:t>
                      </a:r>
                      <a:endPar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0.0793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Length of progression segments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0.0448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0.5150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0.0761</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Activity decrease</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0.0476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0.8875</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rPr>
                        <a:t>0.0809</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679011" name="Rectangle 99"/>
          <p:cNvSpPr>
            <a:spLocks noChangeArrowheads="1"/>
          </p:cNvSpPr>
          <p:nvPr/>
        </p:nvSpPr>
        <p:spPr bwMode="auto">
          <a:xfrm>
            <a:off x="1684338" y="-214313"/>
            <a:ext cx="317500" cy="549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eaLnBrk="0" hangingPunct="0">
              <a:spcBef>
                <a:spcPct val="20000"/>
              </a:spcBef>
              <a:buFontTx/>
              <a:buChar char="•"/>
              <a:defRPr/>
            </a:pPr>
            <a:endParaRPr kumimoji="1" lang="en-US" sz="3000">
              <a:solidFill>
                <a:srgbClr val="000099"/>
              </a:solidFill>
              <a:cs typeface="+mn-cs"/>
            </a:endParaRPr>
          </a:p>
        </p:txBody>
      </p:sp>
      <p:sp>
        <p:nvSpPr>
          <p:cNvPr id="679012" name="Text Box 100"/>
          <p:cNvSpPr txBox="1">
            <a:spLocks noChangeArrowheads="1"/>
          </p:cNvSpPr>
          <p:nvPr/>
        </p:nvSpPr>
        <p:spPr bwMode="auto">
          <a:xfrm>
            <a:off x="2498725" y="41275"/>
            <a:ext cx="3175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eaLnBrk="0" hangingPunct="0">
              <a:spcBef>
                <a:spcPct val="20000"/>
              </a:spcBef>
              <a:buFontTx/>
              <a:buChar char="•"/>
              <a:defRPr/>
            </a:pPr>
            <a:endParaRPr kumimoji="1" lang="en-US" sz="3000">
              <a:solidFill>
                <a:srgbClr val="000099"/>
              </a:solidFill>
              <a:cs typeface="+mn-cs"/>
            </a:endParaRPr>
          </a:p>
        </p:txBody>
      </p:sp>
      <p:sp>
        <p:nvSpPr>
          <p:cNvPr id="679013" name="Text Box 101"/>
          <p:cNvSpPr txBox="1">
            <a:spLocks noChangeArrowheads="1"/>
          </p:cNvSpPr>
          <p:nvPr/>
        </p:nvSpPr>
        <p:spPr bwMode="auto">
          <a:xfrm rot="-5400000">
            <a:off x="-2636838" y="3070226"/>
            <a:ext cx="5730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defTabSz="914400" eaLnBrk="0" hangingPunct="0">
              <a:spcBef>
                <a:spcPct val="20000"/>
              </a:spcBef>
              <a:defRPr/>
            </a:pPr>
            <a:r>
              <a:rPr kumimoji="1" lang="en-US" sz="2400">
                <a:solidFill>
                  <a:srgbClr val="F50000"/>
                </a:solidFill>
                <a:cs typeface="+mn-cs"/>
              </a:rPr>
              <a:t>Significance of 8 Strain differences</a:t>
            </a:r>
            <a:endParaRPr kumimoji="1" lang="en-US" sz="2400">
              <a:solidFill>
                <a:srgbClr val="000099"/>
              </a:solidFill>
              <a:cs typeface="+mn-cs"/>
            </a:endParaRPr>
          </a:p>
        </p:txBody>
      </p:sp>
      <p:sp>
        <p:nvSpPr>
          <p:cNvPr id="679057" name="Rectangle 145"/>
          <p:cNvSpPr>
            <a:spLocks noChangeArrowheads="1"/>
          </p:cNvSpPr>
          <p:nvPr/>
        </p:nvSpPr>
        <p:spPr bwMode="auto">
          <a:xfrm>
            <a:off x="7162800" y="1143000"/>
            <a:ext cx="1143000" cy="50292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914400" eaLnBrk="0" hangingPunct="0">
              <a:spcBef>
                <a:spcPct val="20000"/>
              </a:spcBef>
              <a:buFontTx/>
              <a:buChar char="•"/>
              <a:defRPr/>
            </a:pPr>
            <a:endParaRPr kumimoji="1" lang="en-US" sz="3000">
              <a:solidFill>
                <a:srgbClr val="000099"/>
              </a:solidFill>
              <a:cs typeface="+mn-cs"/>
            </a:endParaRPr>
          </a:p>
        </p:txBody>
      </p:sp>
      <p:cxnSp>
        <p:nvCxnSpPr>
          <p:cNvPr id="3" name="Straight Arrow Connector 2"/>
          <p:cNvCxnSpPr/>
          <p:nvPr/>
        </p:nvCxnSpPr>
        <p:spPr>
          <a:xfrm flipH="1">
            <a:off x="8305800" y="4559300"/>
            <a:ext cx="5984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7012140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7901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 presetClass="exit" presetSubtype="2" fill="hold" grpId="0" nodeType="clickEffect">
                                  <p:stCondLst>
                                    <p:cond delay="0"/>
                                  </p:stCondLst>
                                  <p:childTnLst>
                                    <p:anim calcmode="lin" valueType="num">
                                      <p:cBhvr additive="base">
                                        <p:cTn id="10" dur="500"/>
                                        <p:tgtEl>
                                          <p:spTgt spid="679057"/>
                                        </p:tgtEl>
                                        <p:attrNameLst>
                                          <p:attrName>ppt_x</p:attrName>
                                        </p:attrNameLst>
                                      </p:cBhvr>
                                      <p:tavLst>
                                        <p:tav tm="0">
                                          <p:val>
                                            <p:strVal val="ppt_x"/>
                                          </p:val>
                                        </p:tav>
                                        <p:tav tm="100000">
                                          <p:val>
                                            <p:strVal val="1+ppt_w/2"/>
                                          </p:val>
                                        </p:tav>
                                      </p:tavLst>
                                    </p:anim>
                                    <p:anim calcmode="lin" valueType="num">
                                      <p:cBhvr additive="base">
                                        <p:cTn id="11" dur="500"/>
                                        <p:tgtEl>
                                          <p:spTgt spid="679057"/>
                                        </p:tgtEl>
                                        <p:attrNameLst>
                                          <p:attrName>ppt_y</p:attrName>
                                        </p:attrNameLst>
                                      </p:cBhvr>
                                      <p:tavLst>
                                        <p:tav tm="0">
                                          <p:val>
                                            <p:strVal val="ppt_y"/>
                                          </p:val>
                                        </p:tav>
                                        <p:tav tm="100000">
                                          <p:val>
                                            <p:strVal val="ppt_y"/>
                                          </p:val>
                                        </p:tav>
                                      </p:tavLst>
                                    </p:anim>
                                    <p:set>
                                      <p:cBhvr>
                                        <p:cTn id="12" dur="1" fill="hold">
                                          <p:stCondLst>
                                            <p:cond delay="499"/>
                                          </p:stCondLst>
                                        </p:cTn>
                                        <p:tgtEl>
                                          <p:spTgt spid="679057"/>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9057" grpId="0" animBg="1"/>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4754" name="Rectangle 2"/>
          <p:cNvSpPr>
            <a:spLocks noGrp="1" noChangeArrowheads="1"/>
          </p:cNvSpPr>
          <p:nvPr>
            <p:ph type="title"/>
          </p:nvPr>
        </p:nvSpPr>
        <p:spPr/>
        <p:txBody>
          <a:bodyPr/>
          <a:lstStyle/>
          <a:p>
            <a:pPr>
              <a:defRPr/>
            </a:pPr>
            <a:r>
              <a:rPr lang="en-US">
                <a:cs typeface="+mj-cs"/>
              </a:rPr>
              <a:t>Option 2: </a:t>
            </a:r>
          </a:p>
        </p:txBody>
      </p:sp>
      <p:sp>
        <p:nvSpPr>
          <p:cNvPr id="714755" name="Rectangle 3"/>
          <p:cNvSpPr>
            <a:spLocks noGrp="1" noChangeArrowheads="1"/>
          </p:cNvSpPr>
          <p:nvPr>
            <p:ph idx="1"/>
          </p:nvPr>
        </p:nvSpPr>
        <p:spPr>
          <a:xfrm>
            <a:off x="228600" y="1295400"/>
            <a:ext cx="8229600" cy="5334000"/>
          </a:xfrm>
        </p:spPr>
        <p:txBody>
          <a:bodyPr/>
          <a:lstStyle/>
          <a:p>
            <a:pPr marL="609600" indent="-609600">
              <a:buFontTx/>
              <a:buNone/>
              <a:defRPr/>
            </a:pPr>
            <a:r>
              <a:rPr lang="en-US" dirty="0">
                <a:solidFill>
                  <a:srgbClr val="000000"/>
                </a:solidFill>
                <a:cs typeface="+mn-cs"/>
              </a:rPr>
              <a:t>	</a:t>
            </a:r>
            <a:r>
              <a:rPr lang="en-US" dirty="0" err="1">
                <a:solidFill>
                  <a:srgbClr val="000000"/>
                </a:solidFill>
                <a:cs typeface="+mn-cs"/>
              </a:rPr>
              <a:t>Storey</a:t>
            </a:r>
            <a:r>
              <a:rPr lang="en-US" dirty="0">
                <a:solidFill>
                  <a:srgbClr val="000000"/>
                </a:solidFill>
                <a:cs typeface="+mn-cs"/>
              </a:rPr>
              <a:t>, Taylor, </a:t>
            </a:r>
            <a:r>
              <a:rPr lang="en-US" dirty="0" err="1">
                <a:solidFill>
                  <a:srgbClr val="000000"/>
                </a:solidFill>
                <a:cs typeface="+mn-cs"/>
              </a:rPr>
              <a:t>Siegmund</a:t>
            </a:r>
            <a:r>
              <a:rPr lang="en-US" dirty="0">
                <a:solidFill>
                  <a:srgbClr val="000000"/>
                </a:solidFill>
                <a:cs typeface="+mn-cs"/>
              </a:rPr>
              <a:t> (2004)</a:t>
            </a:r>
            <a:r>
              <a:rPr lang="en-US" dirty="0">
                <a:solidFill>
                  <a:schemeClr val="accent2"/>
                </a:solidFill>
                <a:cs typeface="+mn-cs"/>
              </a:rPr>
              <a:t> </a:t>
            </a:r>
            <a:r>
              <a:rPr lang="en-US" dirty="0">
                <a:cs typeface="+mn-cs"/>
              </a:rPr>
              <a:t> modified:</a:t>
            </a:r>
          </a:p>
          <a:p>
            <a:pPr marL="609600" indent="-609600">
              <a:buFont typeface="Times" charset="0"/>
              <a:buNone/>
              <a:defRPr/>
            </a:pPr>
            <a:r>
              <a:rPr lang="en-US" dirty="0">
                <a:cs typeface="+mn-cs"/>
              </a:rPr>
              <a:t>	Pre-determined </a:t>
            </a:r>
            <a:r>
              <a:rPr lang="en-US" b="1" i="1" dirty="0">
                <a:ln w="1905"/>
                <a:solidFill>
                  <a:srgbClr val="C00000"/>
                </a:solidFill>
                <a:effectLst>
                  <a:innerShdw blurRad="69850" dist="43180" dir="5400000">
                    <a:srgbClr val="000000">
                      <a:alpha val="65000"/>
                    </a:srgbClr>
                  </a:innerShdw>
                </a:effectLst>
                <a:latin typeface="Symbol" charset="2"/>
                <a:cs typeface="Symbol" charset="2"/>
              </a:rPr>
              <a:t>l   (</a:t>
            </a:r>
            <a:r>
              <a:rPr lang="en-US" b="1" i="1" dirty="0">
                <a:ln w="1905"/>
                <a:solidFill>
                  <a:srgbClr val="C00000"/>
                </a:solidFill>
                <a:effectLst>
                  <a:innerShdw blurRad="69850" dist="43180" dir="5400000">
                    <a:srgbClr val="000000">
                      <a:alpha val="65000"/>
                    </a:srgbClr>
                  </a:innerShdw>
                </a:effectLst>
                <a:cs typeface="Symbol" charset="2"/>
              </a:rPr>
              <a:t>say</a:t>
            </a:r>
            <a:r>
              <a:rPr lang="en-US" b="1" i="1" dirty="0">
                <a:ln w="1905"/>
                <a:solidFill>
                  <a:srgbClr val="C00000"/>
                </a:solidFill>
                <a:effectLst>
                  <a:innerShdw blurRad="69850" dist="43180" dir="5400000">
                    <a:srgbClr val="000000">
                      <a:alpha val="65000"/>
                    </a:srgbClr>
                  </a:innerShdw>
                </a:effectLst>
                <a:latin typeface="Symbol" charset="2"/>
                <a:cs typeface="Symbol" charset="2"/>
              </a:rPr>
              <a:t> l</a:t>
            </a:r>
            <a:r>
              <a:rPr lang="en-US" b="1" i="1" dirty="0">
                <a:ln w="1905"/>
                <a:solidFill>
                  <a:srgbClr val="C00000"/>
                </a:solidFill>
                <a:effectLst>
                  <a:innerShdw blurRad="69850" dist="43180" dir="5400000">
                    <a:srgbClr val="000000">
                      <a:alpha val="65000"/>
                    </a:srgbClr>
                  </a:innerShdw>
                </a:effectLst>
                <a:cs typeface="+mn-cs"/>
              </a:rPr>
              <a:t>=1/2)</a:t>
            </a:r>
            <a:r>
              <a:rPr lang="en-US" dirty="0">
                <a:cs typeface="+mn-cs"/>
              </a:rPr>
              <a:t>:  						</a:t>
            </a:r>
            <a:r>
              <a:rPr lang="en-US" i="1" dirty="0">
                <a:solidFill>
                  <a:schemeClr val="tx1"/>
                </a:solidFill>
                <a:cs typeface="+mn-cs"/>
              </a:rPr>
              <a:t>m</a:t>
            </a:r>
            <a:r>
              <a:rPr lang="en-US" i="1" baseline="-25000" dirty="0">
                <a:solidFill>
                  <a:schemeClr val="tx1"/>
                </a:solidFill>
                <a:cs typeface="+mn-cs"/>
              </a:rPr>
              <a:t>0</a:t>
            </a:r>
            <a:r>
              <a:rPr lang="en-US" i="1" dirty="0">
                <a:solidFill>
                  <a:schemeClr val="tx1"/>
                </a:solidFill>
                <a:cs typeface="+mn-cs"/>
              </a:rPr>
              <a:t>=(m-r(</a:t>
            </a:r>
            <a:r>
              <a:rPr lang="en-US" sz="2000" b="1" i="1" dirty="0">
                <a:ln w="1905"/>
                <a:solidFill>
                  <a:srgbClr val="C00000"/>
                </a:solidFill>
                <a:effectLst>
                  <a:innerShdw blurRad="69850" dist="43180" dir="5400000">
                    <a:srgbClr val="000000">
                      <a:alpha val="65000"/>
                    </a:srgbClr>
                  </a:innerShdw>
                </a:effectLst>
                <a:latin typeface="Symbol" charset="2"/>
                <a:cs typeface="Symbol" charset="2"/>
              </a:rPr>
              <a:t>l</a:t>
            </a:r>
            <a:r>
              <a:rPr lang="en-US" i="1" dirty="0">
                <a:solidFill>
                  <a:schemeClr val="tx1"/>
                </a:solidFill>
                <a:cs typeface="+mn-cs"/>
              </a:rPr>
              <a:t>)/(1-</a:t>
            </a:r>
            <a:r>
              <a:rPr lang="en-US" sz="2000" b="1" i="1" dirty="0">
                <a:ln w="1905"/>
                <a:solidFill>
                  <a:srgbClr val="C00000"/>
                </a:solidFill>
                <a:effectLst>
                  <a:innerShdw blurRad="69850" dist="43180" dir="5400000">
                    <a:srgbClr val="000000">
                      <a:alpha val="65000"/>
                    </a:srgbClr>
                  </a:innerShdw>
                </a:effectLst>
                <a:latin typeface="Symbol" charset="2"/>
                <a:cs typeface="Symbol" charset="2"/>
              </a:rPr>
              <a:t>l</a:t>
            </a:r>
            <a:r>
              <a:rPr lang="en-US" sz="3200" i="1" baseline="-25000" dirty="0">
                <a:solidFill>
                  <a:schemeClr val="tx1"/>
                </a:solidFill>
                <a:cs typeface="+mn-cs"/>
              </a:rPr>
              <a:t> </a:t>
            </a:r>
            <a:r>
              <a:rPr lang="en-US" i="1" dirty="0">
                <a:solidFill>
                  <a:schemeClr val="tx1"/>
                </a:solidFill>
                <a:cs typeface="+mn-cs"/>
              </a:rPr>
              <a:t>)</a:t>
            </a:r>
          </a:p>
          <a:p>
            <a:pPr marL="609600" indent="-609600">
              <a:buFont typeface="Times" charset="0"/>
              <a:buNone/>
              <a:defRPr/>
            </a:pPr>
            <a:r>
              <a:rPr lang="en-US" dirty="0">
                <a:cs typeface="+mn-cs"/>
              </a:rPr>
              <a:t>	into</a:t>
            </a:r>
            <a:r>
              <a:rPr lang="en-US" dirty="0">
                <a:solidFill>
                  <a:schemeClr val="accent2"/>
                </a:solidFill>
                <a:cs typeface="+mn-cs"/>
              </a:rPr>
              <a:t>	</a:t>
            </a:r>
            <a:r>
              <a:rPr lang="en-US" i="1" dirty="0">
                <a:solidFill>
                  <a:srgbClr val="000000"/>
                </a:solidFill>
                <a:cs typeface="+mn-cs"/>
              </a:rPr>
              <a:t>m</a:t>
            </a:r>
            <a:r>
              <a:rPr lang="en-US" i="1" baseline="-25000" dirty="0">
                <a:solidFill>
                  <a:srgbClr val="000000"/>
                </a:solidFill>
                <a:cs typeface="+mn-cs"/>
              </a:rPr>
              <a:t>0</a:t>
            </a:r>
            <a:r>
              <a:rPr lang="en-US" i="1" dirty="0">
                <a:solidFill>
                  <a:srgbClr val="000000"/>
                </a:solidFill>
                <a:cs typeface="+mn-cs"/>
              </a:rPr>
              <a:t>=(m+</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1</a:t>
            </a:r>
            <a:r>
              <a:rPr lang="en-US" i="1" dirty="0">
                <a:solidFill>
                  <a:srgbClr val="000000"/>
                </a:solidFill>
                <a:cs typeface="+mn-cs"/>
              </a:rPr>
              <a:t>-r(</a:t>
            </a:r>
            <a:r>
              <a:rPr lang="en-US" sz="2000" i="1" dirty="0">
                <a:solidFill>
                  <a:srgbClr val="000000"/>
                </a:solidFill>
                <a:cs typeface="+mn-cs"/>
              </a:rPr>
              <a:t>1/2</a:t>
            </a:r>
            <a:r>
              <a:rPr lang="en-US" i="1" dirty="0">
                <a:solidFill>
                  <a:srgbClr val="000000"/>
                </a:solidFill>
                <a:cs typeface="+mn-cs"/>
              </a:rPr>
              <a:t>)/(1-</a:t>
            </a:r>
            <a:r>
              <a:rPr lang="en-US" sz="2000" i="1" dirty="0">
                <a:solidFill>
                  <a:srgbClr val="000000"/>
                </a:solidFill>
                <a:cs typeface="+mn-cs"/>
              </a:rPr>
              <a:t>1/2</a:t>
            </a:r>
            <a:r>
              <a:rPr lang="en-US" sz="3200" i="1" baseline="-25000" dirty="0">
                <a:solidFill>
                  <a:srgbClr val="000000"/>
                </a:solidFill>
                <a:cs typeface="+mn-cs"/>
              </a:rPr>
              <a:t> </a:t>
            </a:r>
            <a:r>
              <a:rPr lang="en-US" i="1" dirty="0">
                <a:solidFill>
                  <a:srgbClr val="000000"/>
                </a:solidFill>
                <a:cs typeface="+mn-cs"/>
              </a:rPr>
              <a:t>)</a:t>
            </a:r>
          </a:p>
          <a:p>
            <a:pPr marL="990600" lvl="1" indent="-533400">
              <a:buFontTx/>
              <a:buNone/>
              <a:defRPr/>
            </a:pPr>
            <a:r>
              <a:rPr lang="en-US" dirty="0"/>
              <a:t>  and added the condition for rejection	</a:t>
            </a:r>
            <a:r>
              <a:rPr lang="en-US" b="1" i="1" dirty="0">
                <a:ln w="1905"/>
                <a:solidFill>
                  <a:schemeClr val="accent6"/>
                </a:solidFill>
                <a:effectLst>
                  <a:innerShdw blurRad="69850" dist="43180" dir="5400000">
                    <a:srgbClr val="000000">
                      <a:alpha val="65000"/>
                    </a:srgbClr>
                  </a:innerShdw>
                </a:effectLst>
              </a:rPr>
              <a:t>p</a:t>
            </a:r>
            <a:r>
              <a:rPr lang="en-US" b="1" i="1" baseline="-25000" dirty="0">
                <a:ln w="1905"/>
                <a:solidFill>
                  <a:schemeClr val="accent6"/>
                </a:solidFill>
                <a:effectLst>
                  <a:innerShdw blurRad="69850" dist="43180" dir="5400000">
                    <a:srgbClr val="000000">
                      <a:alpha val="65000"/>
                    </a:srgbClr>
                  </a:innerShdw>
                </a:effectLst>
              </a:rPr>
              <a:t>i </a:t>
            </a:r>
            <a:r>
              <a:rPr lang="en-US" b="1" i="1" dirty="0">
                <a:ln w="1905"/>
                <a:solidFill>
                  <a:schemeClr val="accent6"/>
                </a:solidFill>
                <a:effectLst>
                  <a:innerShdw blurRad="69850" dist="43180" dir="5400000">
                    <a:srgbClr val="000000">
                      <a:alpha val="65000"/>
                    </a:srgbClr>
                  </a:innerShdw>
                </a:effectLst>
              </a:rPr>
              <a:t>≤ </a:t>
            </a:r>
            <a:r>
              <a:rPr lang="en-US" b="1" i="1" dirty="0">
                <a:ln w="1905"/>
                <a:solidFill>
                  <a:srgbClr val="C00000"/>
                </a:solidFill>
                <a:effectLst>
                  <a:innerShdw blurRad="69850" dist="43180" dir="5400000">
                    <a:srgbClr val="000000">
                      <a:alpha val="65000"/>
                    </a:srgbClr>
                  </a:innerShdw>
                </a:effectLst>
                <a:latin typeface="Symbol" charset="2"/>
                <a:cs typeface="Symbol" charset="2"/>
              </a:rPr>
              <a:t>l</a:t>
            </a:r>
            <a:endParaRPr lang="en-US" i="1" dirty="0">
              <a:solidFill>
                <a:schemeClr val="accent6"/>
              </a:solidFill>
            </a:endParaRPr>
          </a:p>
          <a:p>
            <a:pPr marL="990600" lvl="1" indent="-533400">
              <a:buFontTx/>
              <a:buNone/>
              <a:defRPr/>
            </a:pPr>
            <a:r>
              <a:rPr lang="en-US" dirty="0"/>
              <a:t>They showed: 	FDR control under independence </a:t>
            </a:r>
          </a:p>
          <a:p>
            <a:pPr marL="990600" lvl="1" indent="-533400">
              <a:buFontTx/>
              <a:buNone/>
              <a:defRPr/>
            </a:pPr>
            <a:r>
              <a:rPr lang="en-US" dirty="0"/>
              <a:t>		asymptotic control for weak dependency</a:t>
            </a:r>
          </a:p>
          <a:p>
            <a:pPr marL="990600" lvl="1" indent="-533400">
              <a:buFontTx/>
              <a:buNone/>
              <a:defRPr/>
            </a:pPr>
            <a:endParaRPr lang="en-US" dirty="0"/>
          </a:p>
          <a:p>
            <a:pPr marL="990600" lvl="1" indent="-533400">
              <a:buFontTx/>
              <a:buNone/>
              <a:defRPr/>
            </a:pPr>
            <a:r>
              <a:rPr lang="en-US" dirty="0"/>
              <a:t>Unlike the original </a:t>
            </a:r>
            <a:r>
              <a:rPr lang="en-US" dirty="0" err="1"/>
              <a:t>Storey’s</a:t>
            </a:r>
            <a:r>
              <a:rPr lang="en-US" dirty="0"/>
              <a:t> procedure (2000,2003) which searched over all </a:t>
            </a:r>
            <a:r>
              <a:rPr lang="en-US" b="1" i="1" dirty="0">
                <a:ln w="1905"/>
                <a:solidFill>
                  <a:srgbClr val="C00000"/>
                </a:solidFill>
                <a:effectLst>
                  <a:innerShdw blurRad="69850" dist="43180" dir="5400000">
                    <a:srgbClr val="000000">
                      <a:alpha val="65000"/>
                    </a:srgbClr>
                  </a:innerShdw>
                </a:effectLst>
                <a:latin typeface="Symbol" charset="2"/>
                <a:cs typeface="Symbol" charset="2"/>
              </a:rPr>
              <a:t>l</a:t>
            </a:r>
            <a:r>
              <a:rPr lang="en-US" dirty="0"/>
              <a:t> using bootstrapping</a:t>
            </a:r>
          </a:p>
          <a:p>
            <a:pPr marL="990600" lvl="1" indent="-533400">
              <a:buFontTx/>
              <a:buNone/>
              <a:defRPr/>
            </a:pPr>
            <a:endParaRPr lang="en-US" dirty="0"/>
          </a:p>
        </p:txBody>
      </p:sp>
      <p:sp>
        <p:nvSpPr>
          <p:cNvPr id="4" name="Date Placeholder 3"/>
          <p:cNvSpPr>
            <a:spLocks noGrp="1"/>
          </p:cNvSpPr>
          <p:nvPr>
            <p:ph type="dt" sz="half" idx="10"/>
          </p:nvPr>
        </p:nvSpPr>
        <p:spPr/>
        <p:txBody>
          <a:bodyPr/>
          <a:lstStyle/>
          <a:p>
            <a:pPr>
              <a:defRPr/>
            </a:pPr>
            <a:r>
              <a:rPr lang="en-US"/>
              <a:t>Y Benjamini</a:t>
            </a:r>
            <a:endParaRPr lang="en-US" sz="1400"/>
          </a:p>
        </p:txBody>
      </p:sp>
    </p:spTree>
    <p:extLst>
      <p:ext uri="{BB962C8B-B14F-4D97-AF65-F5344CB8AC3E}">
        <p14:creationId xmlns:p14="http://schemas.microsoft.com/office/powerpoint/2010/main" val="22969008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4755">
                                            <p:txEl>
                                              <p:pRg st="0" end="0"/>
                                            </p:txEl>
                                          </p:spTgt>
                                        </p:tgtEl>
                                        <p:attrNameLst>
                                          <p:attrName>style.visibility</p:attrName>
                                        </p:attrNameLst>
                                      </p:cBhvr>
                                      <p:to>
                                        <p:strVal val="visible"/>
                                      </p:to>
                                    </p:set>
                                    <p:animEffect transition="in" filter="fade">
                                      <p:cBhvr>
                                        <p:cTn id="7" dur="500"/>
                                        <p:tgtEl>
                                          <p:spTgt spid="71475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4755">
                                            <p:txEl>
                                              <p:pRg st="1" end="1"/>
                                            </p:txEl>
                                          </p:spTgt>
                                        </p:tgtEl>
                                        <p:attrNameLst>
                                          <p:attrName>style.visibility</p:attrName>
                                        </p:attrNameLst>
                                      </p:cBhvr>
                                      <p:to>
                                        <p:strVal val="visible"/>
                                      </p:to>
                                    </p:set>
                                    <p:animEffect transition="in" filter="fade">
                                      <p:cBhvr>
                                        <p:cTn id="12" dur="500"/>
                                        <p:tgtEl>
                                          <p:spTgt spid="714755">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4755">
                                            <p:txEl>
                                              <p:pRg st="2" end="2"/>
                                            </p:txEl>
                                          </p:spTgt>
                                        </p:tgtEl>
                                        <p:attrNameLst>
                                          <p:attrName>style.visibility</p:attrName>
                                        </p:attrNameLst>
                                      </p:cBhvr>
                                      <p:to>
                                        <p:strVal val="visible"/>
                                      </p:to>
                                    </p:set>
                                    <p:animEffect transition="in" filter="fade">
                                      <p:cBhvr>
                                        <p:cTn id="17" dur="500"/>
                                        <p:tgtEl>
                                          <p:spTgt spid="71475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4755">
                                            <p:txEl>
                                              <p:pRg st="3" end="3"/>
                                            </p:txEl>
                                          </p:spTgt>
                                        </p:tgtEl>
                                        <p:attrNameLst>
                                          <p:attrName>style.visibility</p:attrName>
                                        </p:attrNameLst>
                                      </p:cBhvr>
                                      <p:to>
                                        <p:strVal val="visible"/>
                                      </p:to>
                                    </p:set>
                                    <p:animEffect transition="in" filter="fade">
                                      <p:cBhvr>
                                        <p:cTn id="22" dur="500"/>
                                        <p:tgtEl>
                                          <p:spTgt spid="714755">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4755">
                                            <p:txEl>
                                              <p:pRg st="4" end="4"/>
                                            </p:txEl>
                                          </p:spTgt>
                                        </p:tgtEl>
                                        <p:attrNameLst>
                                          <p:attrName>style.visibility</p:attrName>
                                        </p:attrNameLst>
                                      </p:cBhvr>
                                      <p:to>
                                        <p:strVal val="visible"/>
                                      </p:to>
                                    </p:set>
                                    <p:animEffect transition="in" filter="fade">
                                      <p:cBhvr>
                                        <p:cTn id="27" dur="500"/>
                                        <p:tgtEl>
                                          <p:spTgt spid="714755">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714755">
                                            <p:txEl>
                                              <p:pRg st="5" end="5"/>
                                            </p:txEl>
                                          </p:spTgt>
                                        </p:tgtEl>
                                        <p:attrNameLst>
                                          <p:attrName>style.visibility</p:attrName>
                                        </p:attrNameLst>
                                      </p:cBhvr>
                                      <p:to>
                                        <p:strVal val="visible"/>
                                      </p:to>
                                    </p:set>
                                    <p:animEffect transition="in" filter="fade">
                                      <p:cBhvr>
                                        <p:cTn id="32" dur="500"/>
                                        <p:tgtEl>
                                          <p:spTgt spid="71475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14755">
                                            <p:txEl>
                                              <p:pRg st="7" end="7"/>
                                            </p:txEl>
                                          </p:spTgt>
                                        </p:tgtEl>
                                        <p:attrNameLst>
                                          <p:attrName>style.visibility</p:attrName>
                                        </p:attrNameLst>
                                      </p:cBhvr>
                                      <p:to>
                                        <p:strVal val="visible"/>
                                      </p:to>
                                    </p:set>
                                    <p:animEffect transition="in" filter="fade">
                                      <p:cBhvr>
                                        <p:cTn id="37" dur="500"/>
                                        <p:tgtEl>
                                          <p:spTgt spid="71475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4755" grpId="0" build="p" bldLvl="2"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 name="Date Placeholder 3"/>
          <p:cNvSpPr>
            <a:spLocks noGrp="1"/>
          </p:cNvSpPr>
          <p:nvPr>
            <p:ph type="dt" sz="half" idx="10"/>
          </p:nvPr>
        </p:nvSpPr>
        <p:spPr/>
        <p:txBody>
          <a:bodyPr/>
          <a:lstStyle/>
          <a:p>
            <a:pPr>
              <a:defRPr/>
            </a:pPr>
            <a:r>
              <a:rPr lang="en-US"/>
              <a:t>Y Benjamini</a:t>
            </a:r>
            <a:endParaRPr lang="en-US" sz="1400"/>
          </a:p>
        </p:txBody>
      </p:sp>
      <p:graphicFrame>
        <p:nvGraphicFramePr>
          <p:cNvPr id="715778" name="Group 2"/>
          <p:cNvGraphicFramePr>
            <a:graphicFrameLocks noGrp="1"/>
          </p:cNvGraphicFramePr>
          <p:nvPr/>
        </p:nvGraphicFramePr>
        <p:xfrm>
          <a:off x="762000" y="685800"/>
          <a:ext cx="7924800" cy="5546784"/>
        </p:xfrm>
        <a:graphic>
          <a:graphicData uri="http://schemas.openxmlformats.org/drawingml/2006/table">
            <a:tbl>
              <a:tblPr/>
              <a:tblGrid>
                <a:gridCol w="357505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225550">
                  <a:extLst>
                    <a:ext uri="{9D8B030D-6E8A-4147-A177-3AD203B41FA5}">
                      <a16:colId xmlns:a16="http://schemas.microsoft.com/office/drawing/2014/main" val="20002"/>
                    </a:ext>
                  </a:extLst>
                </a:gridCol>
                <a:gridCol w="1600200">
                  <a:extLst>
                    <a:ext uri="{9D8B030D-6E8A-4147-A177-3AD203B41FA5}">
                      <a16:colId xmlns:a16="http://schemas.microsoft.com/office/drawing/2014/main" val="20003"/>
                    </a:ext>
                  </a:extLst>
                </a:gridCol>
              </a:tblGrid>
              <a:tr h="365724">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8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Behavioral Endpoint</a:t>
                      </a:r>
                      <a:endParaRPr kumimoji="1" lang="en-US" sz="20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endParaRP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defRPr/>
                      </a:pPr>
                      <a:r>
                        <a:rPr kumimoji="1" lang="en-US" sz="18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p</a:t>
                      </a:r>
                      <a:r>
                        <a:rPr kumimoji="1" lang="en-US" sz="1800" b="1" i="0" u="none" strike="noStrike" cap="none" normalizeH="0" baseline="-25000" dirty="0">
                          <a:ln>
                            <a:noFill/>
                          </a:ln>
                          <a:solidFill>
                            <a:schemeClr val="tx1"/>
                          </a:solidFill>
                          <a:effectLst>
                            <a:outerShdw blurRad="38100" dist="38100" dir="2700000" algn="tl">
                              <a:srgbClr val="DDDDDD"/>
                            </a:outerShdw>
                          </a:effectLst>
                          <a:latin typeface="Arial" charset="0"/>
                          <a:ea typeface="ＭＳ Ｐゴシック" charset="0"/>
                        </a:rPr>
                        <a:t>(</a:t>
                      </a:r>
                      <a:r>
                        <a:rPr kumimoji="1" lang="en-US" sz="1800" b="1" i="0" u="none" strike="noStrike" cap="none" normalizeH="0" baseline="-25000" dirty="0" err="1">
                          <a:ln>
                            <a:noFill/>
                          </a:ln>
                          <a:solidFill>
                            <a:schemeClr val="tx1"/>
                          </a:solidFill>
                          <a:effectLst>
                            <a:outerShdw blurRad="38100" dist="38100" dir="2700000" algn="tl">
                              <a:srgbClr val="DDDDDD"/>
                            </a:outerShdw>
                          </a:effectLst>
                          <a:latin typeface="Arial" charset="0"/>
                          <a:ea typeface="ＭＳ Ｐゴシック" charset="0"/>
                        </a:rPr>
                        <a:t>i</a:t>
                      </a:r>
                      <a:r>
                        <a:rPr kumimoji="1" lang="en-US" sz="1800" b="1" i="0" u="none" strike="noStrike" cap="none" normalizeH="0" baseline="-25000" dirty="0">
                          <a:ln>
                            <a:noFill/>
                          </a:ln>
                          <a:solidFill>
                            <a:schemeClr val="tx1"/>
                          </a:solidFill>
                          <a:effectLst>
                            <a:outerShdw blurRad="38100" dist="38100" dir="2700000" algn="tl">
                              <a:srgbClr val="DDDDDD"/>
                            </a:outerShdw>
                          </a:effectLst>
                          <a:latin typeface="Arial" charset="0"/>
                          <a:ea typeface="ＭＳ Ｐゴシック" charset="0"/>
                        </a:rPr>
                        <a:t>)</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8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p</a:t>
                      </a:r>
                      <a:r>
                        <a:rPr kumimoji="1" lang="en-US" sz="1800" b="1" i="0" u="none" strike="noStrike" cap="none" normalizeH="0" baseline="-25000" dirty="0">
                          <a:ln>
                            <a:noFill/>
                          </a:ln>
                          <a:solidFill>
                            <a:schemeClr val="tx1"/>
                          </a:solidFill>
                          <a:effectLst>
                            <a:outerShdw blurRad="38100" dist="38100" dir="2700000" algn="tl">
                              <a:srgbClr val="DDDDDD"/>
                            </a:outerShdw>
                          </a:effectLst>
                          <a:latin typeface="Arial" charset="0"/>
                          <a:ea typeface="ＭＳ Ｐゴシック" charset="0"/>
                        </a:rPr>
                        <a:t>(</a:t>
                      </a:r>
                      <a:r>
                        <a:rPr kumimoji="1" lang="en-US" sz="1800" b="1" i="0" u="none" strike="noStrike" cap="none" normalizeH="0" baseline="-25000" dirty="0" err="1">
                          <a:ln>
                            <a:noFill/>
                          </a:ln>
                          <a:solidFill>
                            <a:schemeClr val="tx1"/>
                          </a:solidFill>
                          <a:effectLst>
                            <a:outerShdw blurRad="38100" dist="38100" dir="2700000" algn="tl">
                              <a:srgbClr val="DDDDDD"/>
                            </a:outerShdw>
                          </a:effectLst>
                          <a:latin typeface="Arial" charset="0"/>
                          <a:ea typeface="ＭＳ Ｐゴシック" charset="0"/>
                        </a:rPr>
                        <a:t>i</a:t>
                      </a:r>
                      <a:r>
                        <a:rPr kumimoji="1" lang="en-US" sz="1800" b="1" i="0" u="none" strike="noStrike" cap="none" normalizeH="0" baseline="-25000" dirty="0">
                          <a:ln>
                            <a:noFill/>
                          </a:ln>
                          <a:solidFill>
                            <a:schemeClr val="tx1"/>
                          </a:solidFill>
                          <a:effectLst>
                            <a:outerShdw blurRad="38100" dist="38100" dir="2700000" algn="tl">
                              <a:srgbClr val="DDDDDD"/>
                            </a:outerShdw>
                          </a:effectLst>
                          <a:latin typeface="Arial" charset="0"/>
                          <a:ea typeface="ＭＳ Ｐゴシック" charset="0"/>
                        </a:rPr>
                        <a:t>)</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0"/>
                        </a:spcBef>
                        <a:spcAft>
                          <a:spcPct val="0"/>
                        </a:spcAft>
                        <a:buClr>
                          <a:schemeClr val="tx1"/>
                        </a:buClr>
                        <a:buSzTx/>
                        <a:buFontTx/>
                        <a:buNone/>
                        <a:tabLst/>
                      </a:pPr>
                      <a:r>
                        <a:rPr kumimoji="1" lang="en-US" sz="18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0.05 (</a:t>
                      </a:r>
                      <a:r>
                        <a:rPr kumimoji="1" lang="en-US" sz="1800" b="1" i="0" u="none" strike="noStrike" cap="none" normalizeH="0" baseline="0" dirty="0" err="1">
                          <a:ln>
                            <a:noFill/>
                          </a:ln>
                          <a:solidFill>
                            <a:schemeClr val="tx1"/>
                          </a:solidFill>
                          <a:effectLst>
                            <a:outerShdw blurRad="38100" dist="38100" dir="2700000" algn="tl">
                              <a:srgbClr val="DDDDDD"/>
                            </a:outerShdw>
                          </a:effectLst>
                          <a:latin typeface="Arial" charset="0"/>
                          <a:ea typeface="ＭＳ Ｐゴシック" charset="0"/>
                        </a:rPr>
                        <a:t>i</a:t>
                      </a:r>
                      <a:r>
                        <a:rPr kumimoji="1" lang="en-US" sz="1800" b="1"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/6)</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Prop. Lingering Time</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chemeClr val="accent2"/>
                          </a:solidFill>
                          <a:effectLst>
                            <a:outerShdw blurRad="38100" dist="38100" dir="2700000" algn="tl">
                              <a:srgbClr val="DDDDDD"/>
                            </a:outerShdw>
                          </a:effectLst>
                          <a:latin typeface="Arial" charset="0"/>
                          <a:ea typeface="ＭＳ Ｐゴシック" charset="0"/>
                        </a:rPr>
                        <a:t>0.0029</a:t>
                      </a:r>
                      <a:endParaRPr kumimoji="1" lang="en-US" sz="1400" b="0" i="0" u="none" strike="noStrike" cap="none" normalizeH="0" baseline="0" dirty="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chemeClr val="accent2"/>
                          </a:solidFill>
                          <a:effectLst>
                            <a:outerShdw blurRad="38100" dist="38100" dir="2700000" algn="tl">
                              <a:srgbClr val="DDDDDD"/>
                            </a:outerShdw>
                          </a:effectLst>
                          <a:latin typeface="Arial" charset="0"/>
                          <a:ea typeface="ＭＳ Ｐゴシック" charset="0"/>
                        </a:rPr>
                        <a:t>0.0029</a:t>
                      </a:r>
                      <a:endParaRPr kumimoji="1" lang="en-US" sz="1400" b="0" i="0" u="none" strike="noStrike" cap="none" normalizeH="0" baseline="0" dirty="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Progression segments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0.0068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CC00"/>
                          </a:solidFill>
                          <a:effectLst>
                            <a:outerShdw blurRad="38100" dist="38100" dir="2700000" algn="tl">
                              <a:srgbClr val="DDDDDD"/>
                            </a:outerShdw>
                          </a:effectLst>
                          <a:latin typeface="Arial" charset="0"/>
                          <a:ea typeface="ＭＳ Ｐゴシック" charset="0"/>
                        </a:rPr>
                        <a:t>0.0068</a:t>
                      </a:r>
                      <a:endParaRPr kumimoji="1" lang="en-US" sz="1400" b="0" i="0" u="none" strike="noStrike" cap="none" normalizeH="0" baseline="0" dirty="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Median Turn Radius (scaled)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0.0092</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0.0092</a:t>
                      </a:r>
                      <a:endParaRPr kumimoji="1" lang="en-US" sz="1400" b="0" i="0" u="none" strike="noStrike" cap="none" normalizeH="0" baseline="0">
                        <a:ln>
                          <a:noFill/>
                        </a:ln>
                        <a:solidFill>
                          <a:srgbClr val="339933"/>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Time away from wall</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0.0108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CC00"/>
                          </a:solidFill>
                          <a:effectLst>
                            <a:outerShdw blurRad="38100" dist="38100" dir="2700000" algn="tl">
                              <a:srgbClr val="DDDDDD"/>
                            </a:outerShdw>
                          </a:effectLst>
                          <a:latin typeface="Arial" charset="0"/>
                          <a:ea typeface="ＭＳ Ｐゴシック" charset="0"/>
                        </a:rPr>
                        <a:t>0.0108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Distance traveled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0.0144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CC00"/>
                          </a:solidFill>
                          <a:effectLst>
                            <a:outerShdw blurRad="38100" dist="38100" dir="2700000" algn="tl">
                              <a:srgbClr val="DDDDDD"/>
                            </a:outerShdw>
                          </a:effectLst>
                          <a:latin typeface="Arial" charset="0"/>
                          <a:ea typeface="ＭＳ Ｐゴシック" charset="0"/>
                        </a:rPr>
                        <a:t>0.0144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Acceleration</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0.0146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CC00"/>
                          </a:solidFill>
                          <a:effectLst>
                            <a:outerShdw blurRad="38100" dist="38100" dir="2700000" algn="tl">
                              <a:srgbClr val="DDDDDD"/>
                            </a:outerShdw>
                          </a:effectLst>
                          <a:latin typeface="Arial" charset="0"/>
                          <a:ea typeface="ＭＳ Ｐゴシック" charset="0"/>
                        </a:rPr>
                        <a:t>0.0146</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Excursions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0.0178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0.0178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Time to half max speed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0.0204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CC00"/>
                          </a:solidFill>
                          <a:effectLst>
                            <a:outerShdw blurRad="38100" dist="38100" dir="2700000" algn="tl">
                              <a:srgbClr val="DDDDDD"/>
                            </a:outerShdw>
                          </a:effectLst>
                          <a:latin typeface="Arial" charset="0"/>
                          <a:ea typeface="ＭＳ Ｐゴシック" charset="0"/>
                        </a:rPr>
                        <a:t>0.0204</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Max speed wall segments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chemeClr val="tx2"/>
                          </a:solidFill>
                          <a:effectLst>
                            <a:outerShdw blurRad="38100" dist="38100" dir="2700000" algn="tl">
                              <a:srgbClr val="DDDDDD"/>
                            </a:outerShdw>
                          </a:effectLst>
                          <a:latin typeface="Arial" charset="0"/>
                          <a:ea typeface="ＭＳ Ｐゴシック" charset="0"/>
                        </a:rPr>
                        <a:t>0.0257</a:t>
                      </a:r>
                      <a:endParaRPr kumimoji="1" lang="en-US" sz="1400" b="0" i="0" u="none" strike="noStrike" cap="none" normalizeH="0" baseline="0" dirty="0">
                        <a:ln>
                          <a:noFill/>
                        </a:ln>
                        <a:solidFill>
                          <a:schemeClr val="hlink"/>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2C7C9F"/>
                          </a:solidFill>
                          <a:effectLst>
                            <a:outerShdw blurRad="38100" dist="38100" dir="2700000" algn="tl">
                              <a:srgbClr val="DDDDDD"/>
                            </a:outerShdw>
                          </a:effectLst>
                          <a:latin typeface="Arial" charset="0"/>
                          <a:ea typeface="ＭＳ Ｐゴシック" charset="0"/>
                        </a:rPr>
                        <a:t>0.0257</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Median Turn rate</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0.0320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2C7C9F"/>
                          </a:solidFill>
                          <a:effectLst>
                            <a:outerShdw blurRad="38100" dist="38100" dir="2700000" algn="tl">
                              <a:srgbClr val="DDDDDD"/>
                            </a:outerShdw>
                          </a:effectLst>
                          <a:latin typeface="Arial" charset="0"/>
                          <a:ea typeface="ＭＳ Ｐゴシック" charset="0"/>
                        </a:rPr>
                        <a:t>0.0320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Spatial spread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0.0388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2C7C9F"/>
                          </a:solidFill>
                          <a:effectLst>
                            <a:outerShdw blurRad="38100" dist="38100" dir="2700000" algn="tl">
                              <a:srgbClr val="DDDDDD"/>
                            </a:outerShdw>
                          </a:effectLst>
                          <a:latin typeface="Arial" charset="0"/>
                          <a:ea typeface="ＭＳ Ｐゴシック" charset="0"/>
                        </a:rPr>
                        <a:t>0.0388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Lingering mean speed</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0.0588</a:t>
                      </a:r>
                      <a:endParaRPr kumimoji="1" lang="en-US" sz="14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chemeClr val="accent1"/>
                          </a:solidFill>
                          <a:effectLst>
                            <a:outerShdw blurRad="38100" dist="38100" dir="2700000" algn="tl">
                              <a:srgbClr val="DDDDDD"/>
                            </a:outerShdw>
                          </a:effectLst>
                          <a:latin typeface="Arial" charset="0"/>
                          <a:ea typeface="ＭＳ Ｐゴシック" charset="0"/>
                        </a:rPr>
                        <a:t>0.0588</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endPar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Homebase occupancy</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chemeClr val="tx2"/>
                          </a:solidFill>
                          <a:effectLst>
                            <a:outerShdw blurRad="38100" dist="38100" dir="2700000" algn="tl">
                              <a:srgbClr val="DDDDDD"/>
                            </a:outerShdw>
                          </a:effectLst>
                          <a:latin typeface="Arial" charset="0"/>
                          <a:ea typeface="ＭＳ Ｐゴシック" charset="0"/>
                        </a:rPr>
                        <a:t>0.0712</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chemeClr val="accent6"/>
                          </a:solidFill>
                          <a:effectLst>
                            <a:outerShdw blurRad="38100" dist="38100" dir="2700000" algn="tl">
                              <a:srgbClr val="DDDDDD"/>
                            </a:outerShdw>
                          </a:effectLst>
                          <a:latin typeface="Arial" charset="0"/>
                          <a:ea typeface="ＭＳ Ｐゴシック" charset="0"/>
                        </a:rPr>
                        <a:t>0.0712</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0.108</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stops per excursion</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0.1202</a:t>
                      </a:r>
                      <a:endParaRPr kumimoji="1" lang="en-US" sz="1400" b="0" i="0" u="none" strike="noStrike" cap="none" normalizeH="0" baseline="0" dirty="0">
                        <a:ln>
                          <a:noFill/>
                        </a:ln>
                        <a:solidFill>
                          <a:schemeClr val="tx2"/>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0.1202</a:t>
                      </a:r>
                      <a:endParaRPr kumimoji="1" lang="en-US" sz="1400" b="0" i="0" u="none" strike="noStrike" cap="none" normalizeH="0" baseline="0" dirty="0">
                        <a:ln>
                          <a:noFill/>
                        </a:ln>
                        <a:solidFill>
                          <a:schemeClr val="tx2"/>
                        </a:solidFill>
                        <a:effectLst>
                          <a:outerShdw blurRad="38100" dist="38100" dir="2700000" algn="tl">
                            <a:srgbClr val="DDDDDD"/>
                          </a:outerShdw>
                        </a:effectLst>
                        <a:latin typeface="Arial" charset="0"/>
                        <a:ea typeface="ＭＳ Ｐゴシック" charset="0"/>
                      </a:endParaRP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0.116</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Stop diversity</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0.1489</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0.1489</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0.125</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Length of progression segments</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0.5150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0.5150</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0.133</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04765">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Activity decrease</a:t>
                      </a:r>
                    </a:p>
                  </a:txBody>
                  <a:tcPr marT="45704" marB="45704"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0.8875</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0.8875</a:t>
                      </a:r>
                    </a:p>
                  </a:txBody>
                  <a:tcPr marT="45704" marB="45704"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400" b="0" i="0" u="none" strike="noStrike" cap="none" normalizeH="0" baseline="0" dirty="0">
                          <a:ln>
                            <a:noFill/>
                          </a:ln>
                          <a:solidFill>
                            <a:srgbClr val="800000"/>
                          </a:solidFill>
                          <a:effectLst>
                            <a:outerShdw blurRad="38100" dist="38100" dir="2700000" algn="tl">
                              <a:srgbClr val="DDDDDD"/>
                            </a:outerShdw>
                          </a:effectLst>
                          <a:latin typeface="Arial" charset="0"/>
                          <a:ea typeface="ＭＳ Ｐゴシック" charset="0"/>
                        </a:rPr>
                        <a:t>0.141</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715875" name="Rectangle 99"/>
          <p:cNvSpPr>
            <a:spLocks noChangeArrowheads="1"/>
          </p:cNvSpPr>
          <p:nvPr/>
        </p:nvSpPr>
        <p:spPr bwMode="auto">
          <a:xfrm>
            <a:off x="1684338" y="-214313"/>
            <a:ext cx="317500" cy="549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eaLnBrk="0" hangingPunct="0">
              <a:spcBef>
                <a:spcPct val="20000"/>
              </a:spcBef>
              <a:buFontTx/>
              <a:buChar char="•"/>
              <a:defRPr/>
            </a:pPr>
            <a:endParaRPr kumimoji="1" lang="en-US" sz="3000">
              <a:solidFill>
                <a:srgbClr val="000099"/>
              </a:solidFill>
              <a:cs typeface="+mn-cs"/>
            </a:endParaRPr>
          </a:p>
        </p:txBody>
      </p:sp>
      <p:sp>
        <p:nvSpPr>
          <p:cNvPr id="715876" name="Text Box 100"/>
          <p:cNvSpPr txBox="1">
            <a:spLocks noChangeArrowheads="1"/>
          </p:cNvSpPr>
          <p:nvPr/>
        </p:nvSpPr>
        <p:spPr bwMode="auto">
          <a:xfrm>
            <a:off x="2498725" y="41275"/>
            <a:ext cx="3175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defTabSz="914400" eaLnBrk="0" hangingPunct="0">
              <a:spcBef>
                <a:spcPct val="20000"/>
              </a:spcBef>
              <a:buFontTx/>
              <a:buChar char="•"/>
              <a:defRPr/>
            </a:pPr>
            <a:endParaRPr kumimoji="1" lang="en-US" sz="3000">
              <a:solidFill>
                <a:srgbClr val="000099"/>
              </a:solidFill>
              <a:cs typeface="+mn-cs"/>
            </a:endParaRPr>
          </a:p>
        </p:txBody>
      </p:sp>
      <p:sp>
        <p:nvSpPr>
          <p:cNvPr id="715877" name="Text Box 101"/>
          <p:cNvSpPr txBox="1">
            <a:spLocks noChangeArrowheads="1"/>
          </p:cNvSpPr>
          <p:nvPr/>
        </p:nvSpPr>
        <p:spPr bwMode="auto">
          <a:xfrm rot="-5400000">
            <a:off x="-2636838" y="3070226"/>
            <a:ext cx="5730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defTabSz="914400" eaLnBrk="0" hangingPunct="0">
              <a:spcBef>
                <a:spcPct val="20000"/>
              </a:spcBef>
              <a:defRPr/>
            </a:pPr>
            <a:r>
              <a:rPr kumimoji="1" lang="en-US" sz="2400">
                <a:solidFill>
                  <a:srgbClr val="F50000"/>
                </a:solidFill>
                <a:cs typeface="+mn-cs"/>
              </a:rPr>
              <a:t>Significance of 8 Strain differences</a:t>
            </a:r>
            <a:endParaRPr kumimoji="1" lang="en-US" sz="2400">
              <a:solidFill>
                <a:srgbClr val="000099"/>
              </a:solidFill>
              <a:cs typeface="+mn-cs"/>
            </a:endParaRPr>
          </a:p>
        </p:txBody>
      </p:sp>
      <p:sp>
        <p:nvSpPr>
          <p:cNvPr id="2" name="TextBox 1"/>
          <p:cNvSpPr txBox="1">
            <a:spLocks noChangeArrowheads="1"/>
          </p:cNvSpPr>
          <p:nvPr/>
        </p:nvSpPr>
        <p:spPr bwMode="auto">
          <a:xfrm>
            <a:off x="3994150" y="6391275"/>
            <a:ext cx="1524000"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2= #{P</a:t>
            </a:r>
            <a:r>
              <a:rPr lang="en-US" sz="1800" baseline="-25000"/>
              <a:t>i</a:t>
            </a:r>
            <a:r>
              <a:rPr lang="en-US" sz="1800"/>
              <a:t> ≥ .5}</a:t>
            </a:r>
          </a:p>
        </p:txBody>
      </p:sp>
      <p:sp>
        <p:nvSpPr>
          <p:cNvPr id="3" name="TextBox 2"/>
          <p:cNvSpPr txBox="1">
            <a:spLocks noChangeArrowheads="1"/>
          </p:cNvSpPr>
          <p:nvPr/>
        </p:nvSpPr>
        <p:spPr bwMode="auto">
          <a:xfrm>
            <a:off x="6797675" y="6391275"/>
            <a:ext cx="2192338"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m</a:t>
            </a:r>
            <a:r>
              <a:rPr lang="en-US" sz="1800" baseline="-25000"/>
              <a:t>0</a:t>
            </a:r>
            <a:r>
              <a:rPr lang="en-US" sz="1800"/>
              <a:t>=(2+1)/(1-1/2)=6</a:t>
            </a:r>
          </a:p>
        </p:txBody>
      </p:sp>
      <p:cxnSp>
        <p:nvCxnSpPr>
          <p:cNvPr id="10" name="Straight Arrow Connector 9"/>
          <p:cNvCxnSpPr/>
          <p:nvPr/>
        </p:nvCxnSpPr>
        <p:spPr>
          <a:xfrm flipH="1">
            <a:off x="8305800" y="4897438"/>
            <a:ext cx="598488" cy="0"/>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031211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71577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9874" name="Rectangle 2"/>
          <p:cNvSpPr>
            <a:spLocks noGrp="1" noChangeArrowheads="1"/>
          </p:cNvSpPr>
          <p:nvPr>
            <p:ph type="title"/>
          </p:nvPr>
        </p:nvSpPr>
        <p:spPr/>
        <p:txBody>
          <a:bodyPr/>
          <a:lstStyle/>
          <a:p>
            <a:pPr>
              <a:defRPr/>
            </a:pPr>
            <a:r>
              <a:rPr lang="en-US">
                <a:cs typeface="+mj-cs"/>
              </a:rPr>
              <a:t>Some comparisons: </a:t>
            </a:r>
          </a:p>
        </p:txBody>
      </p:sp>
      <p:sp>
        <p:nvSpPr>
          <p:cNvPr id="719875" name="Rectangle 3"/>
          <p:cNvSpPr>
            <a:spLocks noGrp="1" noChangeArrowheads="1"/>
          </p:cNvSpPr>
          <p:nvPr>
            <p:ph idx="1"/>
          </p:nvPr>
        </p:nvSpPr>
        <p:spPr>
          <a:xfrm>
            <a:off x="609600" y="1219200"/>
            <a:ext cx="8229600" cy="5334000"/>
          </a:xfrm>
        </p:spPr>
        <p:txBody>
          <a:bodyPr/>
          <a:lstStyle/>
          <a:p>
            <a:pPr marL="990600" lvl="1" indent="-533400">
              <a:buFontTx/>
              <a:buNone/>
              <a:defRPr/>
            </a:pPr>
            <a:r>
              <a:rPr lang="en-US" dirty="0"/>
              <a:t>We found the </a:t>
            </a:r>
            <a:r>
              <a:rPr lang="en-US" dirty="0" err="1"/>
              <a:t>Storey</a:t>
            </a:r>
            <a:r>
              <a:rPr lang="en-US" dirty="0"/>
              <a:t> Taylor </a:t>
            </a:r>
            <a:r>
              <a:rPr lang="en-US" dirty="0" err="1"/>
              <a:t>Siegmund</a:t>
            </a:r>
            <a:r>
              <a:rPr lang="en-US" dirty="0"/>
              <a:t> procedure is most powerful under independence, e.g.</a:t>
            </a:r>
          </a:p>
          <a:p>
            <a:pPr marL="990600" lvl="1" indent="-533400">
              <a:buFontTx/>
              <a:buNone/>
              <a:defRPr/>
            </a:pPr>
            <a:r>
              <a:rPr lang="en-US" dirty="0">
                <a:solidFill>
                  <a:schemeClr val="accent2"/>
                </a:solidFill>
              </a:rPr>
              <a:t>    </a:t>
            </a:r>
          </a:p>
          <a:p>
            <a:pPr marL="990600" lvl="1" indent="-533400">
              <a:buFontTx/>
              <a:buNone/>
              <a:defRPr/>
            </a:pPr>
            <a:r>
              <a:rPr lang="en-US" dirty="0">
                <a:solidFill>
                  <a:schemeClr val="accent2"/>
                </a:solidFill>
              </a:rPr>
              <a:t> m=256, m</a:t>
            </a:r>
            <a:r>
              <a:rPr lang="en-US" baseline="-25000" dirty="0">
                <a:solidFill>
                  <a:schemeClr val="accent2"/>
                </a:solidFill>
              </a:rPr>
              <a:t>0</a:t>
            </a:r>
            <a:r>
              <a:rPr lang="en-US" dirty="0">
                <a:solidFill>
                  <a:schemeClr val="accent2"/>
                </a:solidFill>
              </a:rPr>
              <a:t>/m=.75, means at 1,2,3,4</a:t>
            </a:r>
            <a:endParaRPr lang="en-US" dirty="0"/>
          </a:p>
          <a:p>
            <a:pPr marL="990600" lvl="1" indent="-533400">
              <a:buFontTx/>
              <a:buNone/>
              <a:defRPr/>
            </a:pPr>
            <a:r>
              <a:rPr lang="en-US" dirty="0">
                <a:solidFill>
                  <a:srgbClr val="000000"/>
                </a:solidFill>
              </a:rPr>
              <a:t>Oracle=1</a:t>
            </a:r>
            <a:r>
              <a:rPr lang="en-US" dirty="0"/>
              <a:t>  BH: =0.94 </a:t>
            </a:r>
          </a:p>
          <a:p>
            <a:pPr marL="990600" lvl="1" indent="-533400">
              <a:buFontTx/>
              <a:buNone/>
              <a:defRPr/>
            </a:pPr>
            <a:r>
              <a:rPr lang="en-US" dirty="0"/>
              <a:t>Two Stage: 0.96       M-</a:t>
            </a:r>
            <a:r>
              <a:rPr lang="en-US" dirty="0" err="1"/>
              <a:t>Storey</a:t>
            </a:r>
            <a:r>
              <a:rPr lang="en-US" dirty="0"/>
              <a:t>-Half =0.99</a:t>
            </a:r>
          </a:p>
          <a:p>
            <a:pPr marL="990600" lvl="1" indent="-533400">
              <a:buFontTx/>
              <a:buNone/>
              <a:defRPr/>
            </a:pPr>
            <a:endParaRPr lang="en-US" dirty="0"/>
          </a:p>
        </p:txBody>
      </p:sp>
      <p:sp>
        <p:nvSpPr>
          <p:cNvPr id="5" name="Date Placeholder 3"/>
          <p:cNvSpPr>
            <a:spLocks noGrp="1"/>
          </p:cNvSpPr>
          <p:nvPr>
            <p:ph type="dt" sz="half" idx="10"/>
          </p:nvPr>
        </p:nvSpPr>
        <p:spPr/>
        <p:txBody>
          <a:bodyPr/>
          <a:lstStyle/>
          <a:p>
            <a:pPr>
              <a:defRPr/>
            </a:pPr>
            <a:r>
              <a:rPr lang="en-US"/>
              <a:t>Y Benjamini</a:t>
            </a:r>
            <a:endParaRPr lang="en-US" sz="1400"/>
          </a:p>
        </p:txBody>
      </p:sp>
    </p:spTree>
    <p:extLst>
      <p:ext uri="{BB962C8B-B14F-4D97-AF65-F5344CB8AC3E}">
        <p14:creationId xmlns:p14="http://schemas.microsoft.com/office/powerpoint/2010/main" val="9672789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19875">
                                            <p:txEl>
                                              <p:pRg st="0" end="0"/>
                                            </p:txEl>
                                          </p:spTgt>
                                        </p:tgtEl>
                                        <p:attrNameLst>
                                          <p:attrName>style.visibility</p:attrName>
                                        </p:attrNameLst>
                                      </p:cBhvr>
                                      <p:to>
                                        <p:strVal val="visible"/>
                                      </p:to>
                                    </p:set>
                                    <p:animEffect transition="in" filter="fade">
                                      <p:cBhvr>
                                        <p:cTn id="7" dur="500"/>
                                        <p:tgtEl>
                                          <p:spTgt spid="719875">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19875">
                                            <p:txEl>
                                              <p:pRg st="1" end="1"/>
                                            </p:txEl>
                                          </p:spTgt>
                                        </p:tgtEl>
                                        <p:attrNameLst>
                                          <p:attrName>style.visibility</p:attrName>
                                        </p:attrNameLst>
                                      </p:cBhvr>
                                      <p:to>
                                        <p:strVal val="visible"/>
                                      </p:to>
                                    </p:set>
                                    <p:animEffect transition="in" filter="fade">
                                      <p:cBhvr>
                                        <p:cTn id="12" dur="500"/>
                                        <p:tgtEl>
                                          <p:spTgt spid="71987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19875">
                                            <p:txEl>
                                              <p:pRg st="2" end="2"/>
                                            </p:txEl>
                                          </p:spTgt>
                                        </p:tgtEl>
                                        <p:attrNameLst>
                                          <p:attrName>style.visibility</p:attrName>
                                        </p:attrNameLst>
                                      </p:cBhvr>
                                      <p:to>
                                        <p:strVal val="visible"/>
                                      </p:to>
                                    </p:set>
                                    <p:animEffect transition="in" filter="fade">
                                      <p:cBhvr>
                                        <p:cTn id="17" dur="500"/>
                                        <p:tgtEl>
                                          <p:spTgt spid="719875">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19875">
                                            <p:txEl>
                                              <p:pRg st="3" end="3"/>
                                            </p:txEl>
                                          </p:spTgt>
                                        </p:tgtEl>
                                        <p:attrNameLst>
                                          <p:attrName>style.visibility</p:attrName>
                                        </p:attrNameLst>
                                      </p:cBhvr>
                                      <p:to>
                                        <p:strVal val="visible"/>
                                      </p:to>
                                    </p:set>
                                    <p:animEffect transition="in" filter="fade">
                                      <p:cBhvr>
                                        <p:cTn id="22" dur="500"/>
                                        <p:tgtEl>
                                          <p:spTgt spid="71987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719875">
                                            <p:txEl>
                                              <p:pRg st="4" end="4"/>
                                            </p:txEl>
                                          </p:spTgt>
                                        </p:tgtEl>
                                        <p:attrNameLst>
                                          <p:attrName>style.visibility</p:attrName>
                                        </p:attrNameLst>
                                      </p:cBhvr>
                                      <p:to>
                                        <p:strVal val="visible"/>
                                      </p:to>
                                    </p:set>
                                    <p:animEffect transition="in" filter="fade">
                                      <p:cBhvr>
                                        <p:cTn id="27" dur="500"/>
                                        <p:tgtEl>
                                          <p:spTgt spid="71987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9875" grpId="0" build="p" bldLvl="2" autoUpdateAnimBg="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sz="2400" dirty="0"/>
              <a:t>Under dependency</a:t>
            </a:r>
          </a:p>
        </p:txBody>
      </p:sp>
      <p:sp>
        <p:nvSpPr>
          <p:cNvPr id="4" name="Date Placeholder 3"/>
          <p:cNvSpPr>
            <a:spLocks noGrp="1"/>
          </p:cNvSpPr>
          <p:nvPr>
            <p:ph type="dt" sz="half" idx="10"/>
          </p:nvPr>
        </p:nvSpPr>
        <p:spPr/>
        <p:txBody>
          <a:bodyPr/>
          <a:lstStyle/>
          <a:p>
            <a:pPr>
              <a:defRPr/>
            </a:pPr>
            <a:r>
              <a:rPr lang="en-US"/>
              <a:t>Y Benjamini</a:t>
            </a:r>
            <a:endParaRPr lang="en-US" sz="1400"/>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pPr>
              <a:defRPr/>
            </a:pPr>
            <a:r>
              <a:rPr lang="en-US"/>
              <a:t>1</a:t>
            </a:r>
          </a:p>
        </p:txBody>
      </p:sp>
      <p:sp>
        <p:nvSpPr>
          <p:cNvPr id="10" name="Rectangle 4"/>
          <p:cNvSpPr>
            <a:spLocks noChangeArrowheads="1"/>
          </p:cNvSpPr>
          <p:nvPr/>
        </p:nvSpPr>
        <p:spPr bwMode="auto">
          <a:xfrm>
            <a:off x="617538" y="1639888"/>
            <a:ext cx="7163139" cy="304698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lvl="1" defTabSz="914400" eaLnBrk="0" hangingPunct="0">
              <a:spcBef>
                <a:spcPct val="40000"/>
              </a:spcBef>
              <a:buClr>
                <a:srgbClr val="000099"/>
              </a:buClr>
              <a:defRPr/>
            </a:pPr>
            <a:r>
              <a:rPr kumimoji="1" lang="en-US" sz="2400" dirty="0">
                <a:solidFill>
                  <a:srgbClr val="000099"/>
                </a:solidFill>
                <a:effectLst>
                  <a:outerShdw blurRad="38100" dist="38100" dir="2700000" algn="tl">
                    <a:srgbClr val="DDDDDD"/>
                  </a:outerShdw>
                </a:effectLst>
                <a:cs typeface="+mn-cs"/>
              </a:rPr>
              <a:t>However: it fails to control the FDR for some PRDS</a:t>
            </a:r>
            <a:endParaRPr kumimoji="1" lang="en-US" sz="2400" dirty="0">
              <a:solidFill>
                <a:srgbClr val="800000"/>
              </a:solidFill>
              <a:effectLst>
                <a:outerShdw blurRad="38100" dist="38100" dir="2700000" algn="tl">
                  <a:srgbClr val="DDDDDD"/>
                </a:outerShdw>
              </a:effectLst>
              <a:cs typeface="+mn-cs"/>
            </a:endParaRPr>
          </a:p>
          <a:p>
            <a:pPr lvl="1" defTabSz="914400" eaLnBrk="0" hangingPunct="0">
              <a:spcBef>
                <a:spcPct val="40000"/>
              </a:spcBef>
              <a:buClr>
                <a:srgbClr val="000099"/>
              </a:buClr>
              <a:defRPr/>
            </a:pPr>
            <a:r>
              <a:rPr kumimoji="1" lang="en-US" sz="2400" dirty="0">
                <a:solidFill>
                  <a:srgbClr val="800000"/>
                </a:solidFill>
                <a:effectLst>
                  <a:outerShdw blurRad="38100" dist="38100" dir="2700000" algn="tl">
                    <a:srgbClr val="DDDDDD"/>
                  </a:outerShdw>
                </a:effectLst>
                <a:cs typeface="+mn-cs"/>
              </a:rPr>
              <a:t>m=256, m</a:t>
            </a:r>
            <a:r>
              <a:rPr kumimoji="1" lang="en-US" sz="2400" baseline="-25000" dirty="0">
                <a:solidFill>
                  <a:srgbClr val="800000"/>
                </a:solidFill>
                <a:effectLst>
                  <a:outerShdw blurRad="38100" dist="38100" dir="2700000" algn="tl">
                    <a:srgbClr val="DDDDDD"/>
                  </a:outerShdw>
                </a:effectLst>
                <a:cs typeface="+mn-cs"/>
              </a:rPr>
              <a:t>0</a:t>
            </a:r>
            <a:r>
              <a:rPr kumimoji="1" lang="en-US" sz="2400" dirty="0">
                <a:solidFill>
                  <a:srgbClr val="800000"/>
                </a:solidFill>
                <a:effectLst>
                  <a:outerShdw blurRad="38100" dist="38100" dir="2700000" algn="tl">
                    <a:srgbClr val="DDDDDD"/>
                  </a:outerShdw>
                </a:effectLst>
                <a:cs typeface="+mn-cs"/>
              </a:rPr>
              <a:t>/m=.75, fixed correlation=.25</a:t>
            </a:r>
            <a:r>
              <a:rPr kumimoji="1" lang="en-US" sz="2400" dirty="0">
                <a:solidFill>
                  <a:srgbClr val="000099"/>
                </a:solidFill>
                <a:effectLst>
                  <a:outerShdw blurRad="38100" dist="38100" dir="2700000" algn="tl">
                    <a:srgbClr val="DDDDDD"/>
                  </a:outerShdw>
                </a:effectLst>
                <a:cs typeface="+mn-cs"/>
              </a:rPr>
              <a:t> </a:t>
            </a:r>
          </a:p>
          <a:p>
            <a:pPr lvl="1" defTabSz="914400" eaLnBrk="0" hangingPunct="0">
              <a:spcBef>
                <a:spcPct val="40000"/>
              </a:spcBef>
              <a:buClr>
                <a:srgbClr val="000099"/>
              </a:buClr>
              <a:defRPr/>
            </a:pPr>
            <a:r>
              <a:rPr kumimoji="1" lang="en-US" sz="2400" dirty="0">
                <a:solidFill>
                  <a:srgbClr val="000099"/>
                </a:solidFill>
                <a:effectLst>
                  <a:outerShdw blurRad="38100" dist="38100" dir="2700000" algn="tl">
                    <a:srgbClr val="DDDDDD"/>
                  </a:outerShdw>
                </a:effectLst>
                <a:cs typeface="+mn-cs"/>
              </a:rPr>
              <a:t>Oracle FDR: 0.049 </a:t>
            </a:r>
          </a:p>
          <a:p>
            <a:pPr lvl="1" defTabSz="914400" eaLnBrk="0" hangingPunct="0">
              <a:spcBef>
                <a:spcPct val="40000"/>
              </a:spcBef>
              <a:buClr>
                <a:srgbClr val="000099"/>
              </a:buClr>
              <a:defRPr/>
            </a:pPr>
            <a:r>
              <a:rPr kumimoji="1" lang="en-US" sz="2400" dirty="0">
                <a:solidFill>
                  <a:srgbClr val="000099"/>
                </a:solidFill>
                <a:effectLst>
                  <a:outerShdw blurRad="38100" dist="38100" dir="2700000" algn="tl">
                    <a:srgbClr val="DDDDDD"/>
                  </a:outerShdw>
                </a:effectLst>
                <a:cs typeface="+mn-cs"/>
              </a:rPr>
              <a:t>Two Stage: 0.049         M-</a:t>
            </a:r>
            <a:r>
              <a:rPr kumimoji="1" lang="en-US" sz="2400" dirty="0" err="1">
                <a:solidFill>
                  <a:srgbClr val="000099"/>
                </a:solidFill>
                <a:effectLst>
                  <a:outerShdw blurRad="38100" dist="38100" dir="2700000" algn="tl">
                    <a:srgbClr val="DDDDDD"/>
                  </a:outerShdw>
                </a:effectLst>
                <a:cs typeface="+mn-cs"/>
              </a:rPr>
              <a:t>Storey</a:t>
            </a:r>
            <a:r>
              <a:rPr kumimoji="1" lang="en-US" sz="2400" dirty="0">
                <a:solidFill>
                  <a:srgbClr val="000099"/>
                </a:solidFill>
                <a:effectLst>
                  <a:outerShdw blurRad="38100" dist="38100" dir="2700000" algn="tl">
                    <a:srgbClr val="DDDDDD"/>
                  </a:outerShdw>
                </a:effectLst>
                <a:cs typeface="+mn-cs"/>
              </a:rPr>
              <a:t>-Half: 0.090</a:t>
            </a:r>
          </a:p>
          <a:p>
            <a:pPr lvl="1" defTabSz="914400" eaLnBrk="0" hangingPunct="0">
              <a:spcBef>
                <a:spcPct val="40000"/>
              </a:spcBef>
              <a:buClr>
                <a:srgbClr val="000099"/>
              </a:buClr>
              <a:defRPr/>
            </a:pPr>
            <a:endParaRPr kumimoji="1" lang="en-US" sz="2400" dirty="0">
              <a:solidFill>
                <a:srgbClr val="000099"/>
              </a:solidFill>
              <a:effectLst>
                <a:outerShdw blurRad="38100" dist="38100" dir="2700000" algn="tl">
                  <a:srgbClr val="DDDDDD"/>
                </a:outerShdw>
              </a:effectLst>
              <a:cs typeface="+mn-cs"/>
            </a:endParaRPr>
          </a:p>
          <a:p>
            <a:pPr lvl="1" defTabSz="914400" eaLnBrk="0" hangingPunct="0">
              <a:spcBef>
                <a:spcPct val="40000"/>
              </a:spcBef>
              <a:buClr>
                <a:srgbClr val="000099"/>
              </a:buClr>
              <a:defRPr/>
            </a:pPr>
            <a:r>
              <a:rPr kumimoji="1" lang="en-US" sz="2400" dirty="0">
                <a:solidFill>
                  <a:srgbClr val="000099"/>
                </a:solidFill>
                <a:effectLst>
                  <a:outerShdw blurRad="38100" dist="38100" dir="2700000" algn="tl">
                    <a:srgbClr val="DDDDDD"/>
                  </a:outerShdw>
                </a:effectLst>
                <a:cs typeface="+mn-cs"/>
              </a:rPr>
              <a:t>The problem does not disappear with large </a:t>
            </a:r>
            <a:r>
              <a:rPr kumimoji="1" lang="en-US" sz="2400" i="1" dirty="0">
                <a:effectLst>
                  <a:outerShdw blurRad="38100" dist="38100" dir="2700000" algn="tl">
                    <a:srgbClr val="DDDDDD"/>
                  </a:outerShdw>
                </a:effectLst>
                <a:cs typeface="+mn-cs"/>
              </a:rPr>
              <a:t>m</a:t>
            </a:r>
          </a:p>
        </p:txBody>
      </p:sp>
    </p:spTree>
    <p:extLst>
      <p:ext uri="{BB962C8B-B14F-4D97-AF65-F5344CB8AC3E}">
        <p14:creationId xmlns:p14="http://schemas.microsoft.com/office/powerpoint/2010/main" val="356577586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Why does dependency matter?</a:t>
            </a:r>
          </a:p>
        </p:txBody>
      </p:sp>
      <p:sp>
        <p:nvSpPr>
          <p:cNvPr id="4" name="Date Placeholder 3"/>
          <p:cNvSpPr>
            <a:spLocks noGrp="1"/>
          </p:cNvSpPr>
          <p:nvPr>
            <p:ph type="dt" sz="half" idx="10"/>
          </p:nvPr>
        </p:nvSpPr>
        <p:spPr/>
        <p:txBody>
          <a:bodyPr/>
          <a:lstStyle/>
          <a:p>
            <a:pPr>
              <a:defRPr/>
            </a:pPr>
            <a:r>
              <a:rPr lang="en-US"/>
              <a:t>Y Benjamini</a:t>
            </a:r>
            <a:endParaRPr lang="en-US" sz="1400"/>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pPr>
              <a:defRPr/>
            </a:pPr>
            <a:r>
              <a:rPr lang="en-US"/>
              <a:t>1</a:t>
            </a:r>
          </a:p>
        </p:txBody>
      </p:sp>
      <p:pic>
        <p:nvPicPr>
          <p:cNvPr id="46084" name="Picture 9" descr="latex-image-1.pdf"/>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566738" y="1201738"/>
            <a:ext cx="6083300" cy="279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5" name="Picture 10" descr="latex-image-1.pdf"/>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566738" y="1644650"/>
            <a:ext cx="6273800" cy="558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6086" name="Picture 12"/>
          <p:cNvPicPr>
            <a:picLocks noChangeAspect="1"/>
          </p:cNvPicPr>
          <p:nvPr/>
        </p:nvPicPr>
        <p:blipFill>
          <a:blip r:embed="rId4">
            <a:extLst>
              <a:ext uri="{28A0092B-C50C-407E-A947-70E740481C1C}">
                <a14:useLocalDpi xmlns:a14="http://schemas.microsoft.com/office/drawing/2010/main"/>
              </a:ext>
            </a:extLst>
          </a:blip>
          <a:srcRect/>
          <a:stretch>
            <a:fillRect/>
          </a:stretch>
        </p:blipFill>
        <p:spPr bwMode="auto">
          <a:xfrm>
            <a:off x="3352800" y="2324100"/>
            <a:ext cx="5448300" cy="45339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1818282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Some surprising results</a:t>
            </a:r>
          </a:p>
        </p:txBody>
      </p:sp>
      <p:sp>
        <p:nvSpPr>
          <p:cNvPr id="3" name="Content Placeholder 2"/>
          <p:cNvSpPr>
            <a:spLocks noGrp="1"/>
          </p:cNvSpPr>
          <p:nvPr>
            <p:ph idx="1"/>
          </p:nvPr>
        </p:nvSpPr>
        <p:spPr/>
        <p:txBody>
          <a:bodyPr/>
          <a:lstStyle/>
          <a:p>
            <a:pPr>
              <a:defRPr/>
            </a:pPr>
            <a:r>
              <a:rPr lang="en-US" dirty="0"/>
              <a:t>If one restricts </a:t>
            </a:r>
            <a:r>
              <a:rPr lang="en-US" dirty="0" err="1"/>
              <a:t>Storey’s</a:t>
            </a:r>
            <a:r>
              <a:rPr lang="en-US" dirty="0"/>
              <a:t> estimator to </a:t>
            </a:r>
            <a:r>
              <a:rPr lang="en-US" dirty="0">
                <a:latin typeface="Symbol" charset="2"/>
                <a:cs typeface="Symbol" charset="2"/>
              </a:rPr>
              <a:t>l</a:t>
            </a:r>
            <a:r>
              <a:rPr lang="en-US" i="1" dirty="0">
                <a:solidFill>
                  <a:schemeClr val="tx1"/>
                </a:solidFill>
              </a:rPr>
              <a:t>=q (= say .05), </a:t>
            </a:r>
            <a:r>
              <a:rPr lang="en-US" dirty="0"/>
              <a:t>performance under dependency improves dramatically</a:t>
            </a:r>
          </a:p>
          <a:p>
            <a:pPr marL="0" indent="0">
              <a:buFont typeface="Arial" charset="0"/>
              <a:buNone/>
              <a:defRPr/>
            </a:pPr>
            <a:r>
              <a:rPr lang="en-US" dirty="0"/>
              <a:t>                              (Blanchard &amp; </a:t>
            </a:r>
            <a:r>
              <a:rPr lang="en-US" dirty="0" err="1"/>
              <a:t>Roquain</a:t>
            </a:r>
            <a:r>
              <a:rPr lang="en-US" dirty="0"/>
              <a:t> ‘08,‘09)</a:t>
            </a:r>
          </a:p>
          <a:p>
            <a:pPr marL="0" indent="0">
              <a:buFont typeface="Arial" charset="0"/>
              <a:buNone/>
              <a:defRPr/>
            </a:pPr>
            <a:endParaRPr lang="en-US" dirty="0"/>
          </a:p>
          <a:p>
            <a:pPr marL="990600" lvl="1" indent="-533400">
              <a:buFontTx/>
              <a:buNone/>
              <a:defRPr/>
            </a:pPr>
            <a:endParaRPr lang="en-US" dirty="0"/>
          </a:p>
          <a:p>
            <a:pPr marL="990600" lvl="1" indent="-533400">
              <a:buFontTx/>
              <a:buNone/>
              <a:defRPr/>
            </a:pPr>
            <a:r>
              <a:rPr lang="en-US" dirty="0">
                <a:solidFill>
                  <a:schemeClr val="accent6">
                    <a:lumMod val="75000"/>
                  </a:schemeClr>
                </a:solidFill>
              </a:rPr>
              <a:t>Important Caveat: </a:t>
            </a:r>
            <a:r>
              <a:rPr lang="en-US" dirty="0"/>
              <a:t>In these estimators </a:t>
            </a:r>
            <a:r>
              <a:rPr lang="en-US" i="1" dirty="0">
                <a:ln w="1905"/>
                <a:solidFill>
                  <a:schemeClr val="tx1"/>
                </a:solidFill>
                <a:effectLst>
                  <a:innerShdw blurRad="69850" dist="43180" dir="5400000">
                    <a:srgbClr val="000000">
                      <a:alpha val="65000"/>
                    </a:srgbClr>
                  </a:innerShdw>
                </a:effectLst>
              </a:rPr>
              <a:t>m</a:t>
            </a:r>
            <a:r>
              <a:rPr lang="en-US" i="1" baseline="-25000" dirty="0">
                <a:ln w="1905"/>
                <a:solidFill>
                  <a:schemeClr val="tx1"/>
                </a:solidFill>
                <a:effectLst>
                  <a:innerShdw blurRad="69850" dist="43180" dir="5400000">
                    <a:srgbClr val="000000">
                      <a:alpha val="65000"/>
                    </a:srgbClr>
                  </a:innerShdw>
                </a:effectLst>
              </a:rPr>
              <a:t>0</a:t>
            </a:r>
            <a:r>
              <a:rPr lang="en-US" i="1" dirty="0">
                <a:ln w="1905"/>
                <a:solidFill>
                  <a:schemeClr val="tx1"/>
                </a:solidFill>
                <a:effectLst>
                  <a:innerShdw blurRad="69850" dist="43180" dir="5400000">
                    <a:srgbClr val="000000">
                      <a:alpha val="65000"/>
                    </a:srgbClr>
                  </a:innerShdw>
                </a:effectLst>
              </a:rPr>
              <a:t>&gt;m </a:t>
            </a:r>
            <a:r>
              <a:rPr lang="en-US" dirty="0"/>
              <a:t>possible!</a:t>
            </a:r>
          </a:p>
          <a:p>
            <a:pPr marL="990600" lvl="1" indent="-533400">
              <a:buFontTx/>
              <a:buNone/>
              <a:defRPr/>
            </a:pPr>
            <a:r>
              <a:rPr lang="en-US" dirty="0">
                <a:solidFill>
                  <a:srgbClr val="000000"/>
                </a:solidFill>
              </a:rPr>
              <a:t>In practice it happens</a:t>
            </a:r>
            <a:r>
              <a:rPr lang="en-US" i="1" dirty="0">
                <a:solidFill>
                  <a:srgbClr val="000000"/>
                </a:solidFill>
              </a:rPr>
              <a:t> : </a:t>
            </a:r>
            <a:r>
              <a:rPr lang="en-US" dirty="0">
                <a:solidFill>
                  <a:srgbClr val="000000"/>
                </a:solidFill>
              </a:rPr>
              <a:t>5/32 in a recent study of ours</a:t>
            </a:r>
          </a:p>
          <a:p>
            <a:pPr marL="990600" lvl="1" indent="-533400">
              <a:buFontTx/>
              <a:buNone/>
              <a:defRPr/>
            </a:pPr>
            <a:endParaRPr lang="en-US" dirty="0">
              <a:solidFill>
                <a:srgbClr val="000000"/>
              </a:solidFill>
            </a:endParaRPr>
          </a:p>
          <a:p>
            <a:pPr marL="990600" lvl="1" indent="-533400">
              <a:buFontTx/>
              <a:buNone/>
              <a:defRPr/>
            </a:pPr>
            <a:r>
              <a:rPr lang="en-US" dirty="0">
                <a:solidFill>
                  <a:srgbClr val="900000"/>
                </a:solidFill>
              </a:rPr>
              <a:t>It should not be set to</a:t>
            </a:r>
            <a:r>
              <a:rPr lang="en-US" dirty="0">
                <a:solidFill>
                  <a:schemeClr val="accent6">
                    <a:lumMod val="75000"/>
                  </a:schemeClr>
                </a:solidFill>
              </a:rPr>
              <a:t> </a:t>
            </a:r>
            <a:r>
              <a:rPr lang="en-US" i="1" dirty="0">
                <a:solidFill>
                  <a:schemeClr val="accent6">
                    <a:lumMod val="75000"/>
                  </a:schemeClr>
                </a:solidFill>
              </a:rPr>
              <a:t>m</a:t>
            </a:r>
            <a:r>
              <a:rPr lang="en-US" dirty="0">
                <a:solidFill>
                  <a:srgbClr val="900000"/>
                </a:solidFill>
              </a:rPr>
              <a:t> </a:t>
            </a:r>
            <a:r>
              <a:rPr lang="en-US" dirty="0"/>
              <a:t>because then FDR control is not assured</a:t>
            </a:r>
          </a:p>
          <a:p>
            <a:pPr>
              <a:defRPr/>
            </a:pPr>
            <a:endParaRPr lang="en-US" dirty="0"/>
          </a:p>
        </p:txBody>
      </p:sp>
      <p:sp>
        <p:nvSpPr>
          <p:cNvPr id="4" name="Date Placeholder 3"/>
          <p:cNvSpPr>
            <a:spLocks noGrp="1"/>
          </p:cNvSpPr>
          <p:nvPr>
            <p:ph type="dt" sz="half" idx="10"/>
          </p:nvPr>
        </p:nvSpPr>
        <p:spPr/>
        <p:txBody>
          <a:bodyPr/>
          <a:lstStyle/>
          <a:p>
            <a:pPr>
              <a:defRPr/>
            </a:pPr>
            <a:r>
              <a:rPr lang="en-US"/>
              <a:t>Y Benjamini</a:t>
            </a:r>
            <a:endParaRPr lang="en-US" sz="1400"/>
          </a:p>
        </p:txBody>
      </p:sp>
    </p:spTree>
    <p:extLst>
      <p:ext uri="{BB962C8B-B14F-4D97-AF65-F5344CB8AC3E}">
        <p14:creationId xmlns:p14="http://schemas.microsoft.com/office/powerpoint/2010/main" val="21794085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65538"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graphicFrame>
        <p:nvGraphicFramePr>
          <p:cNvPr id="655488" name="Group 1152"/>
          <p:cNvGraphicFramePr>
            <a:graphicFrameLocks noGrp="1"/>
          </p:cNvGraphicFramePr>
          <p:nvPr/>
        </p:nvGraphicFramePr>
        <p:xfrm>
          <a:off x="700311" y="648852"/>
          <a:ext cx="7620000" cy="6096000"/>
        </p:xfrm>
        <a:graphic>
          <a:graphicData uri="http://schemas.openxmlformats.org/drawingml/2006/table">
            <a:tbl>
              <a:tblPr/>
              <a:tblGrid>
                <a:gridCol w="4114800">
                  <a:extLst>
                    <a:ext uri="{9D8B030D-6E8A-4147-A177-3AD203B41FA5}">
                      <a16:colId xmlns:a16="http://schemas.microsoft.com/office/drawing/2014/main" val="20000"/>
                    </a:ext>
                  </a:extLst>
                </a:gridCol>
                <a:gridCol w="1524000">
                  <a:extLst>
                    <a:ext uri="{9D8B030D-6E8A-4147-A177-3AD203B41FA5}">
                      <a16:colId xmlns:a16="http://schemas.microsoft.com/office/drawing/2014/main" val="20001"/>
                    </a:ext>
                  </a:extLst>
                </a:gridCol>
                <a:gridCol w="1981200">
                  <a:extLst>
                    <a:ext uri="{9D8B030D-6E8A-4147-A177-3AD203B41FA5}">
                      <a16:colId xmlns:a16="http://schemas.microsoft.com/office/drawing/2014/main" val="20002"/>
                    </a:ext>
                  </a:extLst>
                </a:gridCol>
              </a:tblGrid>
              <a:tr h="39624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20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Behavioral Endpoint</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20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Mixed</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28575"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2000" b="1" i="0" u="none" strike="noStrike" cap="none" normalizeH="0" baseline="0">
                          <a:ln>
                            <a:noFill/>
                          </a:ln>
                          <a:solidFill>
                            <a:schemeClr val="tx1"/>
                          </a:solidFill>
                          <a:effectLst>
                            <a:outerShdw blurRad="38100" dist="38100" dir="2700000" algn="tl">
                              <a:srgbClr val="DDDDDD"/>
                            </a:outerShdw>
                          </a:effectLst>
                          <a:latin typeface="Arial" charset="0"/>
                          <a:ea typeface="ＭＳ Ｐゴシック" charset="0"/>
                        </a:rPr>
                        <a:t>Linear StepUp</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Prop. Lingering Time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0.0029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0.0029 =.05(</a:t>
                      </a:r>
                      <a:r>
                        <a:rPr kumimoji="1" lang="en-US" sz="1600" b="1"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1</a:t>
                      </a:r>
                      <a:r>
                        <a:rPr kumimoji="1" lang="en-US" sz="1600" b="0" i="0" u="none" strike="noStrike" cap="none" normalizeH="0" baseline="0">
                          <a:ln>
                            <a:noFill/>
                          </a:ln>
                          <a:solidFill>
                            <a:schemeClr val="tx2"/>
                          </a:solidFill>
                          <a:effectLst>
                            <a:outerShdw blurRad="38100" dist="38100" dir="2700000" algn="tl">
                              <a:srgbClr val="DDDDDD"/>
                            </a:outerShdw>
                          </a:effectLst>
                          <a:latin typeface="Arial" charset="0"/>
                          <a:ea typeface="ＭＳ Ｐゴシック" charset="0"/>
                        </a:rPr>
                        <a:t>/17)</a:t>
                      </a:r>
                      <a:endParaRPr kumimoji="1" lang="en-US" sz="1600" b="0" i="0" u="none" strike="noStrike" cap="none" normalizeH="0" baseline="0">
                        <a:ln>
                          <a:noFill/>
                        </a:ln>
                        <a:solidFill>
                          <a:srgbClr val="339933"/>
                        </a:solidFill>
                        <a:effectLst>
                          <a:outerShdw blurRad="38100" dist="38100" dir="2700000" algn="tl">
                            <a:srgbClr val="DDDDDD"/>
                          </a:outerShdw>
                        </a:effectLst>
                        <a:latin typeface="Arial" charset="0"/>
                        <a:ea typeface="ＭＳ Ｐゴシック" charset="0"/>
                      </a:endParaRP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Progression segments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0.0068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0.0058 =.05(2/17)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Median Turn Radius (scaled)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0.0092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0.0088 =.05(3/17)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3"/>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Time away from wall</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0.0108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0.0117 =.05(4/17)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4"/>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Distance traveled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0.0144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0.0147 =.05(5/17)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5"/>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Acceleration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0.0146</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0.0176 =.05(6/17)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6"/>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 Excursions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0.0178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0.0205 =.05(7/17)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7"/>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Time to half max speed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0.0204</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0.0235 =.05(8/17)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8"/>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Max speed wall segments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0.0257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1" i="0" u="none" strike="noStrike" cap="none" spc="0" normalizeH="0" baseline="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charset="0"/>
                          <a:ea typeface="ＭＳ Ｐゴシック" charset="0"/>
                        </a:rPr>
                        <a:t>0.0265 =.05(9/17</a:t>
                      </a:r>
                      <a:r>
                        <a:rPr kumimoji="1" lang="en-US" sz="1600" b="0" i="0" u="none" strike="noStrike" cap="none" normalizeH="0" baseline="0" dirty="0">
                          <a:ln>
                            <a:noFill/>
                          </a:ln>
                          <a:solidFill>
                            <a:srgbClr val="000000"/>
                          </a:solidFill>
                          <a:effectLst>
                            <a:outerShdw blurRad="38100" dist="38100" dir="2700000" algn="tl">
                              <a:srgbClr val="DDDDDD"/>
                            </a:outerShdw>
                          </a:effectLst>
                          <a:latin typeface="Arial" charset="0"/>
                          <a:ea typeface="ＭＳ Ｐゴシック" charset="0"/>
                        </a:rPr>
                        <a:t>)</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09"/>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Median Turn rate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0.0320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0.0294 =.05(10/17)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0"/>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Spatial spread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0.0388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0.0323 =.05(11/17)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1"/>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Lingering mean speed</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0.0588</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0.0352 =.05(12/17)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2"/>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Homebase occupancy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0.0712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0.0382 =.05(13/17)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3"/>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 stops per excursion</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0.1202</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0.0411 =.05(14/17)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4"/>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Stop diversity</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0.1489</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0.0441=.05(</a:t>
                      </a:r>
                      <a:r>
                        <a:rPr kumimoji="1" lang="en-US" sz="1600" b="1"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15</a:t>
                      </a: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5"/>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Length of progression segments</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0.5150</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0.0470=.05(</a:t>
                      </a:r>
                      <a:r>
                        <a:rPr kumimoji="1" lang="en-US" sz="1600" b="1"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16</a:t>
                      </a: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6"/>
                  </a:ext>
                </a:extLst>
              </a:tr>
              <a:tr h="335280">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a:ln>
                            <a:noFill/>
                          </a:ln>
                          <a:solidFill>
                            <a:srgbClr val="000000"/>
                          </a:solidFill>
                          <a:effectLst>
                            <a:outerShdw blurRad="38100" dist="38100" dir="2700000" algn="tl">
                              <a:srgbClr val="DDDDDD"/>
                            </a:outerShdw>
                          </a:effectLst>
                          <a:latin typeface="Arial" charset="0"/>
                          <a:ea typeface="ＭＳ Ｐゴシック" charset="0"/>
                        </a:rPr>
                        <a:t>Activity decrease</a:t>
                      </a:r>
                    </a:p>
                  </a:txBody>
                  <a:tcPr horzOverflow="overflow">
                    <a:lnL w="28575"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tx1"/>
                          </a:solidFill>
                          <a:effectLst>
                            <a:outerShdw blurRad="38100" dist="38100" dir="2700000" algn="tl">
                              <a:srgbClr val="DDDDDD"/>
                            </a:outerShdw>
                          </a:effectLst>
                          <a:latin typeface="Arial" charset="0"/>
                          <a:ea typeface="ＭＳ Ｐゴシック" charset="0"/>
                        </a:rPr>
                        <a:t>0.8875</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28575" cap="flat" cmpd="sng" algn="ctr">
                      <a:solidFill>
                        <a:schemeClr val="tx1"/>
                      </a:solidFill>
                      <a:prstDash val="solid"/>
                      <a:miter lim="800000"/>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60000"/>
                        </a:spcBef>
                        <a:spcAft>
                          <a:spcPct val="0"/>
                        </a:spcAft>
                        <a:buClr>
                          <a:schemeClr val="tx1"/>
                        </a:buClr>
                        <a:buSzTx/>
                        <a:buFontTx/>
                        <a:buNone/>
                        <a:tabLst/>
                      </a:pPr>
                      <a:r>
                        <a:rPr kumimoji="1" lang="en-US" sz="1600" b="0" i="0" u="none" strike="noStrike" cap="none" normalizeH="0" baseline="0" dirty="0">
                          <a:ln>
                            <a:noFill/>
                          </a:ln>
                          <a:solidFill>
                            <a:schemeClr val="accent2"/>
                          </a:solidFill>
                          <a:effectLst>
                            <a:outerShdw blurRad="38100" dist="38100" dir="2700000" algn="tl">
                              <a:srgbClr val="DDDDDD"/>
                            </a:outerShdw>
                          </a:effectLst>
                          <a:latin typeface="Arial" charset="0"/>
                          <a:ea typeface="ＭＳ Ｐゴシック" charset="0"/>
                        </a:rPr>
                        <a:t>0.05    =.05(</a:t>
                      </a:r>
                      <a:r>
                        <a:rPr kumimoji="1" lang="en-US" sz="1600" b="1" i="0" u="none" strike="noStrike" cap="none" normalizeH="0" baseline="0" dirty="0">
                          <a:ln>
                            <a:noFill/>
                          </a:ln>
                          <a:solidFill>
                            <a:schemeClr val="accent2"/>
                          </a:solidFill>
                          <a:effectLst>
                            <a:outerShdw blurRad="38100" dist="38100" dir="2700000" algn="tl">
                              <a:srgbClr val="DDDDDD"/>
                            </a:outerShdw>
                          </a:effectLst>
                          <a:latin typeface="Arial" charset="0"/>
                          <a:ea typeface="ＭＳ Ｐゴシック" charset="0"/>
                        </a:rPr>
                        <a:t>17</a:t>
                      </a:r>
                      <a:r>
                        <a:rPr kumimoji="1" lang="en-US" sz="1600" b="0" i="0" u="none" strike="noStrike" cap="none" normalizeH="0" baseline="0" dirty="0">
                          <a:ln>
                            <a:noFill/>
                          </a:ln>
                          <a:solidFill>
                            <a:schemeClr val="accent2"/>
                          </a:solidFill>
                          <a:effectLst>
                            <a:outerShdw blurRad="38100" dist="38100" dir="2700000" algn="tl">
                              <a:srgbClr val="DDDDDD"/>
                            </a:outerShdw>
                          </a:effectLst>
                          <a:latin typeface="Arial" charset="0"/>
                          <a:ea typeface="ＭＳ Ｐゴシック" charset="0"/>
                        </a:rPr>
                        <a:t>/17)</a:t>
                      </a:r>
                    </a:p>
                  </a:txBody>
                  <a:tcPr horzOverflow="overflow">
                    <a:lnL w="12700" cap="flat" cmpd="sng" algn="ctr">
                      <a:solidFill>
                        <a:schemeClr val="tx1"/>
                      </a:solidFill>
                      <a:prstDash val="solid"/>
                      <a:miter lim="800000"/>
                      <a:headEnd type="none" w="med" len="med"/>
                      <a:tailEnd type="none" w="med" len="med"/>
                    </a:lnL>
                    <a:lnR w="12700" cap="flat" cmpd="sng" algn="ctr">
                      <a:solidFill>
                        <a:schemeClr val="tx1"/>
                      </a:solidFill>
                      <a:prstDash val="solid"/>
                      <a:miter lim="800000"/>
                      <a:headEnd type="none" w="med" len="med"/>
                      <a:tailEnd type="none" w="med" len="med"/>
                    </a:lnR>
                    <a:lnT w="12700" cap="flat" cmpd="sng" algn="ctr">
                      <a:solidFill>
                        <a:schemeClr val="tx1"/>
                      </a:solidFill>
                      <a:prstDash val="solid"/>
                      <a:miter lim="800000"/>
                      <a:headEnd type="none" w="med" len="med"/>
                      <a:tailEnd type="none" w="med" len="med"/>
                    </a:lnT>
                    <a:lnB w="12700" cap="flat" cmpd="sng" algn="ctr">
                      <a:solidFill>
                        <a:schemeClr val="tx1"/>
                      </a:solidFill>
                      <a:prstDash val="solid"/>
                      <a:miter lim="800000"/>
                      <a:headEnd type="none" w="med" len="med"/>
                      <a:tailEnd type="none" w="med" len="med"/>
                    </a:lnB>
                    <a:lnTlToBr>
                      <a:noFill/>
                    </a:lnTlToBr>
                    <a:lnBlToTr>
                      <a:noFill/>
                    </a:lnBlToTr>
                    <a:noFill/>
                  </a:tcPr>
                </a:tc>
                <a:extLst>
                  <a:ext uri="{0D108BD9-81ED-4DB2-BD59-A6C34878D82A}">
                    <a16:rowId xmlns:a16="http://schemas.microsoft.com/office/drawing/2014/main" val="10017"/>
                  </a:ext>
                </a:extLst>
              </a:tr>
            </a:tbl>
          </a:graphicData>
        </a:graphic>
      </p:graphicFrame>
      <p:sp>
        <p:nvSpPr>
          <p:cNvPr id="655440" name="Rectangle 1104"/>
          <p:cNvSpPr>
            <a:spLocks noChangeArrowheads="1"/>
          </p:cNvSpPr>
          <p:nvPr/>
        </p:nvSpPr>
        <p:spPr bwMode="auto">
          <a:xfrm>
            <a:off x="1684338" y="-214313"/>
            <a:ext cx="317500" cy="5492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fontAlgn="auto">
              <a:spcBef>
                <a:spcPts val="0"/>
              </a:spcBef>
              <a:spcAft>
                <a:spcPts val="0"/>
              </a:spcAft>
              <a:defRPr/>
            </a:pPr>
            <a:endParaRPr lang="en-US">
              <a:latin typeface="+mn-lt"/>
              <a:ea typeface="+mn-ea"/>
              <a:cs typeface="+mn-cs"/>
            </a:endParaRPr>
          </a:p>
        </p:txBody>
      </p:sp>
      <p:sp>
        <p:nvSpPr>
          <p:cNvPr id="655441" name="Text Box 1105"/>
          <p:cNvSpPr txBox="1">
            <a:spLocks noChangeArrowheads="1"/>
          </p:cNvSpPr>
          <p:nvPr/>
        </p:nvSpPr>
        <p:spPr bwMode="auto">
          <a:xfrm>
            <a:off x="2498725" y="41275"/>
            <a:ext cx="317500" cy="5492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fontAlgn="auto">
              <a:spcBef>
                <a:spcPts val="0"/>
              </a:spcBef>
              <a:spcAft>
                <a:spcPts val="0"/>
              </a:spcAft>
              <a:defRPr/>
            </a:pPr>
            <a:endParaRPr lang="en-US">
              <a:latin typeface="+mn-lt"/>
              <a:ea typeface="+mn-ea"/>
              <a:cs typeface="+mn-cs"/>
            </a:endParaRPr>
          </a:p>
        </p:txBody>
      </p:sp>
      <p:sp>
        <p:nvSpPr>
          <p:cNvPr id="655442" name="Text Box 1106"/>
          <p:cNvSpPr txBox="1">
            <a:spLocks noChangeArrowheads="1"/>
          </p:cNvSpPr>
          <p:nvPr/>
        </p:nvSpPr>
        <p:spPr bwMode="auto">
          <a:xfrm>
            <a:off x="1431925" y="41275"/>
            <a:ext cx="57308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spAutoFit/>
          </a:bodyPr>
          <a:lstStyle/>
          <a:p>
            <a:pPr fontAlgn="auto">
              <a:spcBef>
                <a:spcPts val="0"/>
              </a:spcBef>
              <a:spcAft>
                <a:spcPts val="0"/>
              </a:spcAft>
              <a:defRPr/>
            </a:pPr>
            <a:r>
              <a:rPr lang="en-US" sz="2400" dirty="0">
                <a:solidFill>
                  <a:schemeClr val="tx2"/>
                </a:solidFill>
                <a:latin typeface="+mn-lt"/>
                <a:ea typeface="+mn-ea"/>
                <a:cs typeface="+mn-cs"/>
              </a:rPr>
              <a:t>Significance of 8 Strain </a:t>
            </a:r>
            <a:endParaRPr lang="en-US" sz="2400" dirty="0">
              <a:latin typeface="+mn-lt"/>
              <a:ea typeface="+mn-ea"/>
              <a:cs typeface="+mn-cs"/>
            </a:endParaRPr>
          </a:p>
        </p:txBody>
      </p:sp>
      <p:sp>
        <p:nvSpPr>
          <p:cNvPr id="655489" name="Rectangle 1153"/>
          <p:cNvSpPr>
            <a:spLocks noChangeArrowheads="1"/>
          </p:cNvSpPr>
          <p:nvPr/>
        </p:nvSpPr>
        <p:spPr bwMode="auto">
          <a:xfrm>
            <a:off x="6400800" y="1447800"/>
            <a:ext cx="1828800" cy="4267200"/>
          </a:xfrm>
          <a:prstGeom prst="rect">
            <a:avLst/>
          </a:prstGeom>
          <a:solidFill>
            <a:srgbClr val="FFFFFF"/>
          </a:solidFill>
          <a:ln w="9525">
            <a:solidFill>
              <a:srgbClr val="FFFFFF"/>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655490" name="Rectangle 1154"/>
          <p:cNvSpPr>
            <a:spLocks noChangeArrowheads="1"/>
          </p:cNvSpPr>
          <p:nvPr/>
        </p:nvSpPr>
        <p:spPr bwMode="auto">
          <a:xfrm>
            <a:off x="6400800" y="1524000"/>
            <a:ext cx="1828800" cy="4495800"/>
          </a:xfrm>
          <a:prstGeom prst="rect">
            <a:avLst/>
          </a:prstGeom>
          <a:solidFill>
            <a:srgbClr val="FFFFFF"/>
          </a:solidFill>
          <a:ln w="9525">
            <a:solidFill>
              <a:srgbClr val="FFFFFF"/>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
        <p:nvSpPr>
          <p:cNvPr id="655491" name="Rectangle 1155"/>
          <p:cNvSpPr>
            <a:spLocks noChangeArrowheads="1"/>
          </p:cNvSpPr>
          <p:nvPr/>
        </p:nvSpPr>
        <p:spPr bwMode="auto">
          <a:xfrm>
            <a:off x="6400800" y="1447800"/>
            <a:ext cx="1828800" cy="4953000"/>
          </a:xfrm>
          <a:prstGeom prst="rect">
            <a:avLst/>
          </a:prstGeom>
          <a:solidFill>
            <a:srgbClr val="FFFFFF"/>
          </a:solidFill>
          <a:ln w="9525">
            <a:solidFill>
              <a:srgbClr val="FFFFFF"/>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graphicFrame>
        <p:nvGraphicFramePr>
          <p:cNvPr id="3" name="Table 2"/>
          <p:cNvGraphicFramePr>
            <a:graphicFrameLocks noGrp="1"/>
          </p:cNvGraphicFramePr>
          <p:nvPr>
            <p:extLst>
              <p:ext uri="{D42A27DB-BD31-4B8C-83A1-F6EECF244321}">
                <p14:modId xmlns:p14="http://schemas.microsoft.com/office/powerpoint/2010/main" val="3895858284"/>
              </p:ext>
            </p:extLst>
          </p:nvPr>
        </p:nvGraphicFramePr>
        <p:xfrm>
          <a:off x="3746500" y="767104"/>
          <a:ext cx="825500" cy="5977743"/>
        </p:xfrm>
        <a:graphic>
          <a:graphicData uri="http://schemas.openxmlformats.org/drawingml/2006/table">
            <a:tbl>
              <a:tblPr/>
              <a:tblGrid>
                <a:gridCol w="825500">
                  <a:extLst>
                    <a:ext uri="{9D8B030D-6E8A-4147-A177-3AD203B41FA5}">
                      <a16:colId xmlns:a16="http://schemas.microsoft.com/office/drawing/2014/main" val="20000"/>
                    </a:ext>
                  </a:extLst>
                </a:gridCol>
              </a:tblGrid>
              <a:tr h="245241">
                <a:tc>
                  <a:txBody>
                    <a:bodyPr/>
                    <a:lstStyle/>
                    <a:p>
                      <a:pPr algn="l" fontAlgn="b"/>
                      <a:r>
                        <a:rPr lang="en-US" sz="1400" b="0" i="0" u="none" strike="noStrike" dirty="0">
                          <a:solidFill>
                            <a:srgbClr val="000000"/>
                          </a:solidFill>
                          <a:effectLst/>
                          <a:latin typeface="Calibri"/>
                        </a:rPr>
                        <a:t>17*p(</a:t>
                      </a:r>
                      <a:r>
                        <a:rPr lang="en-US" sz="1400" b="0" i="0" u="none" strike="noStrike" dirty="0" err="1">
                          <a:solidFill>
                            <a:srgbClr val="000000"/>
                          </a:solidFill>
                          <a:effectLst/>
                          <a:latin typeface="Calibri"/>
                        </a:rPr>
                        <a:t>i</a:t>
                      </a:r>
                      <a:r>
                        <a:rPr lang="en-US" sz="1400" b="0" i="0" u="none" strike="noStrike" dirty="0">
                          <a:solidFill>
                            <a:srgbClr val="000000"/>
                          </a:solidFill>
                          <a:effectLst/>
                          <a:latin typeface="Calibri"/>
                        </a:rPr>
                        <a:t>)/</a:t>
                      </a:r>
                      <a:r>
                        <a:rPr lang="en-US" sz="1400" b="0" i="0" u="none" strike="noStrike" dirty="0" err="1">
                          <a:solidFill>
                            <a:srgbClr val="000000"/>
                          </a:solidFill>
                          <a:effectLst/>
                          <a:latin typeface="Calibri"/>
                        </a:rPr>
                        <a:t>i</a:t>
                      </a:r>
                      <a:endParaRPr lang="en-US" sz="1400" b="0" i="0" u="none" strike="noStrike" dirty="0">
                        <a:solidFill>
                          <a:srgbClr val="000000"/>
                        </a:solidFill>
                        <a:effectLst/>
                        <a:latin typeface="Calibri"/>
                      </a:endParaRPr>
                    </a:p>
                  </a:txBody>
                  <a:tcPr marL="12700" marR="12700" marT="12700" marB="0" anchor="b">
                    <a:lnL>
                      <a:noFill/>
                    </a:lnL>
                    <a:lnR>
                      <a:noFill/>
                    </a:lnR>
                    <a:lnT>
                      <a:noFill/>
                    </a:lnT>
                    <a:lnB>
                      <a:noFill/>
                    </a:lnB>
                  </a:tcPr>
                </a:tc>
                <a:extLst>
                  <a:ext uri="{0D108BD9-81ED-4DB2-BD59-A6C34878D82A}">
                    <a16:rowId xmlns:a16="http://schemas.microsoft.com/office/drawing/2014/main" val="10000"/>
                  </a:ext>
                </a:extLst>
              </a:tr>
              <a:tr h="337206">
                <a:tc>
                  <a:txBody>
                    <a:bodyPr/>
                    <a:lstStyle/>
                    <a:p>
                      <a:pPr algn="r" fontAlgn="b"/>
                      <a:r>
                        <a:rPr lang="en-US" sz="1400" b="0" i="0" u="none" strike="noStrike" dirty="0">
                          <a:solidFill>
                            <a:schemeClr val="bg2">
                              <a:lumMod val="75000"/>
                            </a:schemeClr>
                          </a:solidFill>
                          <a:effectLst/>
                          <a:latin typeface="Calibri"/>
                        </a:rPr>
                        <a:t>0.0493</a:t>
                      </a:r>
                    </a:p>
                  </a:txBody>
                  <a:tcPr marL="12700" marR="12700" marT="12700" marB="0" anchor="b">
                    <a:lnL>
                      <a:noFill/>
                    </a:lnL>
                    <a:lnR>
                      <a:noFill/>
                    </a:lnR>
                    <a:lnT>
                      <a:noFill/>
                    </a:lnT>
                    <a:lnB>
                      <a:noFill/>
                    </a:lnB>
                  </a:tcPr>
                </a:tc>
                <a:extLst>
                  <a:ext uri="{0D108BD9-81ED-4DB2-BD59-A6C34878D82A}">
                    <a16:rowId xmlns:a16="http://schemas.microsoft.com/office/drawing/2014/main" val="10001"/>
                  </a:ext>
                </a:extLst>
              </a:tr>
              <a:tr h="337206">
                <a:tc>
                  <a:txBody>
                    <a:bodyPr/>
                    <a:lstStyle/>
                    <a:p>
                      <a:pPr algn="r" fontAlgn="b"/>
                      <a:r>
                        <a:rPr lang="en-US" sz="1400" b="0" i="0" u="none" strike="noStrike" dirty="0">
                          <a:solidFill>
                            <a:schemeClr val="bg2">
                              <a:lumMod val="75000"/>
                            </a:schemeClr>
                          </a:solidFill>
                          <a:effectLst/>
                          <a:latin typeface="Calibri"/>
                        </a:rPr>
                        <a:t>0.0578</a:t>
                      </a:r>
                    </a:p>
                  </a:txBody>
                  <a:tcPr marL="12700" marR="12700" marT="12700" marB="0" anchor="b">
                    <a:lnL>
                      <a:noFill/>
                    </a:lnL>
                    <a:lnR>
                      <a:noFill/>
                    </a:lnR>
                    <a:lnT>
                      <a:noFill/>
                    </a:lnT>
                    <a:lnB>
                      <a:noFill/>
                    </a:lnB>
                  </a:tcPr>
                </a:tc>
                <a:extLst>
                  <a:ext uri="{0D108BD9-81ED-4DB2-BD59-A6C34878D82A}">
                    <a16:rowId xmlns:a16="http://schemas.microsoft.com/office/drawing/2014/main" val="10002"/>
                  </a:ext>
                </a:extLst>
              </a:tr>
              <a:tr h="337206">
                <a:tc>
                  <a:txBody>
                    <a:bodyPr/>
                    <a:lstStyle/>
                    <a:p>
                      <a:pPr algn="r" fontAlgn="b"/>
                      <a:r>
                        <a:rPr lang="en-US" sz="1400" b="0" i="0" u="none" strike="noStrike" dirty="0">
                          <a:solidFill>
                            <a:schemeClr val="bg2">
                              <a:lumMod val="75000"/>
                            </a:schemeClr>
                          </a:solidFill>
                          <a:effectLst/>
                          <a:latin typeface="Calibri"/>
                        </a:rPr>
                        <a:t>0.0521</a:t>
                      </a:r>
                    </a:p>
                  </a:txBody>
                  <a:tcPr marL="12700" marR="12700" marT="12700" marB="0" anchor="b">
                    <a:lnL>
                      <a:noFill/>
                    </a:lnL>
                    <a:lnR>
                      <a:noFill/>
                    </a:lnR>
                    <a:lnT>
                      <a:noFill/>
                    </a:lnT>
                    <a:lnB>
                      <a:noFill/>
                    </a:lnB>
                  </a:tcPr>
                </a:tc>
                <a:extLst>
                  <a:ext uri="{0D108BD9-81ED-4DB2-BD59-A6C34878D82A}">
                    <a16:rowId xmlns:a16="http://schemas.microsoft.com/office/drawing/2014/main" val="10003"/>
                  </a:ext>
                </a:extLst>
              </a:tr>
              <a:tr h="337206">
                <a:tc>
                  <a:txBody>
                    <a:bodyPr/>
                    <a:lstStyle/>
                    <a:p>
                      <a:pPr algn="r" fontAlgn="b"/>
                      <a:r>
                        <a:rPr lang="en-US" sz="1400" b="0" i="0" u="none" strike="noStrike" dirty="0">
                          <a:solidFill>
                            <a:schemeClr val="bg2">
                              <a:lumMod val="75000"/>
                            </a:schemeClr>
                          </a:solidFill>
                          <a:effectLst/>
                          <a:latin typeface="Calibri"/>
                        </a:rPr>
                        <a:t>0.0459</a:t>
                      </a:r>
                    </a:p>
                  </a:txBody>
                  <a:tcPr marL="12700" marR="12700" marT="12700" marB="0" anchor="b">
                    <a:lnL>
                      <a:noFill/>
                    </a:lnL>
                    <a:lnR>
                      <a:noFill/>
                    </a:lnR>
                    <a:lnT>
                      <a:noFill/>
                    </a:lnT>
                    <a:lnB>
                      <a:noFill/>
                    </a:lnB>
                  </a:tcPr>
                </a:tc>
                <a:extLst>
                  <a:ext uri="{0D108BD9-81ED-4DB2-BD59-A6C34878D82A}">
                    <a16:rowId xmlns:a16="http://schemas.microsoft.com/office/drawing/2014/main" val="10004"/>
                  </a:ext>
                </a:extLst>
              </a:tr>
              <a:tr h="337206">
                <a:tc>
                  <a:txBody>
                    <a:bodyPr/>
                    <a:lstStyle/>
                    <a:p>
                      <a:pPr algn="r" fontAlgn="b"/>
                      <a:r>
                        <a:rPr lang="en-US" sz="1400" b="0" i="0" u="none" strike="noStrike" dirty="0">
                          <a:solidFill>
                            <a:schemeClr val="bg2">
                              <a:lumMod val="75000"/>
                            </a:schemeClr>
                          </a:solidFill>
                          <a:effectLst/>
                          <a:latin typeface="Calibri"/>
                        </a:rPr>
                        <a:t>0.0490</a:t>
                      </a:r>
                    </a:p>
                  </a:txBody>
                  <a:tcPr marL="12700" marR="12700" marT="12700" marB="0" anchor="b">
                    <a:lnL>
                      <a:noFill/>
                    </a:lnL>
                    <a:lnR>
                      <a:noFill/>
                    </a:lnR>
                    <a:lnT>
                      <a:noFill/>
                    </a:lnT>
                    <a:lnB>
                      <a:noFill/>
                    </a:lnB>
                  </a:tcPr>
                </a:tc>
                <a:extLst>
                  <a:ext uri="{0D108BD9-81ED-4DB2-BD59-A6C34878D82A}">
                    <a16:rowId xmlns:a16="http://schemas.microsoft.com/office/drawing/2014/main" val="10005"/>
                  </a:ext>
                </a:extLst>
              </a:tr>
              <a:tr h="337206">
                <a:tc>
                  <a:txBody>
                    <a:bodyPr/>
                    <a:lstStyle/>
                    <a:p>
                      <a:pPr algn="r" fontAlgn="b"/>
                      <a:r>
                        <a:rPr lang="en-US" sz="1400" b="0" i="0" u="none" strike="noStrike" dirty="0">
                          <a:solidFill>
                            <a:schemeClr val="accent2"/>
                          </a:solidFill>
                          <a:effectLst/>
                          <a:latin typeface="Calibri"/>
                        </a:rPr>
                        <a:t>0.0414</a:t>
                      </a:r>
                    </a:p>
                  </a:txBody>
                  <a:tcPr marL="12700" marR="12700" marT="12700" marB="0" anchor="b">
                    <a:lnL>
                      <a:noFill/>
                    </a:lnL>
                    <a:lnR>
                      <a:noFill/>
                    </a:lnR>
                    <a:lnT>
                      <a:noFill/>
                    </a:lnT>
                    <a:lnB>
                      <a:noFill/>
                    </a:lnB>
                  </a:tcPr>
                </a:tc>
                <a:extLst>
                  <a:ext uri="{0D108BD9-81ED-4DB2-BD59-A6C34878D82A}">
                    <a16:rowId xmlns:a16="http://schemas.microsoft.com/office/drawing/2014/main" val="10006"/>
                  </a:ext>
                </a:extLst>
              </a:tr>
              <a:tr h="337206">
                <a:tc>
                  <a:txBody>
                    <a:bodyPr/>
                    <a:lstStyle/>
                    <a:p>
                      <a:pPr algn="r" fontAlgn="b"/>
                      <a:r>
                        <a:rPr lang="en-US" sz="1400" b="0" i="0" u="none" strike="noStrike" dirty="0">
                          <a:solidFill>
                            <a:schemeClr val="accent2"/>
                          </a:solidFill>
                          <a:effectLst/>
                          <a:latin typeface="Calibri"/>
                        </a:rPr>
                        <a:t>0.0432</a:t>
                      </a:r>
                    </a:p>
                  </a:txBody>
                  <a:tcPr marL="12700" marR="12700" marT="12700" marB="0" anchor="b">
                    <a:lnL>
                      <a:noFill/>
                    </a:lnL>
                    <a:lnR>
                      <a:noFill/>
                    </a:lnR>
                    <a:lnT>
                      <a:noFill/>
                    </a:lnT>
                    <a:lnB>
                      <a:noFill/>
                    </a:lnB>
                  </a:tcPr>
                </a:tc>
                <a:extLst>
                  <a:ext uri="{0D108BD9-81ED-4DB2-BD59-A6C34878D82A}">
                    <a16:rowId xmlns:a16="http://schemas.microsoft.com/office/drawing/2014/main" val="10007"/>
                  </a:ext>
                </a:extLst>
              </a:tr>
              <a:tr h="337206">
                <a:tc>
                  <a:txBody>
                    <a:bodyPr/>
                    <a:lstStyle/>
                    <a:p>
                      <a:pPr algn="r" fontAlgn="b"/>
                      <a:r>
                        <a:rPr lang="en-US" sz="1400" b="0" i="0" u="none" strike="noStrike" dirty="0">
                          <a:solidFill>
                            <a:schemeClr val="accent2"/>
                          </a:solidFill>
                          <a:effectLst/>
                          <a:latin typeface="Calibri"/>
                        </a:rPr>
                        <a:t>0.0434</a:t>
                      </a:r>
                    </a:p>
                  </a:txBody>
                  <a:tcPr marL="12700" marR="12700" marT="12700" marB="0" anchor="b">
                    <a:lnL>
                      <a:noFill/>
                    </a:lnL>
                    <a:lnR>
                      <a:noFill/>
                    </a:lnR>
                    <a:lnT>
                      <a:noFill/>
                    </a:lnT>
                    <a:lnB>
                      <a:noFill/>
                    </a:lnB>
                  </a:tcPr>
                </a:tc>
                <a:extLst>
                  <a:ext uri="{0D108BD9-81ED-4DB2-BD59-A6C34878D82A}">
                    <a16:rowId xmlns:a16="http://schemas.microsoft.com/office/drawing/2014/main" val="10008"/>
                  </a:ext>
                </a:extLst>
              </a:tr>
              <a:tr h="337206">
                <a:tc>
                  <a:txBody>
                    <a:bodyPr/>
                    <a:lstStyle/>
                    <a:p>
                      <a:pPr algn="r" fontAlgn="b"/>
                      <a:r>
                        <a:rPr lang="en-US" sz="1400" b="0" i="0" u="none" strike="noStrike" dirty="0">
                          <a:solidFill>
                            <a:schemeClr val="accent2"/>
                          </a:solidFill>
                          <a:effectLst/>
                          <a:latin typeface="Calibri"/>
                        </a:rPr>
                        <a:t>0.0485</a:t>
                      </a:r>
                    </a:p>
                  </a:txBody>
                  <a:tcPr marL="12700" marR="12700" marT="12700" marB="0" anchor="b">
                    <a:lnL>
                      <a:noFill/>
                    </a:lnL>
                    <a:lnR>
                      <a:noFill/>
                    </a:lnR>
                    <a:lnT>
                      <a:noFill/>
                    </a:lnT>
                    <a:lnB>
                      <a:noFill/>
                    </a:lnB>
                  </a:tcPr>
                </a:tc>
                <a:extLst>
                  <a:ext uri="{0D108BD9-81ED-4DB2-BD59-A6C34878D82A}">
                    <a16:rowId xmlns:a16="http://schemas.microsoft.com/office/drawing/2014/main" val="10009"/>
                  </a:ext>
                </a:extLst>
              </a:tr>
              <a:tr h="337206">
                <a:tc>
                  <a:txBody>
                    <a:bodyPr/>
                    <a:lstStyle/>
                    <a:p>
                      <a:pPr algn="r" fontAlgn="b"/>
                      <a:r>
                        <a:rPr lang="en-US" sz="1400" b="0" i="0" u="none" strike="noStrike" dirty="0">
                          <a:solidFill>
                            <a:schemeClr val="accent2"/>
                          </a:solidFill>
                          <a:effectLst/>
                          <a:latin typeface="Calibri"/>
                        </a:rPr>
                        <a:t>0.0544</a:t>
                      </a:r>
                    </a:p>
                  </a:txBody>
                  <a:tcPr marL="12700" marR="12700" marT="12700" marB="0" anchor="b">
                    <a:lnL>
                      <a:noFill/>
                    </a:lnL>
                    <a:lnR>
                      <a:noFill/>
                    </a:lnR>
                    <a:lnT>
                      <a:noFill/>
                    </a:lnT>
                    <a:lnB>
                      <a:noFill/>
                    </a:lnB>
                  </a:tcPr>
                </a:tc>
                <a:extLst>
                  <a:ext uri="{0D108BD9-81ED-4DB2-BD59-A6C34878D82A}">
                    <a16:rowId xmlns:a16="http://schemas.microsoft.com/office/drawing/2014/main" val="10010"/>
                  </a:ext>
                </a:extLst>
              </a:tr>
              <a:tr h="337206">
                <a:tc>
                  <a:txBody>
                    <a:bodyPr/>
                    <a:lstStyle/>
                    <a:p>
                      <a:pPr algn="r" fontAlgn="b"/>
                      <a:r>
                        <a:rPr lang="en-US" sz="1400" b="0" i="0" u="none" strike="noStrike" dirty="0">
                          <a:solidFill>
                            <a:schemeClr val="accent2"/>
                          </a:solidFill>
                          <a:effectLst/>
                          <a:latin typeface="Calibri"/>
                        </a:rPr>
                        <a:t>0.0600</a:t>
                      </a:r>
                    </a:p>
                  </a:txBody>
                  <a:tcPr marL="12700" marR="12700" marT="12700" marB="0" anchor="b">
                    <a:lnL>
                      <a:noFill/>
                    </a:lnL>
                    <a:lnR>
                      <a:noFill/>
                    </a:lnR>
                    <a:lnT>
                      <a:noFill/>
                    </a:lnT>
                    <a:lnB>
                      <a:noFill/>
                    </a:lnB>
                  </a:tcPr>
                </a:tc>
                <a:extLst>
                  <a:ext uri="{0D108BD9-81ED-4DB2-BD59-A6C34878D82A}">
                    <a16:rowId xmlns:a16="http://schemas.microsoft.com/office/drawing/2014/main" val="10011"/>
                  </a:ext>
                </a:extLst>
              </a:tr>
              <a:tr h="337206">
                <a:tc>
                  <a:txBody>
                    <a:bodyPr/>
                    <a:lstStyle/>
                    <a:p>
                      <a:pPr algn="r" fontAlgn="b"/>
                      <a:r>
                        <a:rPr lang="en-US" sz="1400" b="0" i="0" u="none" strike="noStrike" dirty="0">
                          <a:solidFill>
                            <a:schemeClr val="accent2"/>
                          </a:solidFill>
                          <a:effectLst/>
                          <a:latin typeface="Calibri"/>
                        </a:rPr>
                        <a:t>0.0833</a:t>
                      </a:r>
                    </a:p>
                  </a:txBody>
                  <a:tcPr marL="12700" marR="12700" marT="12700" marB="0" anchor="b">
                    <a:lnL>
                      <a:noFill/>
                    </a:lnL>
                    <a:lnR>
                      <a:noFill/>
                    </a:lnR>
                    <a:lnT>
                      <a:noFill/>
                    </a:lnT>
                    <a:lnB>
                      <a:noFill/>
                    </a:lnB>
                  </a:tcPr>
                </a:tc>
                <a:extLst>
                  <a:ext uri="{0D108BD9-81ED-4DB2-BD59-A6C34878D82A}">
                    <a16:rowId xmlns:a16="http://schemas.microsoft.com/office/drawing/2014/main" val="10012"/>
                  </a:ext>
                </a:extLst>
              </a:tr>
              <a:tr h="337206">
                <a:tc>
                  <a:txBody>
                    <a:bodyPr/>
                    <a:lstStyle/>
                    <a:p>
                      <a:pPr algn="r" fontAlgn="b"/>
                      <a:r>
                        <a:rPr lang="en-US" sz="1400" b="0" i="0" u="none" strike="noStrike" dirty="0">
                          <a:solidFill>
                            <a:schemeClr val="accent2"/>
                          </a:solidFill>
                          <a:effectLst/>
                          <a:latin typeface="Calibri"/>
                        </a:rPr>
                        <a:t>0.0931</a:t>
                      </a:r>
                    </a:p>
                  </a:txBody>
                  <a:tcPr marL="12700" marR="12700" marT="12700" marB="0" anchor="b">
                    <a:lnL>
                      <a:noFill/>
                    </a:lnL>
                    <a:lnR>
                      <a:noFill/>
                    </a:lnR>
                    <a:lnT>
                      <a:noFill/>
                    </a:lnT>
                    <a:lnB>
                      <a:noFill/>
                    </a:lnB>
                  </a:tcPr>
                </a:tc>
                <a:extLst>
                  <a:ext uri="{0D108BD9-81ED-4DB2-BD59-A6C34878D82A}">
                    <a16:rowId xmlns:a16="http://schemas.microsoft.com/office/drawing/2014/main" val="10013"/>
                  </a:ext>
                </a:extLst>
              </a:tr>
              <a:tr h="337206">
                <a:tc>
                  <a:txBody>
                    <a:bodyPr/>
                    <a:lstStyle/>
                    <a:p>
                      <a:pPr algn="r" fontAlgn="b"/>
                      <a:r>
                        <a:rPr lang="en-US" sz="1400" b="0" i="0" u="none" strike="noStrike" dirty="0">
                          <a:solidFill>
                            <a:schemeClr val="accent2"/>
                          </a:solidFill>
                          <a:effectLst/>
                          <a:latin typeface="Calibri"/>
                        </a:rPr>
                        <a:t>0.1460</a:t>
                      </a:r>
                    </a:p>
                  </a:txBody>
                  <a:tcPr marL="12700" marR="12700" marT="12700" marB="0" anchor="b">
                    <a:lnL>
                      <a:noFill/>
                    </a:lnL>
                    <a:lnR>
                      <a:noFill/>
                    </a:lnR>
                    <a:lnT>
                      <a:noFill/>
                    </a:lnT>
                    <a:lnB>
                      <a:noFill/>
                    </a:lnB>
                  </a:tcPr>
                </a:tc>
                <a:extLst>
                  <a:ext uri="{0D108BD9-81ED-4DB2-BD59-A6C34878D82A}">
                    <a16:rowId xmlns:a16="http://schemas.microsoft.com/office/drawing/2014/main" val="10014"/>
                  </a:ext>
                </a:extLst>
              </a:tr>
              <a:tr h="337206">
                <a:tc>
                  <a:txBody>
                    <a:bodyPr/>
                    <a:lstStyle/>
                    <a:p>
                      <a:pPr algn="r" fontAlgn="b"/>
                      <a:r>
                        <a:rPr lang="en-US" sz="1400" b="0" i="0" u="none" strike="noStrike" dirty="0">
                          <a:solidFill>
                            <a:schemeClr val="accent2"/>
                          </a:solidFill>
                          <a:effectLst/>
                          <a:latin typeface="Calibri"/>
                        </a:rPr>
                        <a:t>0.1688</a:t>
                      </a:r>
                    </a:p>
                  </a:txBody>
                  <a:tcPr marL="12700" marR="12700" marT="12700" marB="0" anchor="b">
                    <a:lnL>
                      <a:noFill/>
                    </a:lnL>
                    <a:lnR>
                      <a:noFill/>
                    </a:lnR>
                    <a:lnT>
                      <a:noFill/>
                    </a:lnT>
                    <a:lnB>
                      <a:noFill/>
                    </a:lnB>
                  </a:tcPr>
                </a:tc>
                <a:extLst>
                  <a:ext uri="{0D108BD9-81ED-4DB2-BD59-A6C34878D82A}">
                    <a16:rowId xmlns:a16="http://schemas.microsoft.com/office/drawing/2014/main" val="10015"/>
                  </a:ext>
                </a:extLst>
              </a:tr>
              <a:tr h="337206">
                <a:tc>
                  <a:txBody>
                    <a:bodyPr/>
                    <a:lstStyle/>
                    <a:p>
                      <a:pPr algn="r" fontAlgn="b"/>
                      <a:r>
                        <a:rPr lang="en-US" sz="1400" b="0" i="0" u="none" strike="noStrike" dirty="0">
                          <a:solidFill>
                            <a:schemeClr val="accent2"/>
                          </a:solidFill>
                          <a:effectLst/>
                          <a:latin typeface="Calibri"/>
                        </a:rPr>
                        <a:t>0.5472</a:t>
                      </a:r>
                    </a:p>
                  </a:txBody>
                  <a:tcPr marL="12700" marR="12700" marT="12700" marB="0" anchor="b">
                    <a:lnL>
                      <a:noFill/>
                    </a:lnL>
                    <a:lnR>
                      <a:noFill/>
                    </a:lnR>
                    <a:lnT>
                      <a:noFill/>
                    </a:lnT>
                    <a:lnB>
                      <a:noFill/>
                    </a:lnB>
                  </a:tcPr>
                </a:tc>
                <a:extLst>
                  <a:ext uri="{0D108BD9-81ED-4DB2-BD59-A6C34878D82A}">
                    <a16:rowId xmlns:a16="http://schemas.microsoft.com/office/drawing/2014/main" val="10016"/>
                  </a:ext>
                </a:extLst>
              </a:tr>
              <a:tr h="337206">
                <a:tc>
                  <a:txBody>
                    <a:bodyPr/>
                    <a:lstStyle/>
                    <a:p>
                      <a:pPr algn="r" fontAlgn="b"/>
                      <a:r>
                        <a:rPr lang="en-US" sz="1400" b="0" i="0" u="none" strike="noStrike" dirty="0">
                          <a:solidFill>
                            <a:schemeClr val="accent2"/>
                          </a:solidFill>
                          <a:effectLst/>
                          <a:latin typeface="Calibri"/>
                        </a:rPr>
                        <a:t>0.8875</a:t>
                      </a:r>
                    </a:p>
                  </a:txBody>
                  <a:tcPr marL="12700" marR="12700" marT="12700" marB="0" anchor="b">
                    <a:lnL>
                      <a:noFill/>
                    </a:lnL>
                    <a:lnR>
                      <a:noFill/>
                    </a:lnR>
                    <a:lnT>
                      <a:noFill/>
                    </a:lnT>
                    <a:lnB>
                      <a:noFill/>
                    </a:lnB>
                  </a:tcPr>
                </a:tc>
                <a:extLst>
                  <a:ext uri="{0D108BD9-81ED-4DB2-BD59-A6C34878D82A}">
                    <a16:rowId xmlns:a16="http://schemas.microsoft.com/office/drawing/2014/main" val="10017"/>
                  </a:ext>
                </a:extLst>
              </a:tr>
            </a:tbl>
          </a:graphicData>
        </a:graphic>
      </p:graphicFrame>
    </p:spTree>
    <p:extLst>
      <p:ext uri="{BB962C8B-B14F-4D97-AF65-F5344CB8AC3E}">
        <p14:creationId xmlns:p14="http://schemas.microsoft.com/office/powerpoint/2010/main" val="7444466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65548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grpId="0" nodeType="clickEffect">
                                  <p:stCondLst>
                                    <p:cond delay="0"/>
                                  </p:stCondLst>
                                  <p:childTnLst>
                                    <p:set>
                                      <p:cBhvr>
                                        <p:cTn id="10" dur="1" fill="hold">
                                          <p:stCondLst>
                                            <p:cond delay="499"/>
                                          </p:stCondLst>
                                        </p:cTn>
                                        <p:tgtEl>
                                          <p:spTgt spid="655491"/>
                                        </p:tgtEl>
                                        <p:attrNameLst>
                                          <p:attrName>style.visibility</p:attrName>
                                        </p:attrNameLst>
                                      </p:cBhvr>
                                      <p:to>
                                        <p:strVal val="hidden"/>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xit" presetSubtype="0" fill="hold" grpId="0" nodeType="clickEffect">
                                  <p:stCondLst>
                                    <p:cond delay="0"/>
                                  </p:stCondLst>
                                  <p:childTnLst>
                                    <p:set>
                                      <p:cBhvr>
                                        <p:cTn id="14" dur="1" fill="hold">
                                          <p:stCondLst>
                                            <p:cond delay="499"/>
                                          </p:stCondLst>
                                        </p:cTn>
                                        <p:tgtEl>
                                          <p:spTgt spid="655490"/>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xit" presetSubtype="0" fill="hold" grpId="0" nodeType="clickEffect">
                                  <p:stCondLst>
                                    <p:cond delay="0"/>
                                  </p:stCondLst>
                                  <p:childTnLst>
                                    <p:set>
                                      <p:cBhvr>
                                        <p:cTn id="18" dur="1" fill="hold">
                                          <p:stCondLst>
                                            <p:cond delay="499"/>
                                          </p:stCondLst>
                                        </p:cTn>
                                        <p:tgtEl>
                                          <p:spTgt spid="65548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489" grpId="0" animBg="1"/>
      <p:bldP spid="655490" grpId="0" animBg="1"/>
      <p:bldP spid="655491" grpId="0" animBg="1"/>
    </p:bldLst>
  </p:timing>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7347" name="Rectangle 3"/>
          <p:cNvSpPr>
            <a:spLocks noGrp="1" noChangeArrowheads="1"/>
          </p:cNvSpPr>
          <p:nvPr>
            <p:ph idx="1"/>
          </p:nvPr>
        </p:nvSpPr>
        <p:spPr>
          <a:xfrm>
            <a:off x="838200" y="838200"/>
            <a:ext cx="7931046" cy="5334000"/>
          </a:xfrm>
        </p:spPr>
        <p:txBody>
          <a:bodyPr>
            <a:normAutofit lnSpcReduction="10000"/>
          </a:bodyPr>
          <a:lstStyle/>
          <a:p>
            <a:pPr marL="0" indent="0">
              <a:lnSpc>
                <a:spcPct val="90000"/>
              </a:lnSpc>
              <a:buNone/>
              <a:defRPr/>
            </a:pPr>
            <a:r>
              <a:rPr lang="en-US" u="sng" dirty="0">
                <a:solidFill>
                  <a:srgbClr val="0070C0"/>
                </a:solidFill>
              </a:rPr>
              <a:t>Resampling procedures</a:t>
            </a:r>
            <a:r>
              <a:rPr lang="en-US" sz="2000" dirty="0">
                <a:solidFill>
                  <a:srgbClr val="0070C0"/>
                </a:solidFill>
              </a:rPr>
              <a:t> </a:t>
            </a:r>
          </a:p>
          <a:p>
            <a:pPr>
              <a:lnSpc>
                <a:spcPct val="90000"/>
              </a:lnSpc>
              <a:defRPr/>
            </a:pPr>
            <a:endParaRPr lang="en-US" sz="2000" dirty="0">
              <a:solidFill>
                <a:srgbClr val="000000"/>
              </a:solidFill>
            </a:endParaRPr>
          </a:p>
          <a:p>
            <a:pPr>
              <a:lnSpc>
                <a:spcPct val="90000"/>
              </a:lnSpc>
              <a:buFontTx/>
              <a:buNone/>
              <a:defRPr/>
            </a:pPr>
            <a:r>
              <a:rPr lang="en-US" dirty="0" err="1">
                <a:solidFill>
                  <a:srgbClr val="000000"/>
                </a:solidFill>
              </a:rPr>
              <a:t>Yekutieli</a:t>
            </a:r>
            <a:r>
              <a:rPr lang="en-US" dirty="0">
                <a:solidFill>
                  <a:srgbClr val="000000"/>
                </a:solidFill>
              </a:rPr>
              <a:t> &amp; BY (</a:t>
            </a:r>
            <a:r>
              <a:rPr lang="fr-FR" altLang="ja-JP" dirty="0">
                <a:solidFill>
                  <a:srgbClr val="000000"/>
                </a:solidFill>
                <a:latin typeface="Arial"/>
              </a:rPr>
              <a:t>’</a:t>
            </a:r>
            <a:r>
              <a:rPr lang="en-US" dirty="0">
                <a:solidFill>
                  <a:srgbClr val="000000"/>
                </a:solidFill>
              </a:rPr>
              <a:t>99)</a:t>
            </a:r>
            <a:r>
              <a:rPr lang="en-US" dirty="0"/>
              <a:t> </a:t>
            </a:r>
          </a:p>
          <a:p>
            <a:pPr>
              <a:lnSpc>
                <a:spcPct val="90000"/>
              </a:lnSpc>
              <a:buFontTx/>
              <a:buNone/>
              <a:defRPr/>
            </a:pPr>
            <a:r>
              <a:rPr lang="en-US" dirty="0" err="1">
                <a:solidFill>
                  <a:srgbClr val="000000"/>
                </a:solidFill>
              </a:rPr>
              <a:t>Efron</a:t>
            </a:r>
            <a:r>
              <a:rPr lang="en-US" dirty="0">
                <a:solidFill>
                  <a:srgbClr val="000000"/>
                </a:solidFill>
              </a:rPr>
              <a:t> et al (</a:t>
            </a:r>
            <a:r>
              <a:rPr lang="ja-JP" altLang="en-US" dirty="0">
                <a:solidFill>
                  <a:srgbClr val="000000"/>
                </a:solidFill>
                <a:latin typeface="Arial"/>
              </a:rPr>
              <a:t>‘</a:t>
            </a:r>
            <a:r>
              <a:rPr lang="en-US" dirty="0">
                <a:solidFill>
                  <a:srgbClr val="000000"/>
                </a:solidFill>
              </a:rPr>
              <a:t>01), </a:t>
            </a:r>
            <a:r>
              <a:rPr lang="en-US" dirty="0" err="1">
                <a:solidFill>
                  <a:srgbClr val="000000"/>
                </a:solidFill>
              </a:rPr>
              <a:t>Storey</a:t>
            </a:r>
            <a:r>
              <a:rPr lang="en-US" dirty="0">
                <a:solidFill>
                  <a:srgbClr val="000000"/>
                </a:solidFill>
              </a:rPr>
              <a:t>(</a:t>
            </a:r>
            <a:r>
              <a:rPr lang="ja-JP" altLang="en-US" dirty="0">
                <a:solidFill>
                  <a:srgbClr val="000000"/>
                </a:solidFill>
                <a:latin typeface="Arial"/>
              </a:rPr>
              <a:t>‘</a:t>
            </a:r>
            <a:r>
              <a:rPr lang="en-US" dirty="0">
                <a:solidFill>
                  <a:srgbClr val="000000"/>
                </a:solidFill>
              </a:rPr>
              <a:t>01), </a:t>
            </a:r>
            <a:r>
              <a:rPr lang="en-US" dirty="0" err="1">
                <a:solidFill>
                  <a:srgbClr val="000000"/>
                </a:solidFill>
              </a:rPr>
              <a:t>Storey</a:t>
            </a:r>
            <a:r>
              <a:rPr lang="en-US" dirty="0">
                <a:solidFill>
                  <a:srgbClr val="000000"/>
                </a:solidFill>
              </a:rPr>
              <a:t> &amp; </a:t>
            </a:r>
            <a:r>
              <a:rPr lang="en-US" dirty="0" err="1">
                <a:solidFill>
                  <a:srgbClr val="000000"/>
                </a:solidFill>
              </a:rPr>
              <a:t>Tibshirani</a:t>
            </a:r>
            <a:r>
              <a:rPr lang="en-US" dirty="0">
                <a:solidFill>
                  <a:srgbClr val="000000"/>
                </a:solidFill>
              </a:rPr>
              <a:t> (</a:t>
            </a:r>
            <a:r>
              <a:rPr lang="fr-FR" altLang="ja-JP" dirty="0">
                <a:solidFill>
                  <a:srgbClr val="000000"/>
                </a:solidFill>
                <a:latin typeface="Arial"/>
              </a:rPr>
              <a:t>’</a:t>
            </a:r>
            <a:r>
              <a:rPr lang="en-US" dirty="0">
                <a:solidFill>
                  <a:srgbClr val="000000"/>
                </a:solidFill>
              </a:rPr>
              <a:t>03)</a:t>
            </a:r>
            <a:endParaRPr lang="en-US" dirty="0"/>
          </a:p>
          <a:p>
            <a:pPr>
              <a:lnSpc>
                <a:spcPct val="90000"/>
              </a:lnSpc>
              <a:buFontTx/>
              <a:buNone/>
              <a:defRPr/>
            </a:pPr>
            <a:r>
              <a:rPr lang="en-US" dirty="0">
                <a:solidFill>
                  <a:srgbClr val="000000"/>
                </a:solidFill>
              </a:rPr>
              <a:t>Genovese &amp; Wasserman (</a:t>
            </a:r>
            <a:r>
              <a:rPr lang="ja-JP" altLang="en-US" dirty="0">
                <a:solidFill>
                  <a:srgbClr val="000000"/>
                </a:solidFill>
                <a:latin typeface="Arial"/>
              </a:rPr>
              <a:t>‘</a:t>
            </a:r>
            <a:r>
              <a:rPr lang="en-US" dirty="0">
                <a:solidFill>
                  <a:srgbClr val="000000"/>
                </a:solidFill>
              </a:rPr>
              <a:t>04) </a:t>
            </a:r>
            <a:r>
              <a:rPr lang="en-US" dirty="0" err="1">
                <a:solidFill>
                  <a:srgbClr val="000000"/>
                </a:solidFill>
              </a:rPr>
              <a:t>Troendle</a:t>
            </a:r>
            <a:r>
              <a:rPr lang="en-US" dirty="0">
                <a:solidFill>
                  <a:srgbClr val="000000"/>
                </a:solidFill>
              </a:rPr>
              <a:t> et al …</a:t>
            </a:r>
          </a:p>
          <a:p>
            <a:pPr>
              <a:lnSpc>
                <a:spcPct val="90000"/>
              </a:lnSpc>
              <a:buFontTx/>
              <a:buNone/>
              <a:defRPr/>
            </a:pPr>
            <a:r>
              <a:rPr lang="en-US" dirty="0">
                <a:solidFill>
                  <a:srgbClr val="000000"/>
                </a:solidFill>
              </a:rPr>
              <a:t>van der </a:t>
            </a:r>
            <a:r>
              <a:rPr lang="en-US" dirty="0" err="1">
                <a:solidFill>
                  <a:srgbClr val="000000"/>
                </a:solidFill>
              </a:rPr>
              <a:t>Laan</a:t>
            </a:r>
            <a:r>
              <a:rPr lang="en-US" dirty="0">
                <a:solidFill>
                  <a:srgbClr val="000000"/>
                </a:solidFill>
              </a:rPr>
              <a:t> &amp; </a:t>
            </a:r>
            <a:r>
              <a:rPr lang="en-US" dirty="0" err="1">
                <a:solidFill>
                  <a:srgbClr val="000000"/>
                </a:solidFill>
              </a:rPr>
              <a:t>Dudoit</a:t>
            </a:r>
            <a:r>
              <a:rPr lang="en-US" dirty="0">
                <a:solidFill>
                  <a:srgbClr val="000000"/>
                </a:solidFill>
              </a:rPr>
              <a:t> (‘09)</a:t>
            </a:r>
          </a:p>
          <a:p>
            <a:pPr>
              <a:lnSpc>
                <a:spcPct val="90000"/>
              </a:lnSpc>
              <a:buFontTx/>
              <a:buNone/>
              <a:defRPr/>
            </a:pPr>
            <a:endParaRPr lang="en-US" dirty="0">
              <a:solidFill>
                <a:srgbClr val="000000"/>
              </a:solidFill>
            </a:endParaRPr>
          </a:p>
          <a:p>
            <a:pPr>
              <a:lnSpc>
                <a:spcPct val="90000"/>
              </a:lnSpc>
              <a:buFontTx/>
              <a:buNone/>
              <a:defRPr/>
            </a:pPr>
            <a:r>
              <a:rPr lang="en-US" u="sng" dirty="0">
                <a:solidFill>
                  <a:srgbClr val="0070C0"/>
                </a:solidFill>
              </a:rPr>
              <a:t>Empirical Bayes</a:t>
            </a:r>
          </a:p>
          <a:p>
            <a:pPr>
              <a:lnSpc>
                <a:spcPct val="90000"/>
              </a:lnSpc>
              <a:buFontTx/>
              <a:buNone/>
              <a:defRPr/>
            </a:pPr>
            <a:endParaRPr lang="en-US" dirty="0">
              <a:solidFill>
                <a:srgbClr val="000000"/>
              </a:solidFill>
            </a:endParaRPr>
          </a:p>
          <a:p>
            <a:pPr>
              <a:lnSpc>
                <a:spcPct val="90000"/>
              </a:lnSpc>
              <a:buFontTx/>
              <a:buNone/>
              <a:defRPr/>
            </a:pPr>
            <a:r>
              <a:rPr lang="en-US" dirty="0" err="1">
                <a:solidFill>
                  <a:srgbClr val="000000"/>
                </a:solidFill>
              </a:rPr>
              <a:t>Efron</a:t>
            </a:r>
            <a:r>
              <a:rPr lang="en-US" dirty="0">
                <a:solidFill>
                  <a:srgbClr val="000000"/>
                </a:solidFill>
              </a:rPr>
              <a:t> (’03)  … </a:t>
            </a:r>
            <a:r>
              <a:rPr lang="en-US" dirty="0" err="1">
                <a:solidFill>
                  <a:srgbClr val="000000"/>
                </a:solidFill>
              </a:rPr>
              <a:t>Efron’s</a:t>
            </a:r>
            <a:r>
              <a:rPr lang="en-US" dirty="0">
                <a:solidFill>
                  <a:srgbClr val="000000"/>
                </a:solidFill>
              </a:rPr>
              <a:t> book Large Scale Inference (’10)</a:t>
            </a:r>
          </a:p>
          <a:p>
            <a:pPr>
              <a:lnSpc>
                <a:spcPct val="90000"/>
              </a:lnSpc>
              <a:buFontTx/>
              <a:buNone/>
              <a:defRPr/>
            </a:pPr>
            <a:endParaRPr lang="en-US" dirty="0">
              <a:solidFill>
                <a:srgbClr val="000000"/>
              </a:solidFill>
            </a:endParaRPr>
          </a:p>
          <a:p>
            <a:pPr>
              <a:lnSpc>
                <a:spcPct val="90000"/>
              </a:lnSpc>
              <a:buFontTx/>
              <a:buNone/>
              <a:defRPr/>
            </a:pPr>
            <a:r>
              <a:rPr lang="en-US" u="sng" dirty="0">
                <a:solidFill>
                  <a:srgbClr val="0070C0"/>
                </a:solidFill>
              </a:rPr>
              <a:t>Knockoff procedures</a:t>
            </a:r>
          </a:p>
          <a:p>
            <a:pPr>
              <a:lnSpc>
                <a:spcPct val="90000"/>
              </a:lnSpc>
              <a:buFontTx/>
              <a:buNone/>
              <a:defRPr/>
            </a:pPr>
            <a:endParaRPr lang="en-US" u="sng" dirty="0">
              <a:solidFill>
                <a:srgbClr val="000000"/>
              </a:solidFill>
            </a:endParaRPr>
          </a:p>
          <a:p>
            <a:pPr>
              <a:lnSpc>
                <a:spcPct val="90000"/>
              </a:lnSpc>
              <a:buFontTx/>
              <a:buNone/>
              <a:defRPr/>
            </a:pPr>
            <a:r>
              <a:rPr lang="en-US" dirty="0" err="1">
                <a:solidFill>
                  <a:srgbClr val="000000"/>
                </a:solidFill>
              </a:rPr>
              <a:t>Candes</a:t>
            </a:r>
            <a:r>
              <a:rPr lang="en-US" dirty="0">
                <a:solidFill>
                  <a:srgbClr val="000000"/>
                </a:solidFill>
              </a:rPr>
              <a:t> &amp; </a:t>
            </a:r>
            <a:r>
              <a:rPr lang="en-US" dirty="0" err="1">
                <a:solidFill>
                  <a:srgbClr val="000000"/>
                </a:solidFill>
              </a:rPr>
              <a:t>Foygel</a:t>
            </a:r>
            <a:r>
              <a:rPr lang="en-US" dirty="0">
                <a:solidFill>
                  <a:srgbClr val="000000"/>
                </a:solidFill>
              </a:rPr>
              <a:t>-Barber (14)  Wald Lecture JSM 2017</a:t>
            </a:r>
          </a:p>
          <a:p>
            <a:pPr>
              <a:lnSpc>
                <a:spcPct val="90000"/>
              </a:lnSpc>
              <a:buFontTx/>
              <a:buNone/>
              <a:defRPr/>
            </a:pPr>
            <a:endParaRPr lang="en-US" dirty="0">
              <a:solidFill>
                <a:srgbClr val="000000"/>
              </a:solidFill>
            </a:endParaRPr>
          </a:p>
          <a:p>
            <a:pPr>
              <a:lnSpc>
                <a:spcPct val="90000"/>
              </a:lnSpc>
              <a:buFontTx/>
              <a:buNone/>
              <a:defRPr/>
            </a:pPr>
            <a:endParaRPr lang="en-US" dirty="0">
              <a:solidFill>
                <a:srgbClr val="000000"/>
              </a:solidFill>
            </a:endParaRPr>
          </a:p>
        </p:txBody>
      </p:sp>
      <p:sp>
        <p:nvSpPr>
          <p:cNvPr id="3" name="Date Placeholder 3"/>
          <p:cNvSpPr>
            <a:spLocks noGrp="1"/>
          </p:cNvSpPr>
          <p:nvPr>
            <p:ph type="dt" sz="half" idx="10"/>
          </p:nvPr>
        </p:nvSpPr>
        <p:spPr/>
        <p:txBody>
          <a:bodyPr/>
          <a:lstStyle/>
          <a:p>
            <a:pPr>
              <a:defRPr/>
            </a:pPr>
            <a:r>
              <a:rPr lang="en-US"/>
              <a:t>Y Benjamini</a:t>
            </a:r>
            <a:endParaRPr lang="en-US" sz="1400"/>
          </a:p>
        </p:txBody>
      </p:sp>
    </p:spTree>
    <p:extLst>
      <p:ext uri="{BB962C8B-B14F-4D97-AF65-F5344CB8AC3E}">
        <p14:creationId xmlns:p14="http://schemas.microsoft.com/office/powerpoint/2010/main" val="103089270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97347">
                                            <p:txEl>
                                              <p:pRg st="0" end="0"/>
                                            </p:txEl>
                                          </p:spTgt>
                                        </p:tgtEl>
                                        <p:attrNameLst>
                                          <p:attrName>style.visibility</p:attrName>
                                        </p:attrNameLst>
                                      </p:cBhvr>
                                      <p:to>
                                        <p:strVal val="visible"/>
                                      </p:to>
                                    </p:set>
                                    <p:animEffect transition="in" filter="fade">
                                      <p:cBhvr>
                                        <p:cTn id="7" dur="500"/>
                                        <p:tgtEl>
                                          <p:spTgt spid="697347">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97347">
                                            <p:txEl>
                                              <p:pRg st="2" end="2"/>
                                            </p:txEl>
                                          </p:spTgt>
                                        </p:tgtEl>
                                        <p:attrNameLst>
                                          <p:attrName>style.visibility</p:attrName>
                                        </p:attrNameLst>
                                      </p:cBhvr>
                                      <p:to>
                                        <p:strVal val="visible"/>
                                      </p:to>
                                    </p:set>
                                    <p:animEffect transition="in" filter="fade">
                                      <p:cBhvr>
                                        <p:cTn id="12" dur="500"/>
                                        <p:tgtEl>
                                          <p:spTgt spid="69734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97347">
                                            <p:txEl>
                                              <p:pRg st="3" end="3"/>
                                            </p:txEl>
                                          </p:spTgt>
                                        </p:tgtEl>
                                        <p:attrNameLst>
                                          <p:attrName>style.visibility</p:attrName>
                                        </p:attrNameLst>
                                      </p:cBhvr>
                                      <p:to>
                                        <p:strVal val="visible"/>
                                      </p:to>
                                    </p:set>
                                    <p:animEffect transition="in" filter="fade">
                                      <p:cBhvr>
                                        <p:cTn id="17" dur="500"/>
                                        <p:tgtEl>
                                          <p:spTgt spid="697347">
                                            <p:txEl>
                                              <p:pRg st="3" end="3"/>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97347">
                                            <p:txEl>
                                              <p:pRg st="4" end="4"/>
                                            </p:txEl>
                                          </p:spTgt>
                                        </p:tgtEl>
                                        <p:attrNameLst>
                                          <p:attrName>style.visibility</p:attrName>
                                        </p:attrNameLst>
                                      </p:cBhvr>
                                      <p:to>
                                        <p:strVal val="visible"/>
                                      </p:to>
                                    </p:set>
                                    <p:animEffect transition="in" filter="fade">
                                      <p:cBhvr>
                                        <p:cTn id="22" dur="500"/>
                                        <p:tgtEl>
                                          <p:spTgt spid="697347">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97347">
                                            <p:txEl>
                                              <p:pRg st="5" end="5"/>
                                            </p:txEl>
                                          </p:spTgt>
                                        </p:tgtEl>
                                        <p:attrNameLst>
                                          <p:attrName>style.visibility</p:attrName>
                                        </p:attrNameLst>
                                      </p:cBhvr>
                                      <p:to>
                                        <p:strVal val="visible"/>
                                      </p:to>
                                    </p:set>
                                    <p:animEffect transition="in" filter="fade">
                                      <p:cBhvr>
                                        <p:cTn id="27" dur="500"/>
                                        <p:tgtEl>
                                          <p:spTgt spid="697347">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697347">
                                            <p:txEl>
                                              <p:pRg st="7" end="7"/>
                                            </p:txEl>
                                          </p:spTgt>
                                        </p:tgtEl>
                                        <p:attrNameLst>
                                          <p:attrName>style.visibility</p:attrName>
                                        </p:attrNameLst>
                                      </p:cBhvr>
                                      <p:to>
                                        <p:strVal val="visible"/>
                                      </p:to>
                                    </p:set>
                                    <p:animEffect transition="in" filter="fade">
                                      <p:cBhvr>
                                        <p:cTn id="32" dur="500"/>
                                        <p:tgtEl>
                                          <p:spTgt spid="697347">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97347">
                                            <p:txEl>
                                              <p:pRg st="9" end="9"/>
                                            </p:txEl>
                                          </p:spTgt>
                                        </p:tgtEl>
                                        <p:attrNameLst>
                                          <p:attrName>style.visibility</p:attrName>
                                        </p:attrNameLst>
                                      </p:cBhvr>
                                      <p:to>
                                        <p:strVal val="visible"/>
                                      </p:to>
                                    </p:set>
                                    <p:animEffect transition="in" filter="fade">
                                      <p:cBhvr>
                                        <p:cTn id="37" dur="500"/>
                                        <p:tgtEl>
                                          <p:spTgt spid="697347">
                                            <p:txEl>
                                              <p:pRg st="9" end="9"/>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697347">
                                            <p:txEl>
                                              <p:pRg st="11" end="11"/>
                                            </p:txEl>
                                          </p:spTgt>
                                        </p:tgtEl>
                                        <p:attrNameLst>
                                          <p:attrName>style.visibility</p:attrName>
                                        </p:attrNameLst>
                                      </p:cBhvr>
                                      <p:to>
                                        <p:strVal val="visible"/>
                                      </p:to>
                                    </p:set>
                                    <p:animEffect transition="in" filter="fade">
                                      <p:cBhvr>
                                        <p:cTn id="42" dur="500"/>
                                        <p:tgtEl>
                                          <p:spTgt spid="697347">
                                            <p:txEl>
                                              <p:pRg st="11" end="1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97347">
                                            <p:txEl>
                                              <p:pRg st="13" end="13"/>
                                            </p:txEl>
                                          </p:spTgt>
                                        </p:tgtEl>
                                        <p:attrNameLst>
                                          <p:attrName>style.visibility</p:attrName>
                                        </p:attrNameLst>
                                      </p:cBhvr>
                                      <p:to>
                                        <p:strVal val="visible"/>
                                      </p:to>
                                    </p:set>
                                    <p:animEffect transition="in" filter="fade">
                                      <p:cBhvr>
                                        <p:cTn id="47" dur="500"/>
                                        <p:tgtEl>
                                          <p:spTgt spid="69734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734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33538" name="Rectangle 2"/>
          <p:cNvSpPr>
            <a:spLocks noGrp="1" noChangeArrowheads="1"/>
          </p:cNvSpPr>
          <p:nvPr>
            <p:ph type="title"/>
          </p:nvPr>
        </p:nvSpPr>
        <p:spPr/>
        <p:txBody>
          <a:bodyPr/>
          <a:lstStyle/>
          <a:p>
            <a:r>
              <a:rPr lang="en-US" dirty="0"/>
              <a:t>One concern - different directions</a:t>
            </a:r>
          </a:p>
        </p:txBody>
      </p:sp>
      <p:sp>
        <p:nvSpPr>
          <p:cNvPr id="833539" name="Rectangle 3"/>
          <p:cNvSpPr>
            <a:spLocks noGrp="1" noChangeArrowheads="1"/>
          </p:cNvSpPr>
          <p:nvPr>
            <p:ph idx="1"/>
          </p:nvPr>
        </p:nvSpPr>
        <p:spPr/>
        <p:txBody>
          <a:bodyPr>
            <a:normAutofit/>
          </a:bodyPr>
          <a:lstStyle/>
          <a:p>
            <a:r>
              <a:rPr lang="en-US" dirty="0"/>
              <a:t>The effect of CIs on multiple parameters: </a:t>
            </a:r>
          </a:p>
          <a:p>
            <a:pPr>
              <a:buFontTx/>
              <a:buNone/>
            </a:pPr>
            <a:r>
              <a:rPr lang="en-US" dirty="0"/>
              <a:t> 	</a:t>
            </a:r>
            <a:r>
              <a:rPr lang="en-US" i="1" dirty="0" err="1">
                <a:solidFill>
                  <a:schemeClr val="tx1"/>
                </a:solidFill>
              </a:rPr>
              <a:t>Pr</a:t>
            </a:r>
            <a:r>
              <a:rPr lang="en-US" i="1" dirty="0">
                <a:solidFill>
                  <a:schemeClr val="tx1"/>
                </a:solidFill>
              </a:rPr>
              <a:t>(</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all marginal </a:t>
            </a:r>
            <a:r>
              <a:rPr lang="en-US" i="1" dirty="0">
                <a:solidFill>
                  <a:schemeClr val="tx1"/>
                </a:solidFill>
              </a:rPr>
              <a:t>intervals cover their parameters) &lt; 0.95</a:t>
            </a:r>
          </a:p>
          <a:p>
            <a:r>
              <a:rPr lang="en-US" dirty="0"/>
              <a:t>The goal of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Simultaneous</a:t>
            </a:r>
            <a:r>
              <a:rPr lang="en-US" dirty="0"/>
              <a:t> CIs, such as </a:t>
            </a:r>
            <a:r>
              <a:rPr lang="en-US" dirty="0" err="1"/>
              <a:t>Bonferroni</a:t>
            </a:r>
            <a:r>
              <a:rPr lang="en-US" dirty="0"/>
              <a:t>-adjusted CIs, is to assure that </a:t>
            </a:r>
            <a:r>
              <a:rPr lang="en-US" dirty="0" err="1"/>
              <a:t>Pr</a:t>
            </a:r>
            <a:r>
              <a:rPr lang="en-US" dirty="0"/>
              <a:t>( </a:t>
            </a:r>
            <a:r>
              <a:rPr lang="en-US"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all</a:t>
            </a:r>
            <a:r>
              <a:rPr lang="en-US" dirty="0"/>
              <a:t> cover) ≥ 0.95</a:t>
            </a:r>
          </a:p>
          <a:p>
            <a:pPr>
              <a:buFontTx/>
              <a:buNone/>
            </a:pPr>
            <a:r>
              <a:rPr lang="en-US" dirty="0">
                <a:solidFill>
                  <a:schemeClr val="accent2"/>
                </a:solidFill>
              </a:rPr>
              <a:t>	</a:t>
            </a:r>
            <a:endParaRPr lang="en-US" dirty="0"/>
          </a:p>
          <a:p>
            <a:r>
              <a:rPr lang="en-US" dirty="0"/>
              <a:t>The effect of Selection  </a:t>
            </a:r>
          </a:p>
          <a:p>
            <a:pPr>
              <a:buFontTx/>
              <a:buNone/>
            </a:pPr>
            <a:r>
              <a:rPr lang="en-US" dirty="0">
                <a:solidFill>
                  <a:schemeClr val="tx2"/>
                </a:solidFill>
              </a:rPr>
              <a:t>	When only a subset of the parameters is selected for highlighting, for example the significant findings, </a:t>
            </a:r>
          </a:p>
          <a:p>
            <a:pPr>
              <a:buFontTx/>
              <a:buNone/>
            </a:pPr>
            <a:r>
              <a:rPr lang="en-US" dirty="0">
                <a:solidFill>
                  <a:schemeClr val="tx2"/>
                </a:solidFill>
              </a:rPr>
              <a:t>	even the average coverage &lt; 0.95</a:t>
            </a:r>
            <a:r>
              <a:rPr lang="en-US" dirty="0"/>
              <a:t> </a:t>
            </a:r>
          </a:p>
          <a:p>
            <a:pPr>
              <a:buFontTx/>
              <a:buNone/>
            </a:pPr>
            <a:endParaRPr lang="en-US" dirty="0"/>
          </a:p>
          <a:p>
            <a:r>
              <a:rPr lang="en-US" dirty="0"/>
              <a:t>Selection of this form harms Bayesian Intervals as well        </a:t>
            </a:r>
            <a:r>
              <a:rPr lang="en-US" sz="1800" dirty="0">
                <a:solidFill>
                  <a:srgbClr val="000000"/>
                </a:solidFill>
              </a:rPr>
              <a:t>(Wang &amp; </a:t>
            </a:r>
            <a:r>
              <a:rPr lang="en-US" sz="1800" dirty="0" err="1">
                <a:solidFill>
                  <a:srgbClr val="000000"/>
                </a:solidFill>
              </a:rPr>
              <a:t>Lagakos</a:t>
            </a:r>
            <a:r>
              <a:rPr lang="en-US" sz="1800" dirty="0">
                <a:solidFill>
                  <a:srgbClr val="000000"/>
                </a:solidFill>
              </a:rPr>
              <a:t> </a:t>
            </a:r>
            <a:r>
              <a:rPr lang="ja-JP" altLang="en-US" sz="1800" dirty="0">
                <a:solidFill>
                  <a:srgbClr val="000000"/>
                </a:solidFill>
              </a:rPr>
              <a:t>‘</a:t>
            </a:r>
            <a:r>
              <a:rPr lang="en-US" sz="1800" dirty="0">
                <a:solidFill>
                  <a:srgbClr val="000000"/>
                </a:solidFill>
              </a:rPr>
              <a:t>07 EMR, </a:t>
            </a:r>
            <a:r>
              <a:rPr lang="en-US" sz="1800" dirty="0" err="1">
                <a:solidFill>
                  <a:srgbClr val="000000"/>
                </a:solidFill>
              </a:rPr>
              <a:t>Yekutieli</a:t>
            </a:r>
            <a:r>
              <a:rPr lang="en-US" sz="1800" dirty="0">
                <a:solidFill>
                  <a:srgbClr val="000000"/>
                </a:solidFill>
              </a:rPr>
              <a:t> 2012)</a:t>
            </a:r>
            <a:endParaRPr lang="en-US" dirty="0"/>
          </a:p>
          <a:p>
            <a:endParaRPr lang="en-US" dirty="0"/>
          </a:p>
        </p:txBody>
      </p:sp>
      <p:sp>
        <p:nvSpPr>
          <p:cNvPr id="4" name="Date Placeholder 3"/>
          <p:cNvSpPr>
            <a:spLocks noGrp="1"/>
          </p:cNvSpPr>
          <p:nvPr>
            <p:ph type="dt" sz="half" idx="10"/>
          </p:nvPr>
        </p:nvSpPr>
        <p:spPr/>
        <p:txBody>
          <a:bodyPr/>
          <a:lstStyle/>
          <a:p>
            <a:r>
              <a:rPr lang="en-US"/>
              <a:t>Y Benjamini</a:t>
            </a:r>
            <a:endParaRPr lang="en-US" sz="1400"/>
          </a:p>
        </p:txBody>
      </p:sp>
    </p:spTree>
    <p:extLst>
      <p:ext uri="{BB962C8B-B14F-4D97-AF65-F5344CB8AC3E}">
        <p14:creationId xmlns:p14="http://schemas.microsoft.com/office/powerpoint/2010/main" val="7139363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3353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3353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3353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33539">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33539">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3353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33539">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3353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3539"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False Coverage-statement Rate (FCR)</a:t>
            </a:r>
          </a:p>
        </p:txBody>
      </p:sp>
      <p:sp>
        <p:nvSpPr>
          <p:cNvPr id="3" name="Content Placeholder 2"/>
          <p:cNvSpPr>
            <a:spLocks noGrp="1"/>
          </p:cNvSpPr>
          <p:nvPr>
            <p:ph idx="1"/>
          </p:nvPr>
        </p:nvSpPr>
        <p:spPr>
          <a:xfrm>
            <a:off x="457200" y="1254125"/>
            <a:ext cx="8229600" cy="5458098"/>
          </a:xfrm>
        </p:spPr>
        <p:txBody>
          <a:bodyPr>
            <a:normAutofit fontScale="92500" lnSpcReduction="10000"/>
          </a:bodyPr>
          <a:lstStyle/>
          <a:p>
            <a:pPr marL="0" indent="0">
              <a:buNone/>
            </a:pPr>
            <a:r>
              <a:rPr lang="en-US" dirty="0">
                <a:solidFill>
                  <a:schemeClr val="tx1"/>
                </a:solidFill>
              </a:rPr>
              <a:t>						      </a:t>
            </a:r>
            <a:r>
              <a:rPr lang="en-US" sz="1800" dirty="0">
                <a:solidFill>
                  <a:schemeClr val="tx1"/>
                </a:solidFill>
              </a:rPr>
              <a:t>YB &amp; </a:t>
            </a:r>
            <a:r>
              <a:rPr lang="en-US" sz="1800" dirty="0" err="1">
                <a:solidFill>
                  <a:schemeClr val="tx1"/>
                </a:solidFill>
              </a:rPr>
              <a:t>Yekutieli</a:t>
            </a:r>
            <a:r>
              <a:rPr lang="en-US" sz="1800" dirty="0">
                <a:solidFill>
                  <a:schemeClr val="tx1"/>
                </a:solidFill>
              </a:rPr>
              <a:t> (</a:t>
            </a:r>
            <a:r>
              <a:rPr lang="fr-FR" sz="1800" dirty="0">
                <a:solidFill>
                  <a:schemeClr val="tx1"/>
                </a:solidFill>
              </a:rPr>
              <a:t>’</a:t>
            </a:r>
            <a:r>
              <a:rPr lang="en-US" sz="1800" dirty="0">
                <a:solidFill>
                  <a:schemeClr val="tx1"/>
                </a:solidFill>
              </a:rPr>
              <a:t>05)</a:t>
            </a:r>
            <a:endParaRPr lang="en-US" dirty="0">
              <a:solidFill>
                <a:schemeClr val="tx1"/>
              </a:solidFill>
            </a:endParaRPr>
          </a:p>
          <a:p>
            <a:pPr marL="0" indent="0">
              <a:lnSpc>
                <a:spcPct val="120000"/>
              </a:lnSpc>
              <a:buNone/>
              <a:defRPr/>
            </a:pPr>
            <a:r>
              <a:rPr lang="en-US" sz="2600" dirty="0"/>
              <a:t>A selective CIs procedure uses the data T</a:t>
            </a:r>
          </a:p>
          <a:p>
            <a:pPr>
              <a:lnSpc>
                <a:spcPct val="120000"/>
              </a:lnSpc>
              <a:defRPr/>
            </a:pPr>
            <a:r>
              <a:rPr lang="en-US" sz="2600" dirty="0"/>
              <a:t>to select</a:t>
            </a:r>
          </a:p>
          <a:p>
            <a:pPr>
              <a:lnSpc>
                <a:spcPct val="120000"/>
              </a:lnSpc>
              <a:defRPr/>
            </a:pPr>
            <a:r>
              <a:rPr lang="en-US" sz="2600" dirty="0"/>
              <a:t>to state confidence intervals for the selected</a:t>
            </a:r>
          </a:p>
          <a:p>
            <a:pPr>
              <a:lnSpc>
                <a:spcPct val="120000"/>
              </a:lnSpc>
              <a:buFontTx/>
              <a:buNone/>
              <a:defRPr/>
            </a:pPr>
            <a:r>
              <a:rPr lang="en-US" sz="2600" dirty="0"/>
              <a:t> </a:t>
            </a:r>
          </a:p>
          <a:p>
            <a:pPr>
              <a:lnSpc>
                <a:spcPct val="120000"/>
              </a:lnSpc>
              <a:buFontTx/>
              <a:buNone/>
              <a:defRPr/>
            </a:pPr>
            <a:r>
              <a:rPr lang="en-US" sz="2600" dirty="0"/>
              <a:t>The False Coverage-statement Rate (FCR) of a selective CIs procedure is</a:t>
            </a:r>
          </a:p>
          <a:p>
            <a:pPr>
              <a:lnSpc>
                <a:spcPct val="120000"/>
              </a:lnSpc>
              <a:buFontTx/>
              <a:buNone/>
              <a:defRPr/>
            </a:pPr>
            <a:endParaRPr lang="en-US" sz="2600" dirty="0"/>
          </a:p>
          <a:p>
            <a:pPr>
              <a:lnSpc>
                <a:spcPct val="120000"/>
              </a:lnSpc>
              <a:buFontTx/>
              <a:buNone/>
              <a:defRPr/>
            </a:pPr>
            <a:endParaRPr lang="en-US" sz="2600" dirty="0"/>
          </a:p>
          <a:p>
            <a:pPr>
              <a:lnSpc>
                <a:spcPct val="120000"/>
              </a:lnSpc>
              <a:buFontTx/>
              <a:buNone/>
              <a:defRPr/>
            </a:pPr>
            <a:r>
              <a:rPr lang="en-US" sz="2600" dirty="0"/>
              <a:t>(|S| may be 0 in which case the ratio is 0)</a:t>
            </a:r>
          </a:p>
          <a:p>
            <a:pPr>
              <a:lnSpc>
                <a:spcPct val="120000"/>
              </a:lnSpc>
              <a:buFontTx/>
              <a:buNone/>
              <a:defRPr/>
            </a:pPr>
            <a:r>
              <a:rPr lang="en-US" sz="2600" dirty="0">
                <a:solidFill>
                  <a:schemeClr val="accent6"/>
                </a:solidFill>
              </a:rPr>
              <a:t>FCR is the expected proportion of coverage-statements made that fail to cover their respective parameters</a:t>
            </a:r>
          </a:p>
        </p:txBody>
      </p:sp>
      <p:sp>
        <p:nvSpPr>
          <p:cNvPr id="8" name="Date Placeholder 7"/>
          <p:cNvSpPr>
            <a:spLocks noGrp="1"/>
          </p:cNvSpPr>
          <p:nvPr>
            <p:ph type="dt" sz="half" idx="10"/>
          </p:nvPr>
        </p:nvSpPr>
        <p:spPr/>
        <p:txBody>
          <a:bodyPr/>
          <a:lstStyle/>
          <a:p>
            <a:pPr>
              <a:defRPr/>
            </a:pPr>
            <a:r>
              <a:rPr lang="en-US"/>
              <a:t>YB Calcutta 28.12.12</a:t>
            </a:r>
            <a:endParaRPr lang="en-US" sz="1400"/>
          </a:p>
        </p:txBody>
      </p:sp>
      <p:pic>
        <p:nvPicPr>
          <p:cNvPr id="5" name="Picture 4"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3194" y="4334148"/>
            <a:ext cx="4089400" cy="609600"/>
          </a:xfrm>
          <a:prstGeom prst="rect">
            <a:avLst/>
          </a:prstGeom>
        </p:spPr>
      </p:pic>
      <p:pic>
        <p:nvPicPr>
          <p:cNvPr id="6" name="Picture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21521" y="2179459"/>
            <a:ext cx="2662558" cy="314475"/>
          </a:xfrm>
          <a:prstGeom prst="rect">
            <a:avLst/>
          </a:prstGeom>
        </p:spPr>
      </p:pic>
    </p:spTree>
    <p:extLst>
      <p:ext uri="{BB962C8B-B14F-4D97-AF65-F5344CB8AC3E}">
        <p14:creationId xmlns:p14="http://schemas.microsoft.com/office/powerpoint/2010/main" val="204829246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41730" name="Rectangle 2"/>
          <p:cNvSpPr>
            <a:spLocks noGrp="1" noChangeArrowheads="1"/>
          </p:cNvSpPr>
          <p:nvPr>
            <p:ph type="title"/>
          </p:nvPr>
        </p:nvSpPr>
        <p:spPr>
          <a:xfrm>
            <a:off x="457200" y="533400"/>
            <a:ext cx="8229600" cy="1219200"/>
          </a:xfrm>
        </p:spPr>
        <p:txBody>
          <a:bodyPr/>
          <a:lstStyle/>
          <a:p>
            <a:r>
              <a:rPr lang="en-US" dirty="0"/>
              <a:t>Selection expressed by FCR</a:t>
            </a:r>
            <a:br>
              <a:rPr lang="en-US" dirty="0"/>
            </a:br>
            <a:r>
              <a:rPr lang="en-US" dirty="0"/>
              <a:t> </a:t>
            </a:r>
            <a:r>
              <a:rPr lang="en-US" dirty="0">
                <a:solidFill>
                  <a:schemeClr val="accent2"/>
                </a:solidFill>
              </a:rPr>
              <a:t>           </a:t>
            </a:r>
            <a:r>
              <a:rPr lang="en-US" dirty="0" err="1">
                <a:solidFill>
                  <a:schemeClr val="accent2"/>
                </a:solidFill>
              </a:rPr>
              <a:t>Bonferroni</a:t>
            </a:r>
            <a:r>
              <a:rPr lang="en-US" dirty="0">
                <a:solidFill>
                  <a:schemeClr val="accent2"/>
                </a:solidFill>
              </a:rPr>
              <a:t>-selected</a:t>
            </a:r>
            <a:br>
              <a:rPr lang="en-US" dirty="0">
                <a:solidFill>
                  <a:schemeClr val="accent2"/>
                </a:solidFill>
              </a:rPr>
            </a:br>
            <a:r>
              <a:rPr lang="en-US" dirty="0">
                <a:solidFill>
                  <a:schemeClr val="accent2"/>
                </a:solidFill>
              </a:rPr>
              <a:t>	  </a:t>
            </a:r>
            <a:r>
              <a:rPr lang="en-US" dirty="0" err="1">
                <a:solidFill>
                  <a:schemeClr val="accent2"/>
                </a:solidFill>
              </a:rPr>
              <a:t>Bonferroni</a:t>
            </a:r>
            <a:r>
              <a:rPr lang="en-US" dirty="0">
                <a:solidFill>
                  <a:schemeClr val="accent2"/>
                </a:solidFill>
              </a:rPr>
              <a:t>-adjusted intervals</a:t>
            </a:r>
          </a:p>
        </p:txBody>
      </p:sp>
      <p:sp>
        <p:nvSpPr>
          <p:cNvPr id="6" name="Date Placeholder 3"/>
          <p:cNvSpPr>
            <a:spLocks noGrp="1"/>
          </p:cNvSpPr>
          <p:nvPr>
            <p:ph type="dt" sz="half" idx="10"/>
          </p:nvPr>
        </p:nvSpPr>
        <p:spPr/>
        <p:txBody>
          <a:bodyPr/>
          <a:lstStyle/>
          <a:p>
            <a:r>
              <a:rPr lang="en-US"/>
              <a:t>Y Benjamini</a:t>
            </a:r>
            <a:endParaRPr lang="en-US" sz="1400"/>
          </a:p>
        </p:txBody>
      </p:sp>
      <p:graphicFrame>
        <p:nvGraphicFramePr>
          <p:cNvPr id="841731" name="Object 3"/>
          <p:cNvGraphicFramePr>
            <a:graphicFrameLocks noChangeAspect="1"/>
          </p:cNvGraphicFramePr>
          <p:nvPr>
            <p:extLst/>
          </p:nvPr>
        </p:nvGraphicFramePr>
        <p:xfrm>
          <a:off x="1371600" y="1752600"/>
          <a:ext cx="6859588" cy="4064000"/>
        </p:xfrm>
        <a:graphic>
          <a:graphicData uri="http://schemas.openxmlformats.org/presentationml/2006/ole">
            <mc:AlternateContent xmlns:mc="http://schemas.openxmlformats.org/markup-compatibility/2006">
              <mc:Choice xmlns:v="urn:schemas-microsoft-com:vml" Requires="v">
                <p:oleObj spid="_x0000_s148495" name="Chart" r:id="rId3" imgW="6858000" imgH="4064000" progId="MSGraph.Chart.8">
                  <p:embed followColorScheme="full"/>
                </p:oleObj>
              </mc:Choice>
              <mc:Fallback>
                <p:oleObj name="Chart" r:id="rId3" imgW="6858000" imgH="4064000" progId="MSGraph.Chart.8">
                  <p:embed followColorScheme="full"/>
                  <p:pic>
                    <p:nvPicPr>
                      <p:cNvPr id="841731" name="Object 3"/>
                      <p:cNvPicPr>
                        <a:picLocks noChangeAspect="1" noChangeArrowheads="1"/>
                      </p:cNvPicPr>
                      <p:nvPr/>
                    </p:nvPicPr>
                    <p:blipFill>
                      <a:blip r:embed="rId4"/>
                      <a:srcRect/>
                      <a:stretch>
                        <a:fillRect/>
                      </a:stretch>
                    </p:blipFill>
                    <p:spPr bwMode="auto">
                      <a:xfrm>
                        <a:off x="1371600" y="1752600"/>
                        <a:ext cx="6859588" cy="4064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1732" name="Rectangle 4"/>
          <p:cNvSpPr>
            <a:spLocks noChangeArrowheads="1"/>
          </p:cNvSpPr>
          <p:nvPr/>
        </p:nvSpPr>
        <p:spPr bwMode="auto">
          <a:xfrm>
            <a:off x="2895600" y="5867400"/>
            <a:ext cx="123507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buFontTx/>
              <a:buNone/>
            </a:pPr>
            <a:r>
              <a:rPr lang="en-US" sz="2400"/>
              <a:t>Bingo - </a:t>
            </a:r>
            <a:endParaRPr lang="en-US"/>
          </a:p>
        </p:txBody>
      </p:sp>
      <p:sp>
        <p:nvSpPr>
          <p:cNvPr id="841733" name="Rectangle 5"/>
          <p:cNvSpPr>
            <a:spLocks noChangeArrowheads="1"/>
          </p:cNvSpPr>
          <p:nvPr/>
        </p:nvSpPr>
        <p:spPr bwMode="auto">
          <a:xfrm>
            <a:off x="4114800" y="5867400"/>
            <a:ext cx="2625725"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buFontTx/>
              <a:buNone/>
            </a:pPr>
            <a:r>
              <a:rPr lang="en-US" sz="2400"/>
              <a:t> but are we done?</a:t>
            </a:r>
            <a:endParaRPr lang="en-US"/>
          </a:p>
        </p:txBody>
      </p:sp>
    </p:spTree>
    <p:extLst>
      <p:ext uri="{BB962C8B-B14F-4D97-AF65-F5344CB8AC3E}">
        <p14:creationId xmlns:p14="http://schemas.microsoft.com/office/powerpoint/2010/main" val="11226661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1731"/>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grpId="0" nodeType="afterEffect">
                                  <p:stCondLst>
                                    <p:cond delay="3000"/>
                                  </p:stCondLst>
                                  <p:childTnLst>
                                    <p:set>
                                      <p:cBhvr>
                                        <p:cTn id="9" dur="1" fill="hold">
                                          <p:stCondLst>
                                            <p:cond delay="499"/>
                                          </p:stCondLst>
                                        </p:cTn>
                                        <p:tgtEl>
                                          <p:spTgt spid="841732"/>
                                        </p:tgtEl>
                                        <p:attrNameLst>
                                          <p:attrName>style.visibility</p:attrName>
                                        </p:attrNameLst>
                                      </p:cBhvr>
                                      <p:to>
                                        <p:strVal val="visible"/>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1" presetClass="entr" presetSubtype="0" fill="hold" grpId="0" nodeType="clickEffect">
                                  <p:stCondLst>
                                    <p:cond delay="0"/>
                                  </p:stCondLst>
                                  <p:childTnLst>
                                    <p:set>
                                      <p:cBhvr>
                                        <p:cTn id="13" dur="1" fill="hold">
                                          <p:stCondLst>
                                            <p:cond delay="499"/>
                                          </p:stCondLst>
                                        </p:cTn>
                                        <p:tgtEl>
                                          <p:spTgt spid="8417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41731" grpId="0"/>
      <p:bldP spid="841732" grpId="0" autoUpdateAnimBg="0"/>
      <p:bldP spid="841733" grpId="0" autoUpdateAnimBg="0"/>
    </p:bldLst>
  </p:timing>
</p:sld>
</file>

<file path=ppt/slides/slide64.xml><?xml version="1.0" encoding="utf-8"?>
<p:sld xmlns:a="http://schemas.openxmlformats.org/drawingml/2006/main" xmlns:r="http://schemas.openxmlformats.org/officeDocument/2006/relationships" xmlns:p="http://schemas.openxmlformats.org/presentationml/2006/main" showMasterPhAnim="0" show="0">
  <p:cSld>
    <p:spTree>
      <p:nvGrpSpPr>
        <p:cNvPr id="1" name=""/>
        <p:cNvGrpSpPr/>
        <p:nvPr/>
      </p:nvGrpSpPr>
      <p:grpSpPr>
        <a:xfrm>
          <a:off x="0" y="0"/>
          <a:ext cx="0" cy="0"/>
          <a:chOff x="0" y="0"/>
          <a:chExt cx="0" cy="0"/>
        </a:xfrm>
      </p:grpSpPr>
      <p:sp>
        <p:nvSpPr>
          <p:cNvPr id="842755" name="Rectangle 3"/>
          <p:cNvSpPr>
            <a:spLocks noGrp="1" noChangeArrowheads="1"/>
          </p:cNvSpPr>
          <p:nvPr>
            <p:ph idx="1"/>
          </p:nvPr>
        </p:nvSpPr>
        <p:spPr>
          <a:xfrm>
            <a:off x="914400" y="457200"/>
            <a:ext cx="7543800" cy="5029200"/>
          </a:xfrm>
        </p:spPr>
        <p:txBody>
          <a:bodyPr/>
          <a:lstStyle/>
          <a:p>
            <a:pPr>
              <a:buFontTx/>
              <a:buNone/>
            </a:pPr>
            <a:r>
              <a:rPr lang="en-US">
                <a:solidFill>
                  <a:schemeClr val="tx2"/>
                </a:solidFill>
              </a:rPr>
              <a:t>Result</a:t>
            </a:r>
            <a:r>
              <a:rPr lang="en-US"/>
              <a:t>: Any simultaneous confidence region CR(</a:t>
            </a:r>
            <a:r>
              <a:rPr lang="en-US" b="1" i="1"/>
              <a:t>T</a:t>
            </a:r>
            <a:r>
              <a:rPr lang="en-US"/>
              <a:t>), i.e. </a:t>
            </a:r>
            <a:r>
              <a:rPr lang="en-US">
                <a:solidFill>
                  <a:srgbClr val="1C1C1C"/>
                </a:solidFill>
              </a:rPr>
              <a:t>Pr(CR(</a:t>
            </a:r>
            <a:r>
              <a:rPr lang="en-US" b="1" i="1">
                <a:solidFill>
                  <a:srgbClr val="1C1C1C"/>
                </a:solidFill>
              </a:rPr>
              <a:t>T</a:t>
            </a:r>
            <a:r>
              <a:rPr lang="en-US">
                <a:solidFill>
                  <a:srgbClr val="1C1C1C"/>
                </a:solidFill>
              </a:rPr>
              <a:t>) includes </a:t>
            </a:r>
            <a:r>
              <a:rPr lang="en-US" b="1" i="1">
                <a:solidFill>
                  <a:srgbClr val="1C1C1C"/>
                </a:solidFill>
                <a:latin typeface="Symbol" charset="0"/>
              </a:rPr>
              <a:t>m</a:t>
            </a:r>
            <a:r>
              <a:rPr lang="en-US">
                <a:solidFill>
                  <a:srgbClr val="1C1C1C"/>
                </a:solidFill>
              </a:rPr>
              <a:t>) ≥ 1-</a:t>
            </a:r>
            <a:r>
              <a:rPr lang="en-US">
                <a:solidFill>
                  <a:srgbClr val="1C1C1C"/>
                </a:solidFill>
                <a:latin typeface="Symbol" charset="0"/>
              </a:rPr>
              <a:t>a</a:t>
            </a:r>
            <a:r>
              <a:rPr lang="en-US"/>
              <a:t>, which is projected to the coordinates to get simultaneous confidence intervals, controls the FCR of any selective CIs procedure at level </a:t>
            </a:r>
            <a:r>
              <a:rPr lang="en-US">
                <a:latin typeface="Symbol" charset="0"/>
              </a:rPr>
              <a:t>a</a:t>
            </a:r>
            <a:r>
              <a:rPr lang="en-US"/>
              <a:t>.</a:t>
            </a:r>
          </a:p>
          <a:p>
            <a:pPr>
              <a:buFontTx/>
              <a:buNone/>
            </a:pPr>
            <a:r>
              <a:rPr lang="en-US">
                <a:solidFill>
                  <a:schemeClr val="tx2"/>
                </a:solidFill>
              </a:rPr>
              <a:t>The price paid</a:t>
            </a:r>
            <a:r>
              <a:rPr lang="en-US"/>
              <a:t>:</a:t>
            </a:r>
          </a:p>
          <a:p>
            <a:pPr>
              <a:buFontTx/>
              <a:buNone/>
            </a:pPr>
            <a:endParaRPr lang="en-US"/>
          </a:p>
        </p:txBody>
      </p:sp>
      <p:sp>
        <p:nvSpPr>
          <p:cNvPr id="5" name="Date Placeholder 3"/>
          <p:cNvSpPr>
            <a:spLocks noGrp="1"/>
          </p:cNvSpPr>
          <p:nvPr>
            <p:ph type="dt" sz="half" idx="10"/>
          </p:nvPr>
        </p:nvSpPr>
        <p:spPr/>
        <p:txBody>
          <a:bodyPr/>
          <a:lstStyle/>
          <a:p>
            <a:r>
              <a:rPr lang="en-US"/>
              <a:t>Y Benjamini</a:t>
            </a:r>
            <a:endParaRPr lang="en-US" sz="1400"/>
          </a:p>
        </p:txBody>
      </p:sp>
      <p:graphicFrame>
        <p:nvGraphicFramePr>
          <p:cNvPr id="842756" name="Object 4"/>
          <p:cNvGraphicFramePr>
            <a:graphicFrameLocks noChangeAspect="1"/>
          </p:cNvGraphicFramePr>
          <p:nvPr/>
        </p:nvGraphicFramePr>
        <p:xfrm>
          <a:off x="2286000" y="2971800"/>
          <a:ext cx="6019800" cy="2565400"/>
        </p:xfrm>
        <a:graphic>
          <a:graphicData uri="http://schemas.openxmlformats.org/presentationml/2006/ole">
            <mc:AlternateContent xmlns:mc="http://schemas.openxmlformats.org/markup-compatibility/2006">
              <mc:Choice xmlns:v="urn:schemas-microsoft-com:vml" Requires="v">
                <p:oleObj spid="_x0000_s149519" name="Chart" r:id="rId3" imgW="6858000" imgH="4064000" progId="MSGraph.Chart.8">
                  <p:embed/>
                </p:oleObj>
              </mc:Choice>
              <mc:Fallback>
                <p:oleObj name="Chart" r:id="rId3" imgW="6858000" imgH="4064000" progId="MSGraph.Chart.8">
                  <p:embed/>
                  <p:pic>
                    <p:nvPicPr>
                      <p:cNvPr id="84275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0" y="2971800"/>
                        <a:ext cx="6019800" cy="256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2758" name="Rectangle 6"/>
          <p:cNvSpPr>
            <a:spLocks noChangeArrowheads="1"/>
          </p:cNvSpPr>
          <p:nvPr/>
        </p:nvSpPr>
        <p:spPr bwMode="auto">
          <a:xfrm>
            <a:off x="1219200" y="5715000"/>
            <a:ext cx="6015038" cy="895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buFontTx/>
              <a:buNone/>
            </a:pPr>
            <a:r>
              <a:rPr lang="en-US" sz="2400">
                <a:solidFill>
                  <a:schemeClr val="tx2"/>
                </a:solidFill>
                <a:effectLst>
                  <a:outerShdw blurRad="38100" dist="38100" dir="2700000" algn="tl">
                    <a:srgbClr val="DDDDDD"/>
                  </a:outerShdw>
                </a:effectLst>
              </a:rPr>
              <a:t>The FCR level is much too low. </a:t>
            </a:r>
          </a:p>
          <a:p>
            <a:pPr>
              <a:buFontTx/>
              <a:buNone/>
            </a:pPr>
            <a:r>
              <a:rPr lang="en-US" sz="2400">
                <a:solidFill>
                  <a:schemeClr val="tx2"/>
                </a:solidFill>
                <a:effectLst>
                  <a:outerShdw blurRad="38100" dist="38100" dir="2700000" algn="tl">
                    <a:srgbClr val="DDDDDD"/>
                  </a:outerShdw>
                </a:effectLst>
              </a:rPr>
              <a:t>It is even lower with less stringent selection</a:t>
            </a:r>
          </a:p>
        </p:txBody>
      </p:sp>
    </p:spTree>
    <p:extLst>
      <p:ext uri="{BB962C8B-B14F-4D97-AF65-F5344CB8AC3E}">
        <p14:creationId xmlns:p14="http://schemas.microsoft.com/office/powerpoint/2010/main" val="18739086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275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275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2756"/>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27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2755" grpId="0" build="p" autoUpdateAnimBg="0"/>
      <p:bldOleChart spid="842756" grpId="0"/>
      <p:bldP spid="842758" grpId="0" autoUpdateAnimBg="0"/>
    </p:bldLst>
  </p:timing>
</p:sld>
</file>

<file path=ppt/slides/slide6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4802" name="Rectangle 2"/>
          <p:cNvSpPr>
            <a:spLocks noGrp="1" noChangeArrowheads="1"/>
          </p:cNvSpPr>
          <p:nvPr>
            <p:ph type="title"/>
          </p:nvPr>
        </p:nvSpPr>
        <p:spPr>
          <a:xfrm>
            <a:off x="652107" y="228600"/>
            <a:ext cx="7543800" cy="838200"/>
          </a:xfrm>
        </p:spPr>
        <p:txBody>
          <a:bodyPr/>
          <a:lstStyle/>
          <a:p>
            <a:pPr>
              <a:defRPr/>
            </a:pPr>
            <a:r>
              <a:rPr lang="en-US" dirty="0">
                <a:solidFill>
                  <a:schemeClr val="tx1"/>
                </a:solidFill>
                <a:cs typeface="+mj-cs"/>
              </a:rPr>
              <a:t>FCR adjusted selective CIs</a:t>
            </a:r>
            <a:r>
              <a:rPr lang="en-US" dirty="0">
                <a:cs typeface="+mj-cs"/>
              </a:rPr>
              <a:t> </a:t>
            </a:r>
          </a:p>
        </p:txBody>
      </p:sp>
      <p:sp>
        <p:nvSpPr>
          <p:cNvPr id="844803" name="Rectangle 3"/>
          <p:cNvSpPr>
            <a:spLocks noGrp="1" noChangeArrowheads="1"/>
          </p:cNvSpPr>
          <p:nvPr>
            <p:ph idx="1"/>
          </p:nvPr>
        </p:nvSpPr>
        <p:spPr>
          <a:xfrm>
            <a:off x="652107" y="1066800"/>
            <a:ext cx="7834313" cy="5457825"/>
          </a:xfrm>
        </p:spPr>
        <p:txBody>
          <a:bodyPr>
            <a:normAutofit fontScale="92500" lnSpcReduction="10000"/>
          </a:bodyPr>
          <a:lstStyle/>
          <a:p>
            <a:pPr marL="495300" indent="-495300">
              <a:lnSpc>
                <a:spcPct val="120000"/>
              </a:lnSpc>
              <a:buFontTx/>
              <a:buNone/>
              <a:defRPr/>
            </a:pPr>
            <a:r>
              <a:rPr lang="en-US" dirty="0">
                <a:cs typeface="+mn-cs"/>
              </a:rPr>
              <a:t>(1) Apply a selection criterion </a:t>
            </a:r>
            <a:r>
              <a:rPr lang="en-US" dirty="0">
                <a:solidFill>
                  <a:srgbClr val="000000"/>
                </a:solidFill>
                <a:cs typeface="+mn-cs"/>
              </a:rPr>
              <a:t>S(</a:t>
            </a:r>
            <a:r>
              <a:rPr lang="en-US" b="1" i="1" dirty="0">
                <a:solidFill>
                  <a:srgbClr val="000000"/>
                </a:solidFill>
                <a:cs typeface="+mn-cs"/>
              </a:rPr>
              <a:t>T</a:t>
            </a:r>
            <a:r>
              <a:rPr lang="en-US" dirty="0">
                <a:solidFill>
                  <a:srgbClr val="000000"/>
                </a:solidFill>
                <a:cs typeface="+mn-cs"/>
              </a:rPr>
              <a:t>)</a:t>
            </a:r>
            <a:r>
              <a:rPr lang="en-US" dirty="0">
                <a:cs typeface="+mn-cs"/>
              </a:rPr>
              <a:t> </a:t>
            </a:r>
          </a:p>
          <a:p>
            <a:pPr marL="495300" indent="-495300">
              <a:lnSpc>
                <a:spcPct val="120000"/>
              </a:lnSpc>
              <a:buFontTx/>
              <a:buNone/>
              <a:defRPr/>
            </a:pPr>
            <a:r>
              <a:rPr lang="en-US" dirty="0">
                <a:cs typeface="+mn-cs"/>
              </a:rPr>
              <a:t>(2) For each </a:t>
            </a:r>
            <a:r>
              <a:rPr lang="en-US" i="1" dirty="0" err="1">
                <a:solidFill>
                  <a:srgbClr val="000000"/>
                </a:solidFill>
                <a:cs typeface="+mn-cs"/>
              </a:rPr>
              <a:t>i</a:t>
            </a:r>
            <a:r>
              <a:rPr lang="en-US" dirty="0">
                <a:solidFill>
                  <a:srgbClr val="000000"/>
                </a:solidFill>
                <a:cs typeface="+mn-cs"/>
              </a:rPr>
              <a:t> </a:t>
            </a:r>
            <a:r>
              <a:rPr lang="en-US" dirty="0">
                <a:solidFill>
                  <a:srgbClr val="000000"/>
                </a:solidFill>
                <a:latin typeface="Symbol" charset="0"/>
                <a:cs typeface="+mn-cs"/>
              </a:rPr>
              <a:t>e</a:t>
            </a:r>
            <a:r>
              <a:rPr lang="en-US" dirty="0">
                <a:solidFill>
                  <a:srgbClr val="000000"/>
                </a:solidFill>
                <a:cs typeface="+mn-cs"/>
              </a:rPr>
              <a:t> S(</a:t>
            </a:r>
            <a:r>
              <a:rPr lang="en-US" b="1" i="1" dirty="0">
                <a:solidFill>
                  <a:srgbClr val="000000"/>
                </a:solidFill>
                <a:cs typeface="+mn-cs"/>
              </a:rPr>
              <a:t>T</a:t>
            </a:r>
            <a:r>
              <a:rPr lang="en-US" dirty="0">
                <a:solidFill>
                  <a:srgbClr val="000000"/>
                </a:solidFill>
                <a:cs typeface="+mn-cs"/>
              </a:rPr>
              <a:t>)</a:t>
            </a:r>
            <a:r>
              <a:rPr lang="en-US" dirty="0">
                <a:cs typeface="+mn-cs"/>
              </a:rPr>
              <a:t>,</a:t>
            </a:r>
          </a:p>
          <a:p>
            <a:pPr marL="495300" indent="-495300">
              <a:lnSpc>
                <a:spcPct val="120000"/>
              </a:lnSpc>
              <a:buFontTx/>
              <a:buNone/>
              <a:defRPr/>
            </a:pPr>
            <a:r>
              <a:rPr lang="en-US" dirty="0">
                <a:cs typeface="+mn-cs"/>
              </a:rPr>
              <a:t>        construct a marginal </a:t>
            </a:r>
            <a:r>
              <a:rPr lang="en-US" i="1" dirty="0">
                <a:solidFill>
                  <a:srgbClr val="000000"/>
                </a:solidFill>
                <a:cs typeface="+mn-cs"/>
              </a:rPr>
              <a:t>1- q</a:t>
            </a:r>
            <a:r>
              <a:rPr lang="en-US" i="1" dirty="0">
                <a:cs typeface="+mn-cs"/>
              </a:rPr>
              <a:t> </a:t>
            </a:r>
            <a:r>
              <a:rPr lang="en-US"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mn-cs"/>
              </a:rPr>
              <a:t>|S(T)| / m</a:t>
            </a:r>
            <a:r>
              <a:rPr lang="en-US" i="1" dirty="0">
                <a:cs typeface="+mn-cs"/>
              </a:rPr>
              <a:t>  </a:t>
            </a:r>
            <a:r>
              <a:rPr lang="en-US" dirty="0">
                <a:cs typeface="+mn-cs"/>
              </a:rPr>
              <a:t>CI</a:t>
            </a:r>
          </a:p>
          <a:p>
            <a:pPr marL="495300" indent="-495300">
              <a:lnSpc>
                <a:spcPct val="120000"/>
              </a:lnSpc>
              <a:buFontTx/>
              <a:buNone/>
              <a:defRPr/>
            </a:pPr>
            <a:endParaRPr lang="en-US" dirty="0">
              <a:cs typeface="+mn-cs"/>
            </a:endParaRPr>
          </a:p>
          <a:p>
            <a:pPr marL="495300" indent="-495300">
              <a:lnSpc>
                <a:spcPct val="120000"/>
              </a:lnSpc>
              <a:buFontTx/>
              <a:buNone/>
              <a:defRPr/>
            </a:pPr>
            <a:r>
              <a:rPr lang="en-US" dirty="0" err="1">
                <a:solidFill>
                  <a:schemeClr val="accent6"/>
                </a:solidFill>
                <a:cs typeface="+mn-cs"/>
              </a:rPr>
              <a:t>Thm</a:t>
            </a:r>
            <a:r>
              <a:rPr lang="en-US" dirty="0">
                <a:cs typeface="+mn-cs"/>
              </a:rPr>
              <a:t>: For any (simple) selection procedure </a:t>
            </a:r>
            <a:r>
              <a:rPr lang="en-US" i="1" dirty="0">
                <a:solidFill>
                  <a:srgbClr val="000000"/>
                </a:solidFill>
                <a:cs typeface="+mn-cs"/>
              </a:rPr>
              <a:t>S()</a:t>
            </a:r>
            <a:r>
              <a:rPr lang="en-US" dirty="0">
                <a:cs typeface="+mn-cs"/>
              </a:rPr>
              <a:t>, if </a:t>
            </a:r>
          </a:p>
          <a:p>
            <a:pPr marL="495300" indent="-495300">
              <a:lnSpc>
                <a:spcPct val="120000"/>
              </a:lnSpc>
              <a:buFontTx/>
              <a:buAutoNum type="romanLcParenBoth"/>
              <a:defRPr/>
            </a:pPr>
            <a:r>
              <a:rPr lang="en-US" dirty="0">
                <a:cs typeface="+mn-cs"/>
              </a:rPr>
              <a:t>each marginal CI is monotone in </a:t>
            </a:r>
            <a:r>
              <a:rPr lang="en-US" i="1" dirty="0">
                <a:solidFill>
                  <a:schemeClr val="tx1"/>
                </a:solidFill>
                <a:latin typeface="Symbol" charset="0"/>
                <a:cs typeface="+mn-cs"/>
              </a:rPr>
              <a:t>a e (0,1) </a:t>
            </a:r>
          </a:p>
          <a:p>
            <a:pPr marL="495300" indent="-495300">
              <a:lnSpc>
                <a:spcPct val="120000"/>
              </a:lnSpc>
              <a:buFontTx/>
              <a:buNone/>
              <a:defRPr/>
            </a:pPr>
            <a:r>
              <a:rPr lang="en-US" dirty="0">
                <a:cs typeface="+mn-cs"/>
              </a:rPr>
              <a:t>(ii) the components of </a:t>
            </a:r>
            <a:r>
              <a:rPr lang="en-US" b="1" i="1" dirty="0">
                <a:solidFill>
                  <a:srgbClr val="000000"/>
                </a:solidFill>
                <a:cs typeface="+mn-cs"/>
              </a:rPr>
              <a:t>T</a:t>
            </a:r>
            <a:r>
              <a:rPr lang="en-US" dirty="0">
                <a:cs typeface="+mn-cs"/>
              </a:rPr>
              <a:t> are independent or Positive Regression Dependent, </a:t>
            </a:r>
          </a:p>
          <a:p>
            <a:pPr marL="495300" indent="-495300">
              <a:lnSpc>
                <a:spcPct val="120000"/>
              </a:lnSpc>
              <a:buFontTx/>
              <a:buNone/>
              <a:defRPr/>
            </a:pPr>
            <a:r>
              <a:rPr lang="en-US" dirty="0">
                <a:cs typeface="+mn-cs"/>
              </a:rPr>
              <a:t>The above FCR-adjusted CIs enjoy </a:t>
            </a:r>
            <a:r>
              <a:rPr lang="en-US" dirty="0">
                <a:solidFill>
                  <a:srgbClr val="000000"/>
                </a:solidFill>
                <a:cs typeface="+mn-cs"/>
              </a:rPr>
              <a:t>FCR </a:t>
            </a:r>
            <a:r>
              <a:rPr lang="en-US" i="1" dirty="0">
                <a:solidFill>
                  <a:srgbClr val="000000"/>
                </a:solidFill>
                <a:cs typeface="+mn-cs"/>
              </a:rPr>
              <a:t>≤ q</a:t>
            </a:r>
            <a:r>
              <a:rPr lang="en-US" dirty="0">
                <a:cs typeface="+mn-cs"/>
              </a:rPr>
              <a:t>.</a:t>
            </a:r>
          </a:p>
          <a:p>
            <a:pPr marL="495300" indent="-495300">
              <a:lnSpc>
                <a:spcPct val="120000"/>
              </a:lnSpc>
              <a:buFontTx/>
              <a:buNone/>
              <a:defRPr/>
            </a:pPr>
            <a:endParaRPr lang="en-US" dirty="0">
              <a:cs typeface="+mn-cs"/>
            </a:endParaRPr>
          </a:p>
          <a:p>
            <a:pPr marL="495300" indent="-495300">
              <a:lnSpc>
                <a:spcPct val="120000"/>
              </a:lnSpc>
              <a:buFontTx/>
              <a:buNone/>
              <a:defRPr/>
            </a:pPr>
            <a:r>
              <a:rPr lang="en-US" dirty="0">
                <a:solidFill>
                  <a:srgbClr val="000090"/>
                </a:solidFill>
                <a:cs typeface="+mn-cs"/>
              </a:rPr>
              <a:t>If </a:t>
            </a:r>
            <a:r>
              <a:rPr lang="en-US" dirty="0">
                <a:cs typeface="+mn-cs"/>
              </a:rPr>
              <a:t> Test </a:t>
            </a:r>
            <a:r>
              <a:rPr lang="en-US" i="1" dirty="0">
                <a:solidFill>
                  <a:srgbClr val="000000"/>
                </a:solidFill>
                <a:latin typeface="Symbol" charset="2"/>
                <a:cs typeface="Symbol" charset="2"/>
              </a:rPr>
              <a:t>m</a:t>
            </a:r>
            <a:r>
              <a:rPr lang="en-US" i="1" baseline="-25000" dirty="0">
                <a:solidFill>
                  <a:srgbClr val="000000"/>
                </a:solidFill>
                <a:cs typeface="+mn-cs"/>
              </a:rPr>
              <a:t>i</a:t>
            </a:r>
            <a:r>
              <a:rPr lang="en-US" i="1" dirty="0">
                <a:solidFill>
                  <a:srgbClr val="000000"/>
                </a:solidFill>
                <a:cs typeface="+mn-cs"/>
              </a:rPr>
              <a:t>=0</a:t>
            </a:r>
            <a:r>
              <a:rPr lang="en-US" dirty="0">
                <a:cs typeface="+mn-cs"/>
              </a:rPr>
              <a:t>   &amp;  Select controlling FDR  (with BH)</a:t>
            </a:r>
          </a:p>
          <a:p>
            <a:pPr marL="495300" indent="-495300">
              <a:lnSpc>
                <a:spcPct val="120000"/>
              </a:lnSpc>
              <a:buFontTx/>
              <a:buNone/>
              <a:defRPr/>
            </a:pPr>
            <a:r>
              <a:rPr lang="en-US" b="1" dirty="0">
                <a:ln w="1905"/>
                <a:solidFill>
                  <a:schemeClr val="accent5">
                    <a:lumMod val="75000"/>
                  </a:schemeClr>
                </a:solidFill>
                <a:effectLst>
                  <a:innerShdw blurRad="69850" dist="43180" dir="5400000">
                    <a:srgbClr val="000000">
                      <a:alpha val="65000"/>
                    </a:srgbClr>
                  </a:innerShdw>
                </a:effectLst>
                <a:cs typeface="+mn-cs"/>
              </a:rPr>
              <a:t>Select </a:t>
            </a:r>
            <a:r>
              <a:rPr lang="en-US" b="1" i="1" dirty="0" err="1">
                <a:ln w="1905"/>
                <a:solidFill>
                  <a:schemeClr val="accent5">
                    <a:lumMod val="75000"/>
                  </a:schemeClr>
                </a:solidFill>
                <a:effectLst>
                  <a:innerShdw blurRad="69850" dist="43180" dir="5400000">
                    <a:srgbClr val="000000">
                      <a:alpha val="65000"/>
                    </a:srgbClr>
                  </a:innerShdw>
                </a:effectLst>
                <a:cs typeface="+mn-cs"/>
              </a:rPr>
              <a:t>i</a:t>
            </a:r>
            <a:r>
              <a:rPr lang="en-US" b="1" dirty="0">
                <a:ln w="1905"/>
                <a:solidFill>
                  <a:schemeClr val="accent5">
                    <a:lumMod val="75000"/>
                  </a:schemeClr>
                </a:solidFill>
                <a:effectLst>
                  <a:innerShdw blurRad="69850" dist="43180" dir="5400000">
                    <a:srgbClr val="000000">
                      <a:alpha val="65000"/>
                    </a:srgbClr>
                  </a:innerShdw>
                </a:effectLst>
                <a:cs typeface="+mn-cs"/>
              </a:rPr>
              <a:t> &lt;-&gt; the FCR-adjusted CI doesn’t cover 0</a:t>
            </a:r>
            <a:endParaRPr lang="en-US" dirty="0">
              <a:solidFill>
                <a:schemeClr val="accent5">
                  <a:lumMod val="75000"/>
                </a:schemeClr>
              </a:solidFill>
              <a:cs typeface="+mn-cs"/>
            </a:endParaRPr>
          </a:p>
          <a:p>
            <a:pPr marL="495300" indent="-495300">
              <a:lnSpc>
                <a:spcPct val="120000"/>
              </a:lnSpc>
              <a:buFontTx/>
              <a:buNone/>
              <a:defRPr/>
            </a:pPr>
            <a:endParaRPr lang="en-US" dirty="0">
              <a:cs typeface="+mn-cs"/>
            </a:endParaRPr>
          </a:p>
        </p:txBody>
      </p:sp>
    </p:spTree>
    <p:extLst>
      <p:ext uri="{BB962C8B-B14F-4D97-AF65-F5344CB8AC3E}">
        <p14:creationId xmlns:p14="http://schemas.microsoft.com/office/powerpoint/2010/main" val="30645778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4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4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480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4803">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4803">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4803">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4803">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44803">
                                            <p:txEl>
                                              <p:pRg st="9" end="9"/>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4480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build="p" autoUpdateAnimBg="0"/>
    </p:bld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r>
              <a:rPr lang="en-US"/>
              <a:t>Y Benjamini</a:t>
            </a:r>
            <a:endParaRPr lang="en-US" sz="1400"/>
          </a:p>
        </p:txBody>
      </p:sp>
      <p:sp>
        <p:nvSpPr>
          <p:cNvPr id="5" name="Footer Placeholder 4"/>
          <p:cNvSpPr>
            <a:spLocks noGrp="1"/>
          </p:cNvSpPr>
          <p:nvPr>
            <p:ph type="ftr" sz="quarter" idx="11"/>
          </p:nvPr>
        </p:nvSpPr>
        <p:spPr/>
        <p:txBody>
          <a:bodyPr/>
          <a:lstStyle/>
          <a:p>
            <a:r>
              <a:rPr lang="en-US"/>
              <a:t>Stanford/JH</a:t>
            </a:r>
            <a:endParaRPr lang="en-US" sz="1400"/>
          </a:p>
        </p:txBody>
      </p:sp>
      <p:sp>
        <p:nvSpPr>
          <p:cNvPr id="844802" name="Rectangle 2"/>
          <p:cNvSpPr>
            <a:spLocks noGrp="1" noChangeArrowheads="1"/>
          </p:cNvSpPr>
          <p:nvPr>
            <p:ph type="title"/>
          </p:nvPr>
        </p:nvSpPr>
        <p:spPr>
          <a:xfrm>
            <a:off x="838200" y="228600"/>
            <a:ext cx="7543800" cy="838200"/>
          </a:xfrm>
        </p:spPr>
        <p:txBody>
          <a:bodyPr/>
          <a:lstStyle/>
          <a:p>
            <a:r>
              <a:rPr lang="en-US" dirty="0"/>
              <a:t>General: </a:t>
            </a:r>
            <a:r>
              <a:rPr lang="en-US" dirty="0">
                <a:solidFill>
                  <a:schemeClr val="tx1"/>
                </a:solidFill>
              </a:rPr>
              <a:t>FCR adjusted selective CIs</a:t>
            </a:r>
            <a:r>
              <a:rPr lang="en-US" dirty="0"/>
              <a:t> </a:t>
            </a:r>
          </a:p>
        </p:txBody>
      </p:sp>
      <p:sp>
        <p:nvSpPr>
          <p:cNvPr id="844803" name="Rectangle 3"/>
          <p:cNvSpPr>
            <a:spLocks noGrp="1" noChangeArrowheads="1"/>
          </p:cNvSpPr>
          <p:nvPr>
            <p:ph type="body" idx="1"/>
          </p:nvPr>
        </p:nvSpPr>
        <p:spPr>
          <a:xfrm>
            <a:off x="914400" y="1066800"/>
            <a:ext cx="7543800" cy="5791200"/>
          </a:xfrm>
        </p:spPr>
        <p:txBody>
          <a:bodyPr>
            <a:normAutofit/>
          </a:bodyPr>
          <a:lstStyle/>
          <a:p>
            <a:pPr marL="495300" indent="-495300">
              <a:buFontTx/>
              <a:buNone/>
            </a:pPr>
            <a:r>
              <a:rPr lang="en-US" dirty="0"/>
              <a:t>(1) Apply the selection criterion S(</a:t>
            </a:r>
            <a:r>
              <a:rPr lang="en-US" b="1" i="1" dirty="0"/>
              <a:t>T</a:t>
            </a:r>
            <a:r>
              <a:rPr lang="en-US" dirty="0"/>
              <a:t>) </a:t>
            </a:r>
          </a:p>
          <a:p>
            <a:pPr marL="495300" indent="-495300">
              <a:buFontTx/>
              <a:buNone/>
            </a:pPr>
            <a:r>
              <a:rPr lang="en-US" dirty="0"/>
              <a:t>(2) For each </a:t>
            </a:r>
            <a:r>
              <a:rPr lang="en-US" i="1" dirty="0" err="1"/>
              <a:t>i</a:t>
            </a:r>
            <a:r>
              <a:rPr lang="en-US" dirty="0"/>
              <a:t> </a:t>
            </a:r>
            <a:r>
              <a:rPr lang="en-US" dirty="0">
                <a:latin typeface="Symbol" charset="0"/>
              </a:rPr>
              <a:t>e</a:t>
            </a:r>
            <a:r>
              <a:rPr lang="en-US" dirty="0"/>
              <a:t> S(</a:t>
            </a:r>
            <a:r>
              <a:rPr lang="en-US" b="1" i="1" dirty="0"/>
              <a:t>T</a:t>
            </a:r>
            <a:r>
              <a:rPr lang="en-US" dirty="0"/>
              <a:t>), partition </a:t>
            </a:r>
            <a:r>
              <a:rPr lang="en-US" b="1" i="1" dirty="0"/>
              <a:t>T</a:t>
            </a:r>
            <a:r>
              <a:rPr lang="en-US" dirty="0"/>
              <a:t> to </a:t>
            </a:r>
            <a:r>
              <a:rPr lang="en-US" b="1" i="1" dirty="0"/>
              <a:t>T</a:t>
            </a:r>
            <a:r>
              <a:rPr lang="en-US" baseline="-25000" dirty="0"/>
              <a:t>i</a:t>
            </a:r>
            <a:r>
              <a:rPr lang="en-US" dirty="0"/>
              <a:t> and </a:t>
            </a:r>
            <a:r>
              <a:rPr lang="en-US" b="1" i="1" dirty="0"/>
              <a:t>T</a:t>
            </a:r>
            <a:r>
              <a:rPr lang="en-US" baseline="30000" dirty="0"/>
              <a:t>(</a:t>
            </a:r>
            <a:r>
              <a:rPr lang="en-US" baseline="30000" dirty="0" err="1"/>
              <a:t>i</a:t>
            </a:r>
            <a:r>
              <a:rPr lang="en-US" baseline="30000" dirty="0"/>
              <a:t>), </a:t>
            </a:r>
            <a:endParaRPr lang="en-US" dirty="0"/>
          </a:p>
          <a:p>
            <a:pPr marL="495300" indent="-495300">
              <a:buFontTx/>
              <a:buNone/>
            </a:pPr>
            <a:r>
              <a:rPr lang="en-US" dirty="0"/>
              <a:t>	</a:t>
            </a:r>
          </a:p>
          <a:p>
            <a:pPr marL="495300" indent="-495300">
              <a:buFontTx/>
              <a:buNone/>
            </a:pPr>
            <a:r>
              <a:rPr lang="en-US" dirty="0"/>
              <a:t>	 </a:t>
            </a:r>
            <a:r>
              <a:rPr lang="en-US" b="1" i="1" dirty="0" err="1">
                <a:ln w="1905"/>
                <a:solidFill>
                  <a:srgbClr val="000000"/>
                </a:solidFill>
                <a:effectLst>
                  <a:innerShdw blurRad="69850" dist="43180" dir="5400000">
                    <a:srgbClr val="000000">
                      <a:alpha val="65000"/>
                    </a:srgbClr>
                  </a:innerShdw>
                </a:effectLst>
              </a:rPr>
              <a:t>R</a:t>
            </a:r>
            <a:r>
              <a:rPr lang="en-US" b="1" i="1" baseline="-25000" dirty="0" err="1">
                <a:ln w="1905"/>
                <a:solidFill>
                  <a:srgbClr val="000000"/>
                </a:solidFill>
                <a:effectLst>
                  <a:innerShdw blurRad="69850" dist="43180" dir="5400000">
                    <a:srgbClr val="000000">
                      <a:alpha val="65000"/>
                    </a:srgbClr>
                  </a:innerShdw>
                </a:effectLst>
              </a:rPr>
              <a:t>min</a:t>
            </a:r>
            <a:r>
              <a:rPr lang="en-US" b="1" i="1" baseline="-25000" dirty="0">
                <a:ln w="1905"/>
                <a:solidFill>
                  <a:srgbClr val="000000"/>
                </a:solidFill>
                <a:effectLst>
                  <a:innerShdw blurRad="69850" dist="43180" dir="5400000">
                    <a:srgbClr val="000000">
                      <a:alpha val="65000"/>
                    </a:srgbClr>
                  </a:innerShdw>
                </a:effectLst>
              </a:rPr>
              <a:t> </a:t>
            </a:r>
            <a:r>
              <a:rPr lang="en-US" b="1" i="1" dirty="0">
                <a:ln w="1905"/>
                <a:solidFill>
                  <a:srgbClr val="000000"/>
                </a:solidFill>
                <a:effectLst>
                  <a:innerShdw blurRad="69850" dist="43180" dir="5400000">
                    <a:srgbClr val="000000">
                      <a:alpha val="65000"/>
                    </a:srgbClr>
                  </a:innerShdw>
                </a:effectLst>
              </a:rPr>
              <a:t>(T</a:t>
            </a:r>
            <a:r>
              <a:rPr lang="en-US" b="1" i="1" baseline="30000" dirty="0">
                <a:ln w="1905"/>
                <a:solidFill>
                  <a:srgbClr val="000000"/>
                </a:solidFill>
                <a:effectLst>
                  <a:innerShdw blurRad="69850" dist="43180" dir="5400000">
                    <a:srgbClr val="000000">
                      <a:alpha val="65000"/>
                    </a:srgbClr>
                  </a:innerShdw>
                </a:effectLst>
              </a:rPr>
              <a:t>(</a:t>
            </a:r>
            <a:r>
              <a:rPr lang="en-US" b="1" i="1" baseline="30000" dirty="0" err="1">
                <a:ln w="1905"/>
                <a:solidFill>
                  <a:srgbClr val="FF0000"/>
                </a:solidFill>
                <a:effectLst>
                  <a:innerShdw blurRad="69850" dist="43180" dir="5400000">
                    <a:srgbClr val="000000">
                      <a:alpha val="65000"/>
                    </a:srgbClr>
                  </a:innerShdw>
                </a:effectLst>
              </a:rPr>
              <a:t>i</a:t>
            </a:r>
            <a:r>
              <a:rPr lang="en-US" b="1" i="1" baseline="30000" dirty="0">
                <a:ln w="1905"/>
                <a:solidFill>
                  <a:srgbClr val="000000"/>
                </a:solidFill>
                <a:effectLst>
                  <a:innerShdw blurRad="69850" dist="43180" dir="5400000">
                    <a:srgbClr val="000000">
                      <a:alpha val="65000"/>
                    </a:srgbClr>
                  </a:innerShdw>
                </a:effectLst>
              </a:rPr>
              <a:t>)</a:t>
            </a:r>
            <a:r>
              <a:rPr lang="en-US" b="1" i="1" dirty="0">
                <a:ln w="1905"/>
                <a:solidFill>
                  <a:srgbClr val="000000"/>
                </a:solidFill>
                <a:effectLst>
                  <a:innerShdw blurRad="69850" dist="43180" dir="5400000">
                    <a:srgbClr val="000000">
                      <a:alpha val="65000"/>
                    </a:srgbClr>
                  </a:innerShdw>
                </a:effectLst>
              </a:rPr>
              <a:t>)=min</a:t>
            </a:r>
            <a:r>
              <a:rPr lang="en-US" b="1" i="1" baseline="-25000" dirty="0">
                <a:ln w="1905"/>
                <a:solidFill>
                  <a:srgbClr val="7EB606"/>
                </a:solidFill>
                <a:effectLst>
                  <a:innerShdw blurRad="69850" dist="43180" dir="5400000">
                    <a:srgbClr val="000000">
                      <a:alpha val="65000"/>
                    </a:srgbClr>
                  </a:innerShdw>
                </a:effectLst>
              </a:rPr>
              <a:t>t</a:t>
            </a:r>
            <a:r>
              <a:rPr lang="en-US" b="1" i="1" dirty="0">
                <a:ln w="1905"/>
                <a:solidFill>
                  <a:srgbClr val="000000"/>
                </a:solidFill>
                <a:effectLst>
                  <a:innerShdw blurRad="69850" dist="43180" dir="5400000">
                    <a:srgbClr val="000000">
                      <a:alpha val="65000"/>
                    </a:srgbClr>
                  </a:innerShdw>
                </a:effectLst>
              </a:rPr>
              <a:t> { |S( T</a:t>
            </a:r>
            <a:r>
              <a:rPr lang="en-US" b="1" i="1" baseline="30000" dirty="0">
                <a:ln w="1905"/>
                <a:solidFill>
                  <a:srgbClr val="000000"/>
                </a:solidFill>
                <a:effectLst>
                  <a:innerShdw blurRad="69850" dist="43180" dir="5400000">
                    <a:srgbClr val="000000">
                      <a:alpha val="65000"/>
                    </a:srgbClr>
                  </a:innerShdw>
                </a:effectLst>
              </a:rPr>
              <a:t>(</a:t>
            </a:r>
            <a:r>
              <a:rPr lang="en-US" b="1" i="1" baseline="30000" dirty="0" err="1">
                <a:ln w="1905"/>
                <a:solidFill>
                  <a:srgbClr val="000000"/>
                </a:solidFill>
                <a:effectLst>
                  <a:innerShdw blurRad="69850" dist="43180" dir="5400000">
                    <a:srgbClr val="000000">
                      <a:alpha val="65000"/>
                    </a:srgbClr>
                  </a:innerShdw>
                </a:effectLst>
              </a:rPr>
              <a:t>i</a:t>
            </a:r>
            <a:r>
              <a:rPr lang="en-US" b="1" i="1" baseline="30000" dirty="0">
                <a:ln w="1905"/>
                <a:solidFill>
                  <a:srgbClr val="000000"/>
                </a:solidFill>
                <a:effectLst>
                  <a:innerShdw blurRad="69850" dist="43180" dir="5400000">
                    <a:srgbClr val="000000">
                      <a:alpha val="65000"/>
                    </a:srgbClr>
                  </a:innerShdw>
                </a:effectLst>
              </a:rPr>
              <a:t>)</a:t>
            </a:r>
            <a:r>
              <a:rPr lang="en-US" b="1" i="1" dirty="0">
                <a:ln w="1905"/>
                <a:solidFill>
                  <a:srgbClr val="000000"/>
                </a:solidFill>
                <a:effectLst>
                  <a:innerShdw blurRad="69850" dist="43180" dir="5400000">
                    <a:srgbClr val="000000">
                      <a:alpha val="65000"/>
                    </a:srgbClr>
                  </a:innerShdw>
                </a:effectLst>
              </a:rPr>
              <a:t>,T</a:t>
            </a:r>
            <a:r>
              <a:rPr lang="en-US" b="1" i="1" baseline="-25000" dirty="0">
                <a:ln w="1905"/>
                <a:solidFill>
                  <a:srgbClr val="FF0000"/>
                </a:solidFill>
                <a:effectLst>
                  <a:innerShdw blurRad="69850" dist="43180" dir="5400000">
                    <a:srgbClr val="000000">
                      <a:alpha val="65000"/>
                    </a:srgbClr>
                  </a:innerShdw>
                </a:effectLst>
              </a:rPr>
              <a:t>i</a:t>
            </a:r>
            <a:r>
              <a:rPr lang="en-US" b="1" i="1" dirty="0">
                <a:ln w="1905"/>
                <a:solidFill>
                  <a:srgbClr val="000000"/>
                </a:solidFill>
                <a:effectLst>
                  <a:innerShdw blurRad="69850" dist="43180" dir="5400000">
                    <a:srgbClr val="000000">
                      <a:alpha val="65000"/>
                    </a:srgbClr>
                  </a:innerShdw>
                </a:effectLst>
              </a:rPr>
              <a:t>=</a:t>
            </a:r>
            <a:r>
              <a:rPr lang="en-US" b="1" i="1" dirty="0">
                <a:ln w="1905"/>
                <a:solidFill>
                  <a:srgbClr val="7EB606"/>
                </a:solidFill>
                <a:effectLst>
                  <a:innerShdw blurRad="69850" dist="43180" dir="5400000">
                    <a:srgbClr val="000000">
                      <a:alpha val="65000"/>
                    </a:srgbClr>
                  </a:innerShdw>
                </a:effectLst>
              </a:rPr>
              <a:t>t</a:t>
            </a:r>
            <a:r>
              <a:rPr lang="en-US" b="1" i="1" dirty="0">
                <a:ln w="1905"/>
                <a:solidFill>
                  <a:srgbClr val="000000"/>
                </a:solidFill>
                <a:effectLst>
                  <a:innerShdw blurRad="69850" dist="43180" dir="5400000">
                    <a:srgbClr val="000000">
                      <a:alpha val="65000"/>
                    </a:srgbClr>
                  </a:innerShdw>
                </a:effectLst>
              </a:rPr>
              <a:t>)| | </a:t>
            </a:r>
            <a:r>
              <a:rPr lang="en-US" b="1" i="1" dirty="0" err="1">
                <a:ln w="1905"/>
                <a:solidFill>
                  <a:srgbClr val="FF0000"/>
                </a:solidFill>
                <a:effectLst>
                  <a:innerShdw blurRad="69850" dist="43180" dir="5400000">
                    <a:srgbClr val="000000">
                      <a:alpha val="65000"/>
                    </a:srgbClr>
                  </a:innerShdw>
                </a:effectLst>
              </a:rPr>
              <a:t>i</a:t>
            </a:r>
            <a:r>
              <a:rPr lang="en-US" b="1" i="1" dirty="0">
                <a:ln w="1905"/>
                <a:solidFill>
                  <a:srgbClr val="000000"/>
                </a:solidFill>
                <a:effectLst>
                  <a:innerShdw blurRad="69850" dist="43180" dir="5400000">
                    <a:srgbClr val="000000">
                      <a:alpha val="65000"/>
                    </a:srgbClr>
                  </a:innerShdw>
                </a:effectLst>
              </a:rPr>
              <a:t> </a:t>
            </a:r>
            <a:r>
              <a:rPr lang="en-US" b="1" i="1" dirty="0">
                <a:ln w="1905"/>
                <a:solidFill>
                  <a:srgbClr val="000000"/>
                </a:solidFill>
                <a:effectLst>
                  <a:innerShdw blurRad="69850" dist="43180" dir="5400000">
                    <a:srgbClr val="000000">
                      <a:alpha val="65000"/>
                    </a:srgbClr>
                  </a:innerShdw>
                </a:effectLst>
                <a:latin typeface="Symbol" charset="0"/>
              </a:rPr>
              <a:t>e</a:t>
            </a:r>
            <a:r>
              <a:rPr lang="en-US" b="1" i="1" dirty="0">
                <a:ln w="1905"/>
                <a:solidFill>
                  <a:srgbClr val="000000"/>
                </a:solidFill>
                <a:effectLst>
                  <a:innerShdw blurRad="69850" dist="43180" dir="5400000">
                    <a:srgbClr val="000000">
                      <a:alpha val="65000"/>
                    </a:srgbClr>
                  </a:innerShdw>
                </a:effectLst>
              </a:rPr>
              <a:t> S(T</a:t>
            </a:r>
            <a:r>
              <a:rPr lang="en-US" b="1" i="1" baseline="30000" dirty="0">
                <a:ln w="1905"/>
                <a:solidFill>
                  <a:srgbClr val="000000"/>
                </a:solidFill>
                <a:effectLst>
                  <a:innerShdw blurRad="69850" dist="43180" dir="5400000">
                    <a:srgbClr val="000000">
                      <a:alpha val="65000"/>
                    </a:srgbClr>
                  </a:innerShdw>
                </a:effectLst>
              </a:rPr>
              <a:t>(</a:t>
            </a:r>
            <a:r>
              <a:rPr lang="en-US" b="1" i="1" baseline="30000" dirty="0" err="1">
                <a:ln w="1905"/>
                <a:solidFill>
                  <a:srgbClr val="000000"/>
                </a:solidFill>
                <a:effectLst>
                  <a:innerShdw blurRad="69850" dist="43180" dir="5400000">
                    <a:srgbClr val="000000">
                      <a:alpha val="65000"/>
                    </a:srgbClr>
                  </a:innerShdw>
                </a:effectLst>
              </a:rPr>
              <a:t>i</a:t>
            </a:r>
            <a:r>
              <a:rPr lang="en-US" b="1" i="1" baseline="30000" dirty="0">
                <a:ln w="1905"/>
                <a:solidFill>
                  <a:srgbClr val="000000"/>
                </a:solidFill>
                <a:effectLst>
                  <a:innerShdw blurRad="69850" dist="43180" dir="5400000">
                    <a:srgbClr val="000000">
                      <a:alpha val="65000"/>
                    </a:srgbClr>
                  </a:innerShdw>
                </a:effectLst>
              </a:rPr>
              <a:t>)</a:t>
            </a:r>
            <a:r>
              <a:rPr lang="en-US" b="1" i="1" dirty="0">
                <a:ln w="1905"/>
                <a:solidFill>
                  <a:srgbClr val="000000"/>
                </a:solidFill>
                <a:effectLst>
                  <a:innerShdw blurRad="69850" dist="43180" dir="5400000">
                    <a:srgbClr val="000000">
                      <a:alpha val="65000"/>
                    </a:srgbClr>
                  </a:innerShdw>
                </a:effectLst>
              </a:rPr>
              <a:t>,</a:t>
            </a:r>
            <a:r>
              <a:rPr lang="en-US" b="1" i="1" dirty="0">
                <a:ln w="1905"/>
                <a:solidFill>
                  <a:schemeClr val="tx1"/>
                </a:solidFill>
                <a:effectLst>
                  <a:innerShdw blurRad="69850" dist="43180" dir="5400000">
                    <a:srgbClr val="000000">
                      <a:alpha val="65000"/>
                    </a:srgbClr>
                  </a:innerShdw>
                </a:effectLst>
              </a:rPr>
              <a:t>T</a:t>
            </a:r>
            <a:r>
              <a:rPr lang="en-US" b="1" i="1" baseline="-25000" dirty="0">
                <a:ln w="1905"/>
                <a:solidFill>
                  <a:srgbClr val="FF0000"/>
                </a:solidFill>
                <a:effectLst>
                  <a:innerShdw blurRad="69850" dist="43180" dir="5400000">
                    <a:srgbClr val="000000">
                      <a:alpha val="65000"/>
                    </a:srgbClr>
                  </a:innerShdw>
                </a:effectLst>
              </a:rPr>
              <a:t>i</a:t>
            </a:r>
            <a:r>
              <a:rPr lang="en-US" b="1" i="1" dirty="0">
                <a:ln w="1905"/>
                <a:solidFill>
                  <a:schemeClr val="tx1"/>
                </a:solidFill>
                <a:effectLst>
                  <a:innerShdw blurRad="69850" dist="43180" dir="5400000">
                    <a:srgbClr val="000000">
                      <a:alpha val="65000"/>
                    </a:srgbClr>
                  </a:innerShdw>
                </a:effectLst>
              </a:rPr>
              <a:t>=</a:t>
            </a:r>
            <a:r>
              <a:rPr lang="en-US" b="1" i="1" dirty="0">
                <a:ln w="1905"/>
                <a:solidFill>
                  <a:schemeClr val="accent5"/>
                </a:solidFill>
                <a:effectLst>
                  <a:innerShdw blurRad="69850" dist="43180" dir="5400000">
                    <a:srgbClr val="000000">
                      <a:alpha val="65000"/>
                    </a:srgbClr>
                  </a:innerShdw>
                </a:effectLst>
              </a:rPr>
              <a:t>t</a:t>
            </a:r>
            <a:r>
              <a:rPr lang="en-US" b="1" i="1" dirty="0">
                <a:ln w="1905"/>
                <a:solidFill>
                  <a:srgbClr val="000000"/>
                </a:solidFill>
                <a:effectLst>
                  <a:innerShdw blurRad="69850" dist="43180" dir="5400000">
                    <a:srgbClr val="000000">
                      <a:alpha val="65000"/>
                    </a:srgbClr>
                  </a:innerShdw>
                </a:effectLst>
              </a:rPr>
              <a:t>) }</a:t>
            </a:r>
            <a:r>
              <a:rPr lang="en-US" b="1" dirty="0">
                <a:ln w="1905"/>
                <a:solidFill>
                  <a:srgbClr val="000000"/>
                </a:solidFill>
                <a:effectLst>
                  <a:innerShdw blurRad="69850" dist="43180" dir="5400000">
                    <a:srgbClr val="000000">
                      <a:alpha val="65000"/>
                    </a:srgbClr>
                  </a:innerShdw>
                </a:effectLst>
              </a:rPr>
              <a:t> </a:t>
            </a:r>
            <a:endParaRPr lang="en-US" dirty="0">
              <a:solidFill>
                <a:srgbClr val="000000"/>
              </a:solidFill>
            </a:endParaRPr>
          </a:p>
          <a:p>
            <a:pPr marL="495300" indent="-495300">
              <a:buFontTx/>
              <a:buNone/>
            </a:pPr>
            <a:r>
              <a:rPr lang="en-US" dirty="0"/>
              <a:t> </a:t>
            </a:r>
          </a:p>
          <a:p>
            <a:pPr marL="495300" indent="-495300">
              <a:buFontTx/>
              <a:buNone/>
            </a:pPr>
            <a:r>
              <a:rPr lang="en-US" dirty="0"/>
              <a:t>(3) For each </a:t>
            </a:r>
            <a:r>
              <a:rPr lang="en-US"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i</a:t>
            </a:r>
            <a:r>
              <a:rPr lang="en-US" dirty="0"/>
              <a:t>  </a:t>
            </a:r>
            <a:r>
              <a:rPr lang="en-US" dirty="0">
                <a:latin typeface="Symbol" charset="0"/>
              </a:rPr>
              <a:t>e</a:t>
            </a:r>
            <a:r>
              <a:rPr lang="en-US" dirty="0"/>
              <a:t> S(</a:t>
            </a:r>
            <a:r>
              <a:rPr lang="en-US" b="1" i="1" dirty="0"/>
              <a:t>T</a:t>
            </a:r>
            <a:r>
              <a:rPr lang="en-US" dirty="0"/>
              <a:t> )</a:t>
            </a:r>
          </a:p>
          <a:p>
            <a:pPr marL="495300" indent="-495300">
              <a:buFontTx/>
              <a:buNone/>
            </a:pPr>
            <a:r>
              <a:rPr lang="en-US" dirty="0"/>
              <a:t>     construct a marginal 1- </a:t>
            </a:r>
            <a:r>
              <a:rPr lang="en-US" dirty="0" err="1">
                <a:solidFill>
                  <a:schemeClr val="accent2"/>
                </a:solidFill>
              </a:rPr>
              <a:t>R</a:t>
            </a:r>
            <a:r>
              <a:rPr lang="en-US" baseline="-25000" dirty="0" err="1">
                <a:solidFill>
                  <a:schemeClr val="accent2"/>
                </a:solidFill>
              </a:rPr>
              <a:t>min</a:t>
            </a:r>
            <a:r>
              <a:rPr lang="en-US" b="1" baseline="-25000" dirty="0">
                <a:ln w="1905"/>
                <a:solidFill>
                  <a:srgbClr val="000000"/>
                </a:solidFill>
                <a:effectLst>
                  <a:innerShdw blurRad="69850" dist="43180" dir="5400000">
                    <a:srgbClr val="000000">
                      <a:alpha val="65000"/>
                    </a:srgbClr>
                  </a:innerShdw>
                </a:effectLst>
              </a:rPr>
              <a:t> </a:t>
            </a:r>
            <a:r>
              <a:rPr lang="en-US" b="1" dirty="0">
                <a:ln w="1905"/>
                <a:solidFill>
                  <a:srgbClr val="000000"/>
                </a:solidFill>
                <a:effectLst>
                  <a:innerShdw blurRad="69850" dist="43180" dir="5400000">
                    <a:srgbClr val="000000">
                      <a:alpha val="65000"/>
                    </a:srgbClr>
                  </a:innerShdw>
                </a:effectLst>
              </a:rPr>
              <a:t>(</a:t>
            </a:r>
            <a:r>
              <a:rPr lang="en-US" b="1" i="1" dirty="0">
                <a:ln w="1905"/>
                <a:solidFill>
                  <a:srgbClr val="000000"/>
                </a:solidFill>
                <a:effectLst>
                  <a:innerShdw blurRad="69850" dist="43180" dir="5400000">
                    <a:srgbClr val="000000">
                      <a:alpha val="65000"/>
                    </a:srgbClr>
                  </a:innerShdw>
                </a:effectLst>
              </a:rPr>
              <a:t>T</a:t>
            </a:r>
            <a:r>
              <a:rPr lang="en-US" b="1" baseline="30000" dirty="0">
                <a:ln w="1905"/>
                <a:solidFill>
                  <a:srgbClr val="000000"/>
                </a:solidFill>
                <a:effectLst>
                  <a:innerShdw blurRad="69850" dist="43180" dir="5400000">
                    <a:srgbClr val="000000">
                      <a:alpha val="65000"/>
                    </a:srgbClr>
                  </a:innerShdw>
                </a:effectLst>
              </a:rPr>
              <a:t>(</a:t>
            </a:r>
            <a:r>
              <a:rPr lang="en-US" b="1" baseline="30000" dirty="0" err="1">
                <a:ln w="1905"/>
                <a:solidFill>
                  <a:srgbClr val="FF0000"/>
                </a:solidFill>
                <a:effectLst>
                  <a:innerShdw blurRad="69850" dist="43180" dir="5400000">
                    <a:srgbClr val="000000">
                      <a:alpha val="65000"/>
                    </a:srgbClr>
                  </a:innerShdw>
                </a:effectLst>
              </a:rPr>
              <a:t>i</a:t>
            </a:r>
            <a:r>
              <a:rPr lang="en-US" b="1" baseline="30000" dirty="0">
                <a:ln w="1905"/>
                <a:solidFill>
                  <a:srgbClr val="000000"/>
                </a:solidFill>
                <a:effectLst>
                  <a:innerShdw blurRad="69850" dist="43180" dir="5400000">
                    <a:srgbClr val="000000">
                      <a:alpha val="65000"/>
                    </a:srgbClr>
                  </a:innerShdw>
                </a:effectLst>
              </a:rPr>
              <a:t>)</a:t>
            </a:r>
            <a:r>
              <a:rPr lang="en-US" b="1" dirty="0">
                <a:ln w="1905"/>
                <a:solidFill>
                  <a:srgbClr val="000000"/>
                </a:solidFill>
                <a:effectLst>
                  <a:innerShdw blurRad="69850" dist="43180" dir="5400000">
                    <a:srgbClr val="000000">
                      <a:alpha val="65000"/>
                    </a:srgbClr>
                  </a:innerShdw>
                </a:effectLst>
              </a:rPr>
              <a:t>)</a:t>
            </a:r>
            <a:r>
              <a:rPr lang="en-US" dirty="0"/>
              <a:t>q/m  CI</a:t>
            </a:r>
          </a:p>
          <a:p>
            <a:pPr marL="495300" indent="-495300">
              <a:buFontTx/>
              <a:buNone/>
            </a:pPr>
            <a:endParaRPr lang="en-US" dirty="0"/>
          </a:p>
          <a:p>
            <a:pPr marL="495300" indent="-495300">
              <a:buFontTx/>
              <a:buNone/>
            </a:pPr>
            <a:r>
              <a:rPr lang="en-US" dirty="0">
                <a:solidFill>
                  <a:schemeClr val="tx2"/>
                </a:solidFill>
              </a:rPr>
              <a:t>Theorem</a:t>
            </a:r>
            <a:r>
              <a:rPr lang="en-US" dirty="0"/>
              <a:t>: For any selection procedure S(), if </a:t>
            </a:r>
          </a:p>
          <a:p>
            <a:pPr marL="495300" indent="-495300">
              <a:buFontTx/>
              <a:buAutoNum type="romanLcParenBoth"/>
            </a:pPr>
            <a:r>
              <a:rPr lang="en-US" dirty="0"/>
              <a:t>each marginal CI is monotone in </a:t>
            </a:r>
            <a:r>
              <a:rPr lang="en-US" dirty="0">
                <a:latin typeface="Symbol" charset="0"/>
              </a:rPr>
              <a:t>a e (0,1) </a:t>
            </a:r>
          </a:p>
          <a:p>
            <a:pPr marL="495300" indent="-495300">
              <a:buFontTx/>
              <a:buNone/>
            </a:pPr>
            <a:r>
              <a:rPr lang="en-US" dirty="0"/>
              <a:t>(ii) the components of </a:t>
            </a:r>
            <a:r>
              <a:rPr lang="en-US" b="1" i="1" dirty="0"/>
              <a:t>T</a:t>
            </a:r>
            <a:r>
              <a:rPr lang="en-US" dirty="0"/>
              <a:t> are independent, </a:t>
            </a:r>
          </a:p>
          <a:p>
            <a:pPr marL="495300" indent="-495300">
              <a:buFontTx/>
              <a:buNone/>
            </a:pPr>
            <a:r>
              <a:rPr lang="en-US" dirty="0"/>
              <a:t>The FCR-adjusted CIs defined before enjoy FCR ≤ q.</a:t>
            </a:r>
          </a:p>
        </p:txBody>
      </p:sp>
    </p:spTree>
    <p:extLst>
      <p:ext uri="{BB962C8B-B14F-4D97-AF65-F5344CB8AC3E}">
        <p14:creationId xmlns:p14="http://schemas.microsoft.com/office/powerpoint/2010/main" val="4252618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48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480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480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480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480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84480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844803">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844803">
                                            <p:txEl>
                                              <p:pRg st="8" end="8"/>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844803">
                                            <p:txEl>
                                              <p:pRg st="9" end="9"/>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499"/>
                                          </p:stCondLst>
                                        </p:cTn>
                                        <p:tgtEl>
                                          <p:spTgt spid="844803">
                                            <p:txEl>
                                              <p:pRg st="10" end="10"/>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499"/>
                                          </p:stCondLst>
                                        </p:cTn>
                                        <p:tgtEl>
                                          <p:spTgt spid="84480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4803" grpId="0" build="p"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5826" name="Rectangle 2"/>
          <p:cNvSpPr>
            <a:spLocks noGrp="1" noChangeArrowheads="1"/>
          </p:cNvSpPr>
          <p:nvPr>
            <p:ph type="title"/>
          </p:nvPr>
        </p:nvSpPr>
        <p:spPr/>
        <p:txBody>
          <a:bodyPr/>
          <a:lstStyle/>
          <a:p>
            <a:r>
              <a:rPr lang="en-US"/>
              <a:t>Some properties</a:t>
            </a:r>
          </a:p>
        </p:txBody>
      </p:sp>
      <p:sp>
        <p:nvSpPr>
          <p:cNvPr id="845827" name="Rectangle 3"/>
          <p:cNvSpPr>
            <a:spLocks noGrp="1" noChangeArrowheads="1"/>
          </p:cNvSpPr>
          <p:nvPr>
            <p:ph idx="1"/>
          </p:nvPr>
        </p:nvSpPr>
        <p:spPr/>
        <p:txBody>
          <a:bodyPr/>
          <a:lstStyle/>
          <a:p>
            <a:pPr>
              <a:lnSpc>
                <a:spcPct val="90000"/>
              </a:lnSpc>
              <a:buFontTx/>
              <a:buNone/>
            </a:pPr>
            <a:r>
              <a:rPr lang="en-US" dirty="0"/>
              <a:t>if selection is high, </a:t>
            </a:r>
            <a:r>
              <a:rPr lang="en-US" dirty="0" err="1">
                <a:solidFill>
                  <a:schemeClr val="accent2"/>
                </a:solidFill>
              </a:rPr>
              <a:t>R</a:t>
            </a:r>
            <a:r>
              <a:rPr lang="en-US" baseline="-25000" dirty="0" err="1">
                <a:solidFill>
                  <a:schemeClr val="accent2"/>
                </a:solidFill>
              </a:rPr>
              <a:t>min</a:t>
            </a:r>
            <a:r>
              <a:rPr lang="en-US" dirty="0"/>
              <a:t> is small and wider intervals are needed. If  </a:t>
            </a:r>
            <a:r>
              <a:rPr lang="en-US" dirty="0" err="1">
                <a:solidFill>
                  <a:schemeClr val="accent2"/>
                </a:solidFill>
              </a:rPr>
              <a:t>R</a:t>
            </a:r>
            <a:r>
              <a:rPr lang="en-US" baseline="-25000" dirty="0" err="1">
                <a:solidFill>
                  <a:schemeClr val="accent2"/>
                </a:solidFill>
              </a:rPr>
              <a:t>min</a:t>
            </a:r>
            <a:r>
              <a:rPr lang="en-US" dirty="0"/>
              <a:t>= 1 these are </a:t>
            </a:r>
            <a:r>
              <a:rPr lang="en-US" dirty="0" err="1"/>
              <a:t>Bonferroni</a:t>
            </a:r>
            <a:r>
              <a:rPr lang="en-US" dirty="0"/>
              <a:t> intervals.</a:t>
            </a:r>
          </a:p>
          <a:p>
            <a:pPr>
              <a:lnSpc>
                <a:spcPct val="90000"/>
              </a:lnSpc>
              <a:buFontTx/>
              <a:buNone/>
            </a:pPr>
            <a:r>
              <a:rPr lang="en-US" dirty="0"/>
              <a:t>If all are selected </a:t>
            </a:r>
            <a:r>
              <a:rPr lang="en-US" dirty="0" err="1">
                <a:solidFill>
                  <a:schemeClr val="accent2"/>
                </a:solidFill>
              </a:rPr>
              <a:t>R</a:t>
            </a:r>
            <a:r>
              <a:rPr lang="en-US" baseline="-25000" dirty="0" err="1">
                <a:solidFill>
                  <a:schemeClr val="accent2"/>
                </a:solidFill>
              </a:rPr>
              <a:t>min</a:t>
            </a:r>
            <a:r>
              <a:rPr lang="en-US" dirty="0"/>
              <a:t> = m and no adjustment is needed.</a:t>
            </a:r>
          </a:p>
          <a:p>
            <a:pPr>
              <a:lnSpc>
                <a:spcPct val="90000"/>
              </a:lnSpc>
              <a:buFontTx/>
              <a:buNone/>
            </a:pPr>
            <a:r>
              <a:rPr lang="en-US" dirty="0"/>
              <a:t>		</a:t>
            </a:r>
            <a:r>
              <a:rPr lang="en-US" dirty="0">
                <a:solidFill>
                  <a:schemeClr val="tx2"/>
                </a:solidFill>
              </a:rPr>
              <a:t>Thus FCR adjustment is adaptive</a:t>
            </a:r>
          </a:p>
          <a:p>
            <a:pPr>
              <a:lnSpc>
                <a:spcPct val="90000"/>
              </a:lnSpc>
              <a:buFontTx/>
              <a:buNone/>
            </a:pPr>
            <a:endParaRPr lang="en-US" dirty="0"/>
          </a:p>
          <a:p>
            <a:pPr>
              <a:lnSpc>
                <a:spcPct val="90000"/>
              </a:lnSpc>
              <a:buFontTx/>
              <a:buNone/>
            </a:pPr>
            <a:r>
              <a:rPr lang="en-US" dirty="0"/>
              <a:t>For many selection rules including unadjusted testing, </a:t>
            </a:r>
            <a:r>
              <a:rPr lang="en-US" dirty="0" err="1"/>
              <a:t>Bonferroni</a:t>
            </a:r>
            <a:r>
              <a:rPr lang="en-US" dirty="0"/>
              <a:t> testing, linear </a:t>
            </a:r>
            <a:r>
              <a:rPr lang="en-US" dirty="0" err="1"/>
              <a:t>stepup</a:t>
            </a:r>
            <a:r>
              <a:rPr lang="en-US" dirty="0"/>
              <a:t> testing, </a:t>
            </a:r>
            <a:r>
              <a:rPr lang="en-US" dirty="0" err="1">
                <a:solidFill>
                  <a:schemeClr val="accent2"/>
                </a:solidFill>
              </a:rPr>
              <a:t>R</a:t>
            </a:r>
            <a:r>
              <a:rPr lang="en-US" baseline="-25000" dirty="0" err="1">
                <a:solidFill>
                  <a:schemeClr val="accent2"/>
                </a:solidFill>
              </a:rPr>
              <a:t>min</a:t>
            </a:r>
            <a:r>
              <a:rPr lang="en-US" baseline="-25000" dirty="0">
                <a:solidFill>
                  <a:schemeClr val="accent2"/>
                </a:solidFill>
              </a:rPr>
              <a:t> </a:t>
            </a:r>
            <a:r>
              <a:rPr lang="en-US" dirty="0"/>
              <a:t>is taken over a single number, and is simply |S(</a:t>
            </a:r>
            <a:r>
              <a:rPr lang="en-US" b="1" i="1" dirty="0"/>
              <a:t>T</a:t>
            </a:r>
            <a:r>
              <a:rPr lang="en-US" dirty="0"/>
              <a:t>)|. </a:t>
            </a:r>
          </a:p>
          <a:p>
            <a:pPr>
              <a:lnSpc>
                <a:spcPct val="90000"/>
              </a:lnSpc>
              <a:buFontTx/>
              <a:buNone/>
            </a:pPr>
            <a:endParaRPr lang="en-US" dirty="0"/>
          </a:p>
          <a:p>
            <a:pPr>
              <a:lnSpc>
                <a:spcPct val="90000"/>
              </a:lnSpc>
              <a:buFontTx/>
              <a:buNone/>
            </a:pPr>
            <a:endParaRPr lang="en-US" dirty="0"/>
          </a:p>
          <a:p>
            <a:pPr>
              <a:lnSpc>
                <a:spcPct val="90000"/>
              </a:lnSpc>
              <a:buFontTx/>
              <a:buNone/>
            </a:pPr>
            <a:r>
              <a:rPr lang="en-US" dirty="0"/>
              <a:t>This is not the case for adaptive FDR testing procedures </a:t>
            </a:r>
            <a:r>
              <a:rPr lang="en-US" sz="1800" dirty="0">
                <a:solidFill>
                  <a:schemeClr val="tx1"/>
                </a:solidFill>
              </a:rPr>
              <a:t>(e.g. </a:t>
            </a:r>
            <a:r>
              <a:rPr lang="en-US" sz="1800" dirty="0" err="1">
                <a:solidFill>
                  <a:schemeClr val="tx1"/>
                </a:solidFill>
              </a:rPr>
              <a:t>YB&amp;Hochberg</a:t>
            </a:r>
            <a:r>
              <a:rPr lang="en-US" sz="1800" dirty="0">
                <a:solidFill>
                  <a:schemeClr val="tx1"/>
                </a:solidFill>
              </a:rPr>
              <a:t> </a:t>
            </a:r>
            <a:r>
              <a:rPr lang="ja-JP" altLang="en-US" sz="1800" dirty="0">
                <a:solidFill>
                  <a:schemeClr val="tx1"/>
                </a:solidFill>
                <a:latin typeface="Arial"/>
              </a:rPr>
              <a:t>‘</a:t>
            </a:r>
            <a:r>
              <a:rPr lang="en-US" sz="1800" dirty="0">
                <a:solidFill>
                  <a:schemeClr val="tx1"/>
                </a:solidFill>
              </a:rPr>
              <a:t>00, </a:t>
            </a:r>
            <a:r>
              <a:rPr lang="en-US" sz="1800" dirty="0" err="1">
                <a:solidFill>
                  <a:schemeClr val="tx1"/>
                </a:solidFill>
              </a:rPr>
              <a:t>YB,Krieger&amp;Yekutiel</a:t>
            </a:r>
            <a:r>
              <a:rPr lang="en-US" sz="1800" dirty="0">
                <a:solidFill>
                  <a:schemeClr val="tx1"/>
                </a:solidFill>
              </a:rPr>
              <a:t> </a:t>
            </a:r>
            <a:r>
              <a:rPr lang="ja-JP" altLang="en-US" sz="1800" dirty="0">
                <a:solidFill>
                  <a:schemeClr val="tx1"/>
                </a:solidFill>
                <a:latin typeface="Arial"/>
              </a:rPr>
              <a:t>‘</a:t>
            </a:r>
            <a:r>
              <a:rPr lang="en-US" sz="1800" dirty="0">
                <a:solidFill>
                  <a:schemeClr val="tx1"/>
                </a:solidFill>
              </a:rPr>
              <a:t>01,?, </a:t>
            </a:r>
            <a:r>
              <a:rPr lang="en-US" sz="1800" dirty="0" err="1">
                <a:solidFill>
                  <a:schemeClr val="tx1"/>
                </a:solidFill>
              </a:rPr>
              <a:t>Storey,Siegmund</a:t>
            </a:r>
            <a:r>
              <a:rPr lang="en-US" sz="1800" dirty="0">
                <a:solidFill>
                  <a:schemeClr val="tx1"/>
                </a:solidFill>
              </a:rPr>
              <a:t> &amp; Taylor </a:t>
            </a:r>
            <a:r>
              <a:rPr lang="ja-JP" altLang="en-US" sz="1800" dirty="0">
                <a:solidFill>
                  <a:schemeClr val="tx1"/>
                </a:solidFill>
                <a:latin typeface="Arial"/>
              </a:rPr>
              <a:t>‘</a:t>
            </a:r>
            <a:r>
              <a:rPr lang="en-US" sz="1800" dirty="0">
                <a:solidFill>
                  <a:schemeClr val="tx1"/>
                </a:solidFill>
              </a:rPr>
              <a:t>02,</a:t>
            </a:r>
            <a:r>
              <a:rPr lang="ja-JP" altLang="en-US" sz="1800" dirty="0">
                <a:solidFill>
                  <a:schemeClr val="tx1"/>
                </a:solidFill>
                <a:latin typeface="Arial"/>
              </a:rPr>
              <a:t>‘</a:t>
            </a:r>
            <a:r>
              <a:rPr lang="en-US" sz="1800" dirty="0">
                <a:solidFill>
                  <a:schemeClr val="tx1"/>
                </a:solidFill>
              </a:rPr>
              <a:t>04, etc.) </a:t>
            </a:r>
          </a:p>
        </p:txBody>
      </p:sp>
      <p:sp>
        <p:nvSpPr>
          <p:cNvPr id="4" name="Date Placeholder 3"/>
          <p:cNvSpPr>
            <a:spLocks noGrp="1"/>
          </p:cNvSpPr>
          <p:nvPr>
            <p:ph type="dt" sz="half" idx="10"/>
          </p:nvPr>
        </p:nvSpPr>
        <p:spPr/>
        <p:txBody>
          <a:bodyPr/>
          <a:lstStyle/>
          <a:p>
            <a:r>
              <a:rPr lang="en-US"/>
              <a:t>Y Benjamini</a:t>
            </a:r>
            <a:endParaRPr lang="en-US" sz="1400"/>
          </a:p>
        </p:txBody>
      </p:sp>
    </p:spTree>
    <p:extLst>
      <p:ext uri="{BB962C8B-B14F-4D97-AF65-F5344CB8AC3E}">
        <p14:creationId xmlns:p14="http://schemas.microsoft.com/office/powerpoint/2010/main" val="149952520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58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582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4582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45827">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84582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5827" grpId="0" build="p"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7874" name="Rectangle 2"/>
          <p:cNvSpPr>
            <a:spLocks noGrp="1" noChangeArrowheads="1"/>
          </p:cNvSpPr>
          <p:nvPr>
            <p:ph type="title"/>
          </p:nvPr>
        </p:nvSpPr>
        <p:spPr/>
        <p:txBody>
          <a:bodyPr/>
          <a:lstStyle/>
          <a:p>
            <a:r>
              <a:rPr lang="en-US"/>
              <a:t>How well do we do?</a:t>
            </a:r>
          </a:p>
        </p:txBody>
      </p:sp>
      <p:sp>
        <p:nvSpPr>
          <p:cNvPr id="847875" name="Rectangle 3"/>
          <p:cNvSpPr>
            <a:spLocks noGrp="1" noChangeArrowheads="1"/>
          </p:cNvSpPr>
          <p:nvPr>
            <p:ph idx="1"/>
          </p:nvPr>
        </p:nvSpPr>
        <p:spPr>
          <a:xfrm>
            <a:off x="838200" y="1295400"/>
            <a:ext cx="7543800" cy="5029200"/>
          </a:xfrm>
        </p:spPr>
        <p:txBody>
          <a:bodyPr/>
          <a:lstStyle/>
          <a:p>
            <a:pPr>
              <a:buFontTx/>
              <a:buNone/>
            </a:pPr>
            <a:r>
              <a:rPr lang="en-US">
                <a:solidFill>
                  <a:schemeClr val="accent2"/>
                </a:solidFill>
              </a:rPr>
              <a:t>Ex. 5: FCR of Linear-Stepup-selected, FCR-adjusted, </a:t>
            </a:r>
            <a:endParaRPr lang="en-US"/>
          </a:p>
          <a:p>
            <a:pPr>
              <a:buFontTx/>
              <a:buNone/>
            </a:pPr>
            <a:endParaRPr lang="en-US"/>
          </a:p>
        </p:txBody>
      </p:sp>
      <p:sp>
        <p:nvSpPr>
          <p:cNvPr id="6" name="Date Placeholder 3"/>
          <p:cNvSpPr>
            <a:spLocks noGrp="1"/>
          </p:cNvSpPr>
          <p:nvPr>
            <p:ph type="dt" sz="half" idx="10"/>
          </p:nvPr>
        </p:nvSpPr>
        <p:spPr/>
        <p:txBody>
          <a:bodyPr/>
          <a:lstStyle/>
          <a:p>
            <a:r>
              <a:rPr lang="en-US"/>
              <a:t>Y Benjamini</a:t>
            </a:r>
            <a:endParaRPr lang="en-US" sz="1400"/>
          </a:p>
        </p:txBody>
      </p:sp>
      <p:graphicFrame>
        <p:nvGraphicFramePr>
          <p:cNvPr id="847876" name="Object 4"/>
          <p:cNvGraphicFramePr>
            <a:graphicFrameLocks noChangeAspect="1"/>
          </p:cNvGraphicFramePr>
          <p:nvPr/>
        </p:nvGraphicFramePr>
        <p:xfrm>
          <a:off x="1676400" y="2209800"/>
          <a:ext cx="6019800" cy="2565400"/>
        </p:xfrm>
        <a:graphic>
          <a:graphicData uri="http://schemas.openxmlformats.org/presentationml/2006/ole">
            <mc:AlternateContent xmlns:mc="http://schemas.openxmlformats.org/markup-compatibility/2006">
              <mc:Choice xmlns:v="urn:schemas-microsoft-com:vml" Requires="v">
                <p:oleObj spid="_x0000_s150543" name="Chart" r:id="rId3" imgW="6858000" imgH="4064000" progId="MSGraph.Chart.8">
                  <p:embed/>
                </p:oleObj>
              </mc:Choice>
              <mc:Fallback>
                <p:oleObj name="Chart" r:id="rId3" imgW="6858000" imgH="4064000" progId="MSGraph.Chart.8">
                  <p:embed/>
                  <p:pic>
                    <p:nvPicPr>
                      <p:cNvPr id="847876"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2209800"/>
                        <a:ext cx="6019800" cy="25654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oleObj>
              </mc:Fallback>
            </mc:AlternateContent>
          </a:graphicData>
        </a:graphic>
      </p:graphicFrame>
      <p:sp>
        <p:nvSpPr>
          <p:cNvPr id="847877" name="Rectangle 5"/>
          <p:cNvSpPr>
            <a:spLocks noChangeArrowheads="1"/>
          </p:cNvSpPr>
          <p:nvPr/>
        </p:nvSpPr>
        <p:spPr bwMode="auto">
          <a:xfrm>
            <a:off x="685800" y="5084763"/>
            <a:ext cx="8001000" cy="16256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spAutoFit/>
          </a:bodyPr>
          <a:lstStyle/>
          <a:p>
            <a:pPr>
              <a:spcBef>
                <a:spcPct val="60000"/>
              </a:spcBef>
              <a:buClr>
                <a:schemeClr val="tx1"/>
              </a:buClr>
              <a:buFontTx/>
              <a:buNone/>
            </a:pPr>
            <a:r>
              <a:rPr lang="en-US" sz="2400" dirty="0">
                <a:solidFill>
                  <a:schemeClr val="tx2"/>
                </a:solidFill>
                <a:effectLst>
                  <a:outerShdw blurRad="38100" dist="38100" dir="2700000" algn="tl">
                    <a:srgbClr val="DDDDDD"/>
                  </a:outerShdw>
                </a:effectLst>
              </a:rPr>
              <a:t>Theorem</a:t>
            </a:r>
            <a:r>
              <a:rPr lang="en-US" sz="2400" dirty="0">
                <a:effectLst>
                  <a:outerShdw blurRad="38100" dist="38100" dir="2700000" algn="tl">
                    <a:srgbClr val="DDDDDD"/>
                  </a:outerShdw>
                </a:effectLst>
              </a:rPr>
              <a:t>: Under some additional conditions, </a:t>
            </a:r>
          </a:p>
          <a:p>
            <a:pPr>
              <a:spcBef>
                <a:spcPct val="60000"/>
              </a:spcBef>
              <a:buClr>
                <a:schemeClr val="tx1"/>
              </a:buClr>
              <a:buFontTx/>
              <a:buNone/>
            </a:pPr>
            <a:r>
              <a:rPr lang="en-US" sz="2400" dirty="0">
                <a:effectLst>
                  <a:outerShdw blurRad="38100" dist="38100" dir="2700000" algn="tl">
                    <a:srgbClr val="DDDDDD"/>
                  </a:outerShdw>
                </a:effectLst>
              </a:rPr>
              <a:t>if for all </a:t>
            </a:r>
            <a:r>
              <a:rPr lang="en-US" sz="2400" dirty="0" err="1">
                <a:effectLst>
                  <a:outerShdw blurRad="38100" dist="38100" dir="2700000" algn="tl">
                    <a:srgbClr val="DDDDDD"/>
                  </a:outerShdw>
                </a:effectLst>
              </a:rPr>
              <a:t>i</a:t>
            </a:r>
            <a:r>
              <a:rPr lang="en-US" sz="2400" dirty="0">
                <a:effectLst>
                  <a:outerShdw blurRad="38100" dist="38100" dir="2700000" algn="tl">
                    <a:srgbClr val="DDDDDD"/>
                  </a:outerShdw>
                </a:effectLst>
              </a:rPr>
              <a:t>=1,2,…,m, </a:t>
            </a:r>
            <a:r>
              <a:rPr lang="en-US" sz="2400" dirty="0">
                <a:effectLst>
                  <a:outerShdw blurRad="38100" dist="38100" dir="2700000" algn="tl">
                    <a:srgbClr val="DDDDDD"/>
                  </a:outerShdw>
                </a:effectLst>
                <a:latin typeface="Symbol" charset="0"/>
              </a:rPr>
              <a:t>m</a:t>
            </a:r>
            <a:r>
              <a:rPr lang="en-US" sz="2400" baseline="-25000" dirty="0">
                <a:effectLst>
                  <a:outerShdw blurRad="38100" dist="38100" dir="2700000" algn="tl">
                    <a:srgbClr val="DDDDDD"/>
                  </a:outerShdw>
                </a:effectLst>
              </a:rPr>
              <a:t>i</a:t>
            </a:r>
            <a:r>
              <a:rPr lang="en-US" sz="2400" dirty="0">
                <a:effectLst>
                  <a:outerShdw blurRad="38100" dist="38100" dir="2700000" algn="tl">
                    <a:srgbClr val="DDDDDD"/>
                  </a:outerShdw>
                </a:effectLst>
              </a:rPr>
              <a:t> is converges either to 0 or to infinity,</a:t>
            </a:r>
          </a:p>
          <a:p>
            <a:pPr>
              <a:spcBef>
                <a:spcPct val="60000"/>
              </a:spcBef>
              <a:buClr>
                <a:schemeClr val="tx1"/>
              </a:buClr>
              <a:buFontTx/>
              <a:buNone/>
            </a:pPr>
            <a:r>
              <a:rPr lang="en-US" sz="2400" dirty="0">
                <a:effectLst>
                  <a:outerShdw blurRad="38100" dist="38100" dir="2700000" algn="tl">
                    <a:srgbClr val="DDDDDD"/>
                  </a:outerShdw>
                </a:effectLst>
              </a:rPr>
              <a:t>the FCR -&gt; q.</a:t>
            </a:r>
            <a:endParaRPr lang="en-US" dirty="0"/>
          </a:p>
        </p:txBody>
      </p:sp>
    </p:spTree>
    <p:extLst>
      <p:ext uri="{BB962C8B-B14F-4D97-AF65-F5344CB8AC3E}">
        <p14:creationId xmlns:p14="http://schemas.microsoft.com/office/powerpoint/2010/main" val="44026277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787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78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847876" grpId="0"/>
      <p:bldP spid="847877" grpId="0"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3778" name="Rectangle 2"/>
          <p:cNvSpPr>
            <a:spLocks noGrp="1" noChangeArrowheads="1"/>
          </p:cNvSpPr>
          <p:nvPr>
            <p:ph type="title"/>
          </p:nvPr>
        </p:nvSpPr>
        <p:spPr/>
        <p:txBody>
          <a:bodyPr/>
          <a:lstStyle/>
          <a:p>
            <a:r>
              <a:rPr lang="en-US"/>
              <a:t>FCR controlling selective CIs </a:t>
            </a:r>
          </a:p>
        </p:txBody>
      </p:sp>
      <p:sp>
        <p:nvSpPr>
          <p:cNvPr id="843779" name="Rectangle 3"/>
          <p:cNvSpPr>
            <a:spLocks noGrp="1" noChangeArrowheads="1"/>
          </p:cNvSpPr>
          <p:nvPr>
            <p:ph idx="1"/>
          </p:nvPr>
        </p:nvSpPr>
        <p:spPr/>
        <p:txBody>
          <a:bodyPr/>
          <a:lstStyle/>
          <a:p>
            <a:pPr>
              <a:lnSpc>
                <a:spcPct val="90000"/>
              </a:lnSpc>
              <a:buFontTx/>
              <a:buNone/>
            </a:pPr>
            <a:r>
              <a:rPr lang="en-US" dirty="0"/>
              <a:t>Directly linked to the linear step-up FDR controlling procedure in BH </a:t>
            </a:r>
            <a:r>
              <a:rPr lang="ja-JP" altLang="en-US" dirty="0">
                <a:latin typeface="Arial"/>
              </a:rPr>
              <a:t>‘</a:t>
            </a:r>
            <a:r>
              <a:rPr lang="en-US" dirty="0"/>
              <a:t>95, for testing whether </a:t>
            </a:r>
            <a:r>
              <a:rPr lang="en-US" dirty="0">
                <a:latin typeface="Symbol" charset="0"/>
              </a:rPr>
              <a:t>m</a:t>
            </a:r>
            <a:r>
              <a:rPr lang="en-US" baseline="-25000" dirty="0"/>
              <a:t>i</a:t>
            </a:r>
            <a:r>
              <a:rPr lang="en-US" dirty="0"/>
              <a:t>=0.</a:t>
            </a:r>
          </a:p>
          <a:p>
            <a:pPr>
              <a:lnSpc>
                <a:spcPct val="90000"/>
              </a:lnSpc>
              <a:buFontTx/>
              <a:buNone/>
            </a:pPr>
            <a:r>
              <a:rPr lang="en-US" dirty="0"/>
              <a:t>If selection is made according to the above the procedure is as following:</a:t>
            </a:r>
          </a:p>
          <a:p>
            <a:pPr>
              <a:lnSpc>
                <a:spcPct val="90000"/>
              </a:lnSpc>
              <a:buFontTx/>
              <a:buNone/>
            </a:pPr>
            <a:r>
              <a:rPr lang="en-US" dirty="0">
                <a:solidFill>
                  <a:srgbClr val="000000"/>
                </a:solidFill>
              </a:rPr>
              <a:t>(Old)</a:t>
            </a:r>
            <a:r>
              <a:rPr lang="en-US" dirty="0"/>
              <a:t> Convert the </a:t>
            </a:r>
            <a:r>
              <a:rPr lang="en-US" b="1" i="1" dirty="0"/>
              <a:t>T</a:t>
            </a:r>
            <a:r>
              <a:rPr lang="en-US" b="1" i="1" baseline="-25000" dirty="0"/>
              <a:t>i</a:t>
            </a:r>
            <a:r>
              <a:rPr lang="en-US" dirty="0"/>
              <a:t> </a:t>
            </a:r>
            <a:r>
              <a:rPr lang="ja-JP" altLang="en-US" dirty="0">
                <a:latin typeface="Arial"/>
              </a:rPr>
              <a:t>‘</a:t>
            </a:r>
            <a:r>
              <a:rPr lang="en-US" dirty="0"/>
              <a:t>s to p-values testing </a:t>
            </a:r>
            <a:r>
              <a:rPr lang="en-US" dirty="0">
                <a:latin typeface="Symbol" charset="0"/>
              </a:rPr>
              <a:t>m</a:t>
            </a:r>
            <a:r>
              <a:rPr lang="en-US" baseline="-25000" dirty="0"/>
              <a:t>i</a:t>
            </a:r>
            <a:r>
              <a:rPr lang="en-US" dirty="0"/>
              <a:t> =0. </a:t>
            </a:r>
          </a:p>
          <a:p>
            <a:pPr>
              <a:lnSpc>
                <a:spcPct val="90000"/>
              </a:lnSpc>
              <a:buFontTx/>
              <a:buNone/>
            </a:pPr>
            <a:r>
              <a:rPr lang="en-US" dirty="0"/>
              <a:t>    After sorting the p-values P</a:t>
            </a:r>
            <a:r>
              <a:rPr lang="en-US" sz="2800" baseline="-25000" dirty="0"/>
              <a:t>(1)</a:t>
            </a:r>
            <a:r>
              <a:rPr lang="en-US" dirty="0"/>
              <a:t> ≤ P</a:t>
            </a:r>
            <a:r>
              <a:rPr lang="en-US" sz="2800" baseline="-25000" dirty="0"/>
              <a:t>(2)</a:t>
            </a:r>
            <a:r>
              <a:rPr lang="en-US" dirty="0"/>
              <a:t> ≤…≤ P</a:t>
            </a:r>
            <a:r>
              <a:rPr lang="en-US" sz="2800" baseline="-25000" dirty="0"/>
              <a:t>(m),</a:t>
            </a:r>
            <a:endParaRPr lang="en-US" dirty="0"/>
          </a:p>
          <a:p>
            <a:pPr>
              <a:lnSpc>
                <a:spcPct val="90000"/>
              </a:lnSpc>
              <a:buFontTx/>
              <a:buNone/>
            </a:pPr>
            <a:r>
              <a:rPr lang="en-US" dirty="0"/>
              <a:t>	  Let </a:t>
            </a:r>
            <a:r>
              <a:rPr lang="en-US" dirty="0">
                <a:solidFill>
                  <a:schemeClr val="tx2"/>
                </a:solidFill>
              </a:rPr>
              <a:t>R</a:t>
            </a:r>
            <a:r>
              <a:rPr lang="en-US" dirty="0">
                <a:solidFill>
                  <a:schemeClr val="accent2"/>
                </a:solidFill>
              </a:rPr>
              <a:t> </a:t>
            </a:r>
            <a:r>
              <a:rPr lang="en-US" dirty="0"/>
              <a:t>= max {</a:t>
            </a:r>
            <a:r>
              <a:rPr lang="en-US" dirty="0" err="1"/>
              <a:t>i</a:t>
            </a:r>
            <a:r>
              <a:rPr lang="en-US" dirty="0"/>
              <a:t> | P</a:t>
            </a:r>
            <a:r>
              <a:rPr lang="en-US" baseline="-25000" dirty="0"/>
              <a:t>(</a:t>
            </a:r>
            <a:r>
              <a:rPr lang="en-US" baseline="-25000" dirty="0" err="1"/>
              <a:t>i</a:t>
            </a:r>
            <a:r>
              <a:rPr lang="en-US" baseline="-25000" dirty="0"/>
              <a:t>)</a:t>
            </a:r>
            <a:r>
              <a:rPr lang="en-US" sz="2800" baseline="-25000" dirty="0"/>
              <a:t> </a:t>
            </a:r>
            <a:r>
              <a:rPr lang="en-US" dirty="0"/>
              <a:t>≤ </a:t>
            </a:r>
            <a:r>
              <a:rPr lang="en-US" dirty="0" err="1"/>
              <a:t>iq</a:t>
            </a:r>
            <a:r>
              <a:rPr lang="en-US" dirty="0"/>
              <a:t>/m }  </a:t>
            </a:r>
          </a:p>
          <a:p>
            <a:pPr>
              <a:lnSpc>
                <a:spcPct val="90000"/>
              </a:lnSpc>
              <a:buFontTx/>
              <a:buNone/>
            </a:pPr>
            <a:endParaRPr lang="en-US" dirty="0"/>
          </a:p>
          <a:p>
            <a:pPr>
              <a:lnSpc>
                <a:spcPct val="90000"/>
              </a:lnSpc>
              <a:buFontTx/>
              <a:buNone/>
            </a:pPr>
            <a:r>
              <a:rPr lang="en-US" dirty="0">
                <a:solidFill>
                  <a:srgbClr val="000000"/>
                </a:solidFill>
              </a:rPr>
              <a:t>(New)</a:t>
            </a:r>
            <a:r>
              <a:rPr lang="en-US" dirty="0"/>
              <a:t> So S(</a:t>
            </a:r>
            <a:r>
              <a:rPr lang="en-US" b="1" i="1" dirty="0"/>
              <a:t>T</a:t>
            </a:r>
            <a:r>
              <a:rPr lang="en-US" dirty="0"/>
              <a:t>)={</a:t>
            </a:r>
            <a:r>
              <a:rPr lang="en-US" i="1" dirty="0" err="1"/>
              <a:t>i</a:t>
            </a:r>
            <a:r>
              <a:rPr lang="en-US" dirty="0"/>
              <a:t> | P</a:t>
            </a:r>
            <a:r>
              <a:rPr lang="en-US" sz="2800" baseline="-25000" dirty="0"/>
              <a:t>(</a:t>
            </a:r>
            <a:r>
              <a:rPr lang="en-US" sz="2800" baseline="-25000" dirty="0" err="1"/>
              <a:t>i</a:t>
            </a:r>
            <a:r>
              <a:rPr lang="en-US" sz="2800" baseline="-25000" dirty="0"/>
              <a:t>) </a:t>
            </a:r>
            <a:r>
              <a:rPr lang="en-US" dirty="0"/>
              <a:t>≤ </a:t>
            </a:r>
            <a:r>
              <a:rPr lang="en-US" dirty="0" err="1">
                <a:solidFill>
                  <a:schemeClr val="tx2"/>
                </a:solidFill>
              </a:rPr>
              <a:t>R</a:t>
            </a:r>
            <a:r>
              <a:rPr lang="en-US" dirty="0" err="1"/>
              <a:t>q</a:t>
            </a:r>
            <a:r>
              <a:rPr lang="en-US" dirty="0"/>
              <a:t>/m} and its size is </a:t>
            </a:r>
            <a:r>
              <a:rPr lang="en-US" dirty="0">
                <a:solidFill>
                  <a:schemeClr val="tx2"/>
                </a:solidFill>
              </a:rPr>
              <a:t>R</a:t>
            </a:r>
            <a:r>
              <a:rPr lang="en-US" dirty="0"/>
              <a:t>. </a:t>
            </a:r>
          </a:p>
          <a:p>
            <a:pPr>
              <a:lnSpc>
                <a:spcPct val="90000"/>
              </a:lnSpc>
              <a:buFontTx/>
              <a:buNone/>
            </a:pPr>
            <a:r>
              <a:rPr lang="en-US" dirty="0"/>
              <a:t>	For each </a:t>
            </a:r>
            <a:r>
              <a:rPr lang="en-US" dirty="0">
                <a:latin typeface="Symbol" charset="0"/>
              </a:rPr>
              <a:t>m</a:t>
            </a:r>
            <a:r>
              <a:rPr lang="en-US" baseline="-25000" dirty="0"/>
              <a:t>i</a:t>
            </a:r>
            <a:r>
              <a:rPr lang="en-US" dirty="0"/>
              <a:t> , </a:t>
            </a:r>
            <a:r>
              <a:rPr lang="en-US" i="1" dirty="0" err="1"/>
              <a:t>i</a:t>
            </a:r>
            <a:r>
              <a:rPr lang="en-US" dirty="0"/>
              <a:t> </a:t>
            </a:r>
            <a:r>
              <a:rPr lang="en-US" dirty="0">
                <a:latin typeface="Symbol" charset="0"/>
              </a:rPr>
              <a:t>e</a:t>
            </a:r>
            <a:r>
              <a:rPr lang="en-US" dirty="0"/>
              <a:t> S(</a:t>
            </a:r>
            <a:r>
              <a:rPr lang="en-US" b="1" i="1" dirty="0"/>
              <a:t>T</a:t>
            </a:r>
            <a:r>
              <a:rPr lang="en-US" dirty="0"/>
              <a:t>), construct a marginal 1- </a:t>
            </a:r>
            <a:r>
              <a:rPr lang="en-US" dirty="0" err="1">
                <a:solidFill>
                  <a:schemeClr val="tx2"/>
                </a:solidFill>
              </a:rPr>
              <a:t>R</a:t>
            </a:r>
            <a:r>
              <a:rPr lang="en-US" dirty="0" err="1"/>
              <a:t>q</a:t>
            </a:r>
            <a:r>
              <a:rPr lang="en-US" dirty="0"/>
              <a:t>/m level CI.</a:t>
            </a:r>
          </a:p>
        </p:txBody>
      </p:sp>
      <p:sp>
        <p:nvSpPr>
          <p:cNvPr id="4" name="Date Placeholder 3"/>
          <p:cNvSpPr>
            <a:spLocks noGrp="1"/>
          </p:cNvSpPr>
          <p:nvPr>
            <p:ph type="dt" sz="half" idx="10"/>
          </p:nvPr>
        </p:nvSpPr>
        <p:spPr/>
        <p:txBody>
          <a:bodyPr/>
          <a:lstStyle/>
          <a:p>
            <a:r>
              <a:rPr lang="en-US"/>
              <a:t>Y Benjamini</a:t>
            </a:r>
            <a:endParaRPr lang="en-US" sz="1400"/>
          </a:p>
        </p:txBody>
      </p:sp>
    </p:spTree>
    <p:extLst>
      <p:ext uri="{BB962C8B-B14F-4D97-AF65-F5344CB8AC3E}">
        <p14:creationId xmlns:p14="http://schemas.microsoft.com/office/powerpoint/2010/main" val="17431622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437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4377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499"/>
                                          </p:stCondLst>
                                        </p:cTn>
                                        <p:tgtEl>
                                          <p:spTgt spid="843779">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499"/>
                                          </p:stCondLst>
                                        </p:cTn>
                                        <p:tgtEl>
                                          <p:spTgt spid="843779">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843779">
                                            <p:txEl>
                                              <p:pRg st="4" end="4"/>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499"/>
                                          </p:stCondLst>
                                        </p:cTn>
                                        <p:tgtEl>
                                          <p:spTgt spid="843779">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499"/>
                                          </p:stCondLst>
                                        </p:cTn>
                                        <p:tgtEl>
                                          <p:spTgt spid="84377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3779" grpId="0" uiExpand="1"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Grp="1" noChangeArrowheads="1"/>
          </p:cNvSpPr>
          <p:nvPr>
            <p:ph type="title"/>
          </p:nvPr>
        </p:nvSpPr>
        <p:spPr>
          <a:xfrm>
            <a:off x="838200" y="381000"/>
            <a:ext cx="7543800" cy="1066800"/>
          </a:xfrm>
        </p:spPr>
        <p:txBody>
          <a:bodyPr/>
          <a:lstStyle/>
          <a:p>
            <a:pPr algn="ctr" eaLnBrk="1" fontAlgn="auto" hangingPunct="1">
              <a:spcAft>
                <a:spcPts val="0"/>
              </a:spcAft>
              <a:defRPr/>
            </a:pPr>
            <a:r>
              <a:rPr lang="en-US" dirty="0">
                <a:ea typeface="+mj-ea"/>
                <a:cs typeface="+mj-cs"/>
              </a:rPr>
              <a:t>The graphical way to look at it</a:t>
            </a:r>
          </a:p>
        </p:txBody>
      </p:sp>
      <p:graphicFrame>
        <p:nvGraphicFramePr>
          <p:cNvPr id="67588" name="Object 3"/>
          <p:cNvGraphicFramePr>
            <a:graphicFrameLocks noGrp="1" noChangeAspect="1"/>
          </p:cNvGraphicFramePr>
          <p:nvPr>
            <p:ph idx="1"/>
          </p:nvPr>
        </p:nvGraphicFramePr>
        <p:xfrm>
          <a:off x="728663" y="1828800"/>
          <a:ext cx="7467600" cy="4518025"/>
        </p:xfrm>
        <a:graphic>
          <a:graphicData uri="http://schemas.openxmlformats.org/presentationml/2006/ole">
            <mc:AlternateContent xmlns:mc="http://schemas.openxmlformats.org/markup-compatibility/2006">
              <mc:Choice xmlns:v="urn:schemas-microsoft-com:vml" Requires="v">
                <p:oleObj spid="_x0000_s32827" name="Worksheet" r:id="rId4" imgW="28257500" imgH="17094200" progId="Excel.Sheet.8">
                  <p:embed/>
                </p:oleObj>
              </mc:Choice>
              <mc:Fallback>
                <p:oleObj name="Worksheet" r:id="rId4" imgW="28257500" imgH="17094200" progId="Excel.Sheet.8">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8663" y="1828800"/>
                        <a:ext cx="7467600" cy="4518025"/>
                      </a:xfrm>
                      <a:prstGeom prst="rect">
                        <a:avLst/>
                      </a:prstGeom>
                      <a:noFill/>
                      <a:ln w="9525">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81320" dir="2319588" algn="ctr" rotWithShape="0">
                                <a:srgbClr val="000000">
                                  <a:alpha val="74997"/>
                                </a:srgbClr>
                              </a:outerShdw>
                            </a:effectLst>
                          </a14:hiddenEffects>
                        </a:ext>
                      </a:extLst>
                    </p:spPr>
                  </p:pic>
                </p:oleObj>
              </mc:Fallback>
            </mc:AlternateContent>
          </a:graphicData>
        </a:graphic>
      </p:graphicFrame>
      <p:sp>
        <p:nvSpPr>
          <p:cNvPr id="67585"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67586"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endParaRPr lang="en-US" sz="1400">
              <a:solidFill>
                <a:srgbClr val="FFFFFF"/>
              </a:solidFill>
            </a:endParaRPr>
          </a:p>
        </p:txBody>
      </p:sp>
      <p:sp>
        <p:nvSpPr>
          <p:cNvPr id="669700" name="Line 4"/>
          <p:cNvSpPr>
            <a:spLocks noChangeShapeType="1"/>
          </p:cNvSpPr>
          <p:nvPr/>
        </p:nvSpPr>
        <p:spPr bwMode="auto">
          <a:xfrm flipH="1">
            <a:off x="1374616" y="5494338"/>
            <a:ext cx="6191250" cy="144462"/>
          </a:xfrm>
          <a:prstGeom prst="line">
            <a:avLst/>
          </a:prstGeom>
          <a:noFill/>
          <a:ln w="9525">
            <a:solidFill>
              <a:schemeClr val="accent2"/>
            </a:solidFill>
            <a:round/>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fontAlgn="auto">
              <a:spcBef>
                <a:spcPts val="0"/>
              </a:spcBef>
              <a:spcAft>
                <a:spcPts val="0"/>
              </a:spcAft>
              <a:defRPr/>
            </a:pPr>
            <a:endParaRPr lang="en-US">
              <a:latin typeface="+mn-lt"/>
              <a:ea typeface="+mn-ea"/>
              <a:cs typeface="+mn-cs"/>
            </a:endParaRPr>
          </a:p>
        </p:txBody>
      </p:sp>
    </p:spTree>
    <p:extLst>
      <p:ext uri="{BB962C8B-B14F-4D97-AF65-F5344CB8AC3E}">
        <p14:creationId xmlns:p14="http://schemas.microsoft.com/office/powerpoint/2010/main" val="142253085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9" name="Date Placeholder 1"/>
          <p:cNvSpPr>
            <a:spLocks noGrp="1"/>
          </p:cNvSpPr>
          <p:nvPr>
            <p:ph type="dt" sz="half" idx="10"/>
          </p:nvPr>
        </p:nvSpPr>
        <p:spPr/>
        <p:txBody>
          <a:bodyPr/>
          <a:lstStyle/>
          <a:p>
            <a:r>
              <a:rPr lang="en-US"/>
              <a:t>YB </a:t>
            </a:r>
            <a:endParaRPr lang="en-US" sz="1400"/>
          </a:p>
        </p:txBody>
      </p:sp>
      <p:sp>
        <p:nvSpPr>
          <p:cNvPr id="1817602" name="Text Box 2"/>
          <p:cNvSpPr txBox="1">
            <a:spLocks noChangeArrowheads="1"/>
          </p:cNvSpPr>
          <p:nvPr/>
        </p:nvSpPr>
        <p:spPr bwMode="auto">
          <a:xfrm>
            <a:off x="325438" y="381000"/>
            <a:ext cx="8513762" cy="6096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14338">
              <a:spcBef>
                <a:spcPct val="0"/>
              </a:spcBef>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1pPr>
            <a:lvl2pPr marL="392113" indent="-196850" defTabSz="414338">
              <a:spcBef>
                <a:spcPct val="0"/>
              </a:spcBef>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2pPr>
            <a:lvl3pPr marL="587375" indent="-195263" defTabSz="414338">
              <a:spcBef>
                <a:spcPct val="0"/>
              </a:spcBef>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3pPr>
            <a:lvl4pPr marL="782638" indent="-195263" defTabSz="414338">
              <a:spcBef>
                <a:spcPct val="0"/>
              </a:spcBef>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4pPr>
            <a:lvl5pPr marL="979488" indent="-196850" defTabSz="414338">
              <a:spcBef>
                <a:spcPct val="0"/>
              </a:spcBef>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 pos="5253038" algn="l"/>
                <a:tab pos="5910263" algn="l"/>
                <a:tab pos="6565900" algn="l"/>
                <a:tab pos="7223125" algn="l"/>
                <a:tab pos="7880350" algn="l"/>
              </a:tabLst>
              <a:defRPr kumimoji="1" sz="2400">
                <a:solidFill>
                  <a:schemeClr val="tx1"/>
                </a:solidFill>
                <a:latin typeface="Times New Roman" charset="0"/>
                <a:ea typeface="ＭＳ Ｐゴシック" charset="0"/>
              </a:defRPr>
            </a:lvl9pPr>
          </a:lstStyle>
          <a:p>
            <a:pPr eaLnBrk="1">
              <a:lnSpc>
                <a:spcPct val="93000"/>
              </a:lnSpc>
              <a:buClr>
                <a:srgbClr val="000000"/>
              </a:buClr>
              <a:buSzPct val="45000"/>
              <a:buFont typeface="Wingdings" charset="0"/>
              <a:buNone/>
            </a:pPr>
            <a:r>
              <a:rPr kumimoji="0" lang="en-GB" sz="2000" b="1">
                <a:solidFill>
                  <a:srgbClr val="000000"/>
                </a:solidFill>
                <a:latin typeface="Arial" charset="0"/>
                <a:cs typeface="msgothic" charset="0"/>
              </a:rPr>
              <a:t>City-specific and pooled percentage increase adjusting for barometric pressure, … </a:t>
            </a:r>
            <a:r>
              <a:rPr kumimoji="0" lang="en-GB" sz="2000" b="1">
                <a:solidFill>
                  <a:schemeClr val="tx2"/>
                </a:solidFill>
                <a:latin typeface="Arial" charset="0"/>
                <a:cs typeface="msgothic" charset="0"/>
              </a:rPr>
              <a:t>and FDR adjusted for selection using BH</a:t>
            </a:r>
            <a:endParaRPr kumimoji="0" lang="en-GB" sz="2000" b="1">
              <a:solidFill>
                <a:srgbClr val="000000"/>
              </a:solidFill>
              <a:latin typeface="Arial" charset="0"/>
              <a:cs typeface="msgothic" charset="0"/>
            </a:endParaRPr>
          </a:p>
        </p:txBody>
      </p:sp>
      <p:pic>
        <p:nvPicPr>
          <p:cNvPr id="18176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1200" y="6353175"/>
            <a:ext cx="2533650" cy="50482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pic>
        <p:nvPicPr>
          <p:cNvPr id="18176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63" y="1004888"/>
            <a:ext cx="7142162" cy="4892675"/>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sp>
        <p:nvSpPr>
          <p:cNvPr id="1817605" name="Text Box 5"/>
          <p:cNvSpPr txBox="1">
            <a:spLocks noChangeArrowheads="1"/>
          </p:cNvSpPr>
          <p:nvPr/>
        </p:nvSpPr>
        <p:spPr bwMode="auto">
          <a:xfrm>
            <a:off x="1001713" y="5972175"/>
            <a:ext cx="3919537" cy="231775"/>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FFFFFF"/>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defTabSz="414338">
              <a:spcBef>
                <a:spcPct val="0"/>
              </a:spcBef>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1pPr>
            <a:lvl2pPr marL="392113" indent="-196850" defTabSz="414338">
              <a:spcBef>
                <a:spcPct val="0"/>
              </a:spcBef>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2pPr>
            <a:lvl3pPr marL="587375" indent="-195263" defTabSz="414338">
              <a:spcBef>
                <a:spcPct val="0"/>
              </a:spcBef>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3pPr>
            <a:lvl4pPr marL="782638" indent="-195263" defTabSz="414338">
              <a:spcBef>
                <a:spcPct val="0"/>
              </a:spcBef>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4pPr>
            <a:lvl5pPr marL="979488" indent="-196850" defTabSz="414338">
              <a:spcBef>
                <a:spcPct val="0"/>
              </a:spcBef>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Lst>
              <a:defRPr kumimoji="1" sz="2400">
                <a:solidFill>
                  <a:schemeClr val="tx1"/>
                </a:solidFill>
                <a:latin typeface="Times New Roman" charset="0"/>
                <a:ea typeface="ＭＳ Ｐゴシック" charset="0"/>
              </a:defRPr>
            </a:lvl9pPr>
          </a:lstStyle>
          <a:p>
            <a:pPr eaLnBrk="1">
              <a:lnSpc>
                <a:spcPct val="93000"/>
              </a:lnSpc>
              <a:buClr>
                <a:srgbClr val="000000"/>
              </a:buClr>
              <a:buSzPct val="45000"/>
              <a:buFont typeface="Wingdings" charset="0"/>
              <a:buNone/>
            </a:pPr>
            <a:r>
              <a:rPr kumimoji="0" lang="en-GB" sz="1100" b="1">
                <a:solidFill>
                  <a:srgbClr val="000000"/>
                </a:solidFill>
                <a:latin typeface="Arial" charset="0"/>
                <a:cs typeface="msgothic" charset="0"/>
              </a:rPr>
              <a:t>Analitis A et al. Am. J. Epidemiol. 2008;168:1397-1408</a:t>
            </a:r>
          </a:p>
        </p:txBody>
      </p:sp>
      <p:sp>
        <p:nvSpPr>
          <p:cNvPr id="1817606" name="Text Box 6"/>
          <p:cNvSpPr txBox="1">
            <a:spLocks noChangeArrowheads="1"/>
          </p:cNvSpPr>
          <p:nvPr/>
        </p:nvSpPr>
        <p:spPr bwMode="auto">
          <a:xfrm>
            <a:off x="98425" y="6450013"/>
            <a:ext cx="4930775" cy="3471862"/>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0" tIns="0" rIns="0" bIns="0"/>
          <a:lstStyle>
            <a:lvl1pPr marL="77788" indent="-77788" defTabSz="414338">
              <a:spcBef>
                <a:spcPct val="0"/>
              </a:spcBef>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1pPr>
            <a:lvl2pPr marL="392113" indent="-196850" defTabSz="414338">
              <a:spcBef>
                <a:spcPct val="0"/>
              </a:spcBef>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2pPr>
            <a:lvl3pPr marL="587375" indent="-195263" defTabSz="414338">
              <a:spcBef>
                <a:spcPct val="0"/>
              </a:spcBef>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3pPr>
            <a:lvl4pPr marL="782638" indent="-195263" defTabSz="414338">
              <a:spcBef>
                <a:spcPct val="0"/>
              </a:spcBef>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4pPr>
            <a:lvl5pPr marL="979488" indent="-196850" defTabSz="414338">
              <a:spcBef>
                <a:spcPct val="0"/>
              </a:spcBef>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5pPr>
            <a:lvl6pPr marL="14366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6pPr>
            <a:lvl7pPr marL="18938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7pPr>
            <a:lvl8pPr marL="23510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8pPr>
            <a:lvl9pPr marL="2808288" indent="-196850" defTabSz="414338" eaLnBrk="0" fontAlgn="base" hangingPunct="0">
              <a:spcBef>
                <a:spcPct val="0"/>
              </a:spcBef>
              <a:spcAft>
                <a:spcPct val="0"/>
              </a:spcAft>
              <a:tabLst>
                <a:tab pos="657225" algn="l"/>
                <a:tab pos="1312863" algn="l"/>
                <a:tab pos="1970088" algn="l"/>
                <a:tab pos="2627313" algn="l"/>
                <a:tab pos="3282950" algn="l"/>
                <a:tab pos="3940175" algn="l"/>
                <a:tab pos="4595813" algn="l"/>
              </a:tabLst>
              <a:defRPr kumimoji="1" sz="2400">
                <a:solidFill>
                  <a:schemeClr val="tx1"/>
                </a:solidFill>
                <a:latin typeface="Times New Roman" charset="0"/>
                <a:ea typeface="ＭＳ Ｐゴシック" charset="0"/>
              </a:defRPr>
            </a:lvl9pPr>
          </a:lstStyle>
          <a:p>
            <a:pPr eaLnBrk="1">
              <a:lnSpc>
                <a:spcPct val="93000"/>
              </a:lnSpc>
              <a:buClr>
                <a:srgbClr val="000000"/>
              </a:buClr>
              <a:buSzPct val="45000"/>
              <a:buFont typeface="Wingdings" charset="0"/>
              <a:buNone/>
            </a:pPr>
            <a:r>
              <a:rPr kumimoji="0" lang="en-GB" sz="900">
                <a:solidFill>
                  <a:srgbClr val="000000"/>
                </a:solidFill>
                <a:latin typeface="Arial" charset="0"/>
                <a:cs typeface="msgothic" charset="0"/>
              </a:rPr>
              <a:t>American Journal of Epidemiology © The Author 2008. Published by the Johns Hopkins Bloomberg School of Public Health. All rights reserved. For permissions, please e-mail: journals.permissions@oxfordjournals.org.</a:t>
            </a:r>
          </a:p>
        </p:txBody>
      </p:sp>
      <p:sp>
        <p:nvSpPr>
          <p:cNvPr id="1817608" name="Line 8"/>
          <p:cNvSpPr>
            <a:spLocks noChangeShapeType="1"/>
          </p:cNvSpPr>
          <p:nvPr/>
        </p:nvSpPr>
        <p:spPr bwMode="auto">
          <a:xfrm>
            <a:off x="2247900" y="2819400"/>
            <a:ext cx="0" cy="284163"/>
          </a:xfrm>
          <a:prstGeom prst="line">
            <a:avLst/>
          </a:prstGeom>
          <a:noFill/>
          <a:ln w="9525">
            <a:solidFill>
              <a:srgbClr val="FF000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sp>
        <p:nvSpPr>
          <p:cNvPr id="1817611" name="Line 11"/>
          <p:cNvSpPr>
            <a:spLocks noChangeShapeType="1"/>
          </p:cNvSpPr>
          <p:nvPr/>
        </p:nvSpPr>
        <p:spPr bwMode="auto">
          <a:xfrm>
            <a:off x="5519738" y="2576513"/>
            <a:ext cx="0" cy="457200"/>
          </a:xfrm>
          <a:prstGeom prst="line">
            <a:avLst/>
          </a:prstGeom>
          <a:noFill/>
          <a:ln w="9525">
            <a:solidFill>
              <a:srgbClr val="FF000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sp>
        <p:nvSpPr>
          <p:cNvPr id="1817613" name="Line 13"/>
          <p:cNvSpPr>
            <a:spLocks noChangeShapeType="1"/>
          </p:cNvSpPr>
          <p:nvPr/>
        </p:nvSpPr>
        <p:spPr bwMode="auto">
          <a:xfrm>
            <a:off x="6470650" y="2559050"/>
            <a:ext cx="0" cy="533400"/>
          </a:xfrm>
          <a:prstGeom prst="line">
            <a:avLst/>
          </a:prstGeom>
          <a:noFill/>
          <a:ln w="9525">
            <a:solidFill>
              <a:srgbClr val="FF000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sp>
        <p:nvSpPr>
          <p:cNvPr id="1817614" name="Line 14"/>
          <p:cNvSpPr>
            <a:spLocks noChangeShapeType="1"/>
          </p:cNvSpPr>
          <p:nvPr/>
        </p:nvSpPr>
        <p:spPr bwMode="auto">
          <a:xfrm>
            <a:off x="1800225" y="2347913"/>
            <a:ext cx="0" cy="762000"/>
          </a:xfrm>
          <a:prstGeom prst="line">
            <a:avLst/>
          </a:prstGeom>
          <a:noFill/>
          <a:ln w="9525">
            <a:solidFill>
              <a:srgbClr val="FF000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sp>
        <p:nvSpPr>
          <p:cNvPr id="1817622" name="Line 22"/>
          <p:cNvSpPr>
            <a:spLocks noChangeShapeType="1"/>
          </p:cNvSpPr>
          <p:nvPr/>
        </p:nvSpPr>
        <p:spPr bwMode="auto">
          <a:xfrm>
            <a:off x="2722563" y="2074863"/>
            <a:ext cx="0" cy="1004887"/>
          </a:xfrm>
          <a:prstGeom prst="line">
            <a:avLst/>
          </a:prstGeom>
          <a:noFill/>
          <a:ln w="9525">
            <a:solidFill>
              <a:srgbClr val="FF0000"/>
            </a:solidFill>
            <a:miter lim="800000"/>
            <a:headEnd type="triangle" w="med" len="me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grpSp>
        <p:nvGrpSpPr>
          <p:cNvPr id="1817624" name="Group 24"/>
          <p:cNvGrpSpPr>
            <a:grpSpLocks/>
          </p:cNvGrpSpPr>
          <p:nvPr/>
        </p:nvGrpSpPr>
        <p:grpSpPr bwMode="auto">
          <a:xfrm>
            <a:off x="6477000" y="914400"/>
            <a:ext cx="1600200" cy="895350"/>
            <a:chOff x="72" y="2173"/>
            <a:chExt cx="1464" cy="744"/>
          </a:xfrm>
        </p:grpSpPr>
        <p:sp>
          <p:nvSpPr>
            <p:cNvPr id="1817621" name="Rectangle 21"/>
            <p:cNvSpPr>
              <a:spLocks noChangeArrowheads="1"/>
            </p:cNvSpPr>
            <p:nvPr/>
          </p:nvSpPr>
          <p:spPr bwMode="auto">
            <a:xfrm>
              <a:off x="72" y="2173"/>
              <a:ext cx="1464" cy="74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a:buFontTx/>
                <a:buNone/>
              </a:pPr>
              <a:r>
                <a:rPr lang="en-US" sz="2400"/>
                <a:t>Z</a:t>
              </a:r>
              <a:r>
                <a:rPr lang="en-US" sz="2400" baseline="-25000"/>
                <a:t>1-0.025(</a:t>
              </a:r>
              <a:r>
                <a:rPr lang="en-US" sz="2400" baseline="-25000">
                  <a:solidFill>
                    <a:schemeClr val="tx2"/>
                  </a:solidFill>
                </a:rPr>
                <a:t>5/36</a:t>
              </a:r>
              <a:r>
                <a:rPr lang="en-US" sz="2400" baseline="-25000"/>
                <a:t>)</a:t>
              </a:r>
              <a:endParaRPr lang="en-US" sz="2400"/>
            </a:p>
            <a:p>
              <a:pPr>
                <a:buFontTx/>
                <a:buNone/>
              </a:pPr>
              <a:r>
                <a:rPr lang="en-US" sz="2400"/>
                <a:t>Z</a:t>
              </a:r>
              <a:r>
                <a:rPr lang="en-US" sz="2400" baseline="-25000"/>
                <a:t>1-0.025</a:t>
              </a:r>
              <a:endParaRPr lang="en-US" sz="2400"/>
            </a:p>
          </p:txBody>
        </p:sp>
        <p:sp>
          <p:nvSpPr>
            <p:cNvPr id="1817623" name="Line 23"/>
            <p:cNvSpPr>
              <a:spLocks noChangeShapeType="1"/>
            </p:cNvSpPr>
            <p:nvPr/>
          </p:nvSpPr>
          <p:spPr bwMode="auto">
            <a:xfrm>
              <a:off x="192" y="2544"/>
              <a:ext cx="1248" cy="0"/>
            </a:xfrm>
            <a:prstGeom prst="line">
              <a:avLst/>
            </a:prstGeom>
            <a:noFill/>
            <a:ln w="9525">
              <a:solidFill>
                <a:schemeClr val="tx1"/>
              </a:solidFill>
              <a:miter lim="800000"/>
              <a:headEnd/>
              <a:tailEn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grpSp>
      <p:sp>
        <p:nvSpPr>
          <p:cNvPr id="1817625" name="Rectangle 25"/>
          <p:cNvSpPr>
            <a:spLocks noChangeArrowheads="1"/>
          </p:cNvSpPr>
          <p:nvPr/>
        </p:nvSpPr>
        <p:spPr bwMode="auto">
          <a:xfrm>
            <a:off x="8153400" y="1143000"/>
            <a:ext cx="990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a:buFontTx/>
              <a:buNone/>
            </a:pPr>
            <a:r>
              <a:rPr lang="en-US" sz="2400"/>
              <a:t>~1.3</a:t>
            </a:r>
            <a:endParaRPr lang="en-US"/>
          </a:p>
        </p:txBody>
      </p:sp>
      <p:sp>
        <p:nvSpPr>
          <p:cNvPr id="1817627" name="Rectangle 27"/>
          <p:cNvSpPr>
            <a:spLocks noChangeArrowheads="1"/>
          </p:cNvSpPr>
          <p:nvPr/>
        </p:nvSpPr>
        <p:spPr bwMode="auto">
          <a:xfrm>
            <a:off x="7315200" y="2743200"/>
            <a:ext cx="914400" cy="685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sp>
        <p:nvSpPr>
          <p:cNvPr id="1817628" name="Rectangle 28"/>
          <p:cNvSpPr>
            <a:spLocks noChangeArrowheads="1"/>
          </p:cNvSpPr>
          <p:nvPr/>
        </p:nvSpPr>
        <p:spPr bwMode="auto">
          <a:xfrm>
            <a:off x="7391400" y="4953000"/>
            <a:ext cx="914400" cy="685800"/>
          </a:xfrm>
          <a:prstGeom prst="rect">
            <a:avLst/>
          </a:prstGeom>
          <a:solidFill>
            <a:srgbClr val="FFFFFF"/>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endParaRPr lang="en-US"/>
          </a:p>
        </p:txBody>
      </p:sp>
      <p:sp>
        <p:nvSpPr>
          <p:cNvPr id="1817629" name="Rectangle 29"/>
          <p:cNvSpPr>
            <a:spLocks noChangeArrowheads="1"/>
          </p:cNvSpPr>
          <p:nvPr/>
        </p:nvSpPr>
        <p:spPr bwMode="auto">
          <a:xfrm>
            <a:off x="1524000" y="6400800"/>
            <a:ext cx="6477000" cy="376238"/>
          </a:xfrm>
          <a:prstGeom prst="rect">
            <a:avLst/>
          </a:prstGeom>
          <a:solidFill>
            <a:srgbClr val="FFFFFF"/>
          </a:solidFill>
          <a:ln w="9525">
            <a:solidFill>
              <a:srgbClr val="FFFFFF"/>
            </a:solidFill>
            <a:miter lim="800000"/>
            <a:headEnd/>
            <a:tailEnd/>
          </a:ln>
          <a:effectLst/>
          <a:extLs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a:buFontTx/>
              <a:buNone/>
            </a:pPr>
            <a:r>
              <a:rPr lang="en-US" sz="1800">
                <a:solidFill>
                  <a:srgbClr val="000000"/>
                </a:solidFill>
                <a:effectLst>
                  <a:outerShdw blurRad="38100" dist="38100" dir="2700000" algn="tl">
                    <a:srgbClr val="DDDDDD"/>
                  </a:outerShdw>
                </a:effectLst>
              </a:rPr>
              <a:t>See a related review by Biggeri,Catelan, Barbone</a:t>
            </a:r>
            <a:endParaRPr lang="en-US" sz="2400">
              <a:effectLst>
                <a:outerShdw blurRad="38100" dist="38100" dir="2700000" algn="tl">
                  <a:srgbClr val="DDDDDD"/>
                </a:outerShdw>
              </a:effectLst>
            </a:endParaRPr>
          </a:p>
        </p:txBody>
      </p:sp>
    </p:spTree>
    <p:extLst>
      <p:ext uri="{BB962C8B-B14F-4D97-AF65-F5344CB8AC3E}">
        <p14:creationId xmlns:p14="http://schemas.microsoft.com/office/powerpoint/2010/main" val="444901933"/>
      </p:ext>
    </p:extLst>
  </p:cSld>
  <p:clrMapOvr>
    <a:masterClrMapping/>
  </p:clrMapOvr>
  <p:transition spd="med"/>
  <p:timing>
    <p:tnLst>
      <p:par>
        <p:cTn id="1" dur="indefinite" restart="never" nodeType="tmRoot">
          <p:childTnLst>
            <p:seq concurrent="1" nextAc="seek">
              <p:cTn id="2" dur="0" nodeType="mainSeq">
                <p:childTnLst>
                  <p:par>
                    <p:cTn id="3" fill="hold" nodeType="clickPar">
                      <p:stCondLst>
                        <p:cond delay="indefinite"/>
                      </p:stCondLst>
                      <p:childTnLst>
                        <p:par>
                          <p:cTn id="4" fill="hold" nodeType="withGroup">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817627"/>
                                        </p:tgtEl>
                                        <p:attrNameLst>
                                          <p:attrName>style.visibility</p:attrName>
                                        </p:attrNameLst>
                                      </p:cBhvr>
                                      <p:to>
                                        <p:strVal val="hidden"/>
                                      </p:to>
                                    </p:set>
                                  </p:childTnLst>
                                </p:cTn>
                              </p:par>
                              <p:par>
                                <p:cTn id="7" presetID="1" presetClass="exit" presetSubtype="0" fill="hold" grpId="0" nodeType="withEffect">
                                  <p:stCondLst>
                                    <p:cond delay="0"/>
                                  </p:stCondLst>
                                  <p:childTnLst>
                                    <p:set>
                                      <p:cBhvr>
                                        <p:cTn id="8" dur="1" fill="hold">
                                          <p:stCondLst>
                                            <p:cond delay="0"/>
                                          </p:stCondLst>
                                        </p:cTn>
                                        <p:tgtEl>
                                          <p:spTgt spid="1817628"/>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81762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176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81762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17614"/>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17613"/>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1760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17611"/>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8176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7608" grpId="0" animBg="1"/>
      <p:bldP spid="1817611" grpId="0" animBg="1"/>
      <p:bldP spid="1817613" grpId="0" animBg="1"/>
      <p:bldP spid="1817614" grpId="0" animBg="1"/>
      <p:bldP spid="1817622" grpId="0" animBg="1"/>
      <p:bldP spid="1817625" grpId="0"/>
      <p:bldP spid="1817627" grpId="0" animBg="1"/>
      <p:bldP spid="1817628" grpId="0" animBg="1"/>
      <p:bldP spid="1817629" grpId="0" animBg="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62" name="Rectangle 2"/>
          <p:cNvSpPr>
            <a:spLocks noGrp="1" noChangeArrowheads="1"/>
          </p:cNvSpPr>
          <p:nvPr>
            <p:ph type="title"/>
          </p:nvPr>
        </p:nvSpPr>
        <p:spPr>
          <a:xfrm>
            <a:off x="838200" y="381000"/>
            <a:ext cx="7981950" cy="838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a:normAutofit/>
          </a:bodyPr>
          <a:lstStyle/>
          <a:p>
            <a:r>
              <a:rPr lang="en-US" dirty="0">
                <a:effectLst>
                  <a:outerShdw blurRad="38100" dist="38100" dir="2700000" algn="tl">
                    <a:srgbClr val="C0C0C0"/>
                  </a:outerShdw>
                </a:effectLst>
              </a:rPr>
              <a:t>Selection by a Table</a:t>
            </a:r>
          </a:p>
        </p:txBody>
      </p:sp>
      <p:sp>
        <p:nvSpPr>
          <p:cNvPr id="4" name="Date Placeholder 3"/>
          <p:cNvSpPr>
            <a:spLocks noGrp="1"/>
          </p:cNvSpPr>
          <p:nvPr>
            <p:ph type="dt" sz="half" idx="10"/>
          </p:nvPr>
        </p:nvSpPr>
        <p:spPr/>
        <p:txBody>
          <a:bodyPr/>
          <a:lstStyle/>
          <a:p>
            <a:pPr>
              <a:defRPr/>
            </a:pPr>
            <a:r>
              <a:rPr lang="en-US"/>
              <a:t>YB Calcutta 28.12.12</a:t>
            </a:r>
            <a:endParaRPr lang="en-US" sz="1400"/>
          </a:p>
        </p:txBody>
      </p:sp>
      <p:pic>
        <p:nvPicPr>
          <p:cNvPr id="1832963" name="Picture 3"/>
          <p:cNvPicPr>
            <a:picLocks noChangeAspect="1" noChangeArrowheads="1"/>
          </p:cNvPicPr>
          <p:nvPr/>
        </p:nvPicPr>
        <p:blipFill>
          <a:blip r:embed="rId3"/>
          <a:srcRect/>
          <a:stretch>
            <a:fillRect/>
          </a:stretch>
        </p:blipFill>
        <p:spPr bwMode="auto">
          <a:xfrm>
            <a:off x="914400" y="1524000"/>
            <a:ext cx="7467600" cy="3529013"/>
          </a:xfrm>
          <a:prstGeom prst="rect">
            <a:avLst/>
          </a:prstGeom>
          <a:noFill/>
          <a:ln w="9525">
            <a:noFill/>
            <a:miter lim="800000"/>
            <a:headEnd/>
            <a:tailEnd/>
          </a:ln>
          <a:effectLst/>
        </p:spPr>
      </p:pic>
      <p:sp>
        <p:nvSpPr>
          <p:cNvPr id="1832964" name="Rectangle 4"/>
          <p:cNvSpPr>
            <a:spLocks noChangeArrowheads="1"/>
          </p:cNvSpPr>
          <p:nvPr/>
        </p:nvSpPr>
        <p:spPr bwMode="auto">
          <a:xfrm>
            <a:off x="914400" y="5410200"/>
            <a:ext cx="3049588" cy="457200"/>
          </a:xfrm>
          <a:prstGeom prst="rect">
            <a:avLst/>
          </a:prstGeom>
          <a:noFill/>
          <a:ln w="9525">
            <a:noFill/>
            <a:miter lim="800000"/>
            <a:headEnd/>
            <a:tailEnd/>
          </a:ln>
          <a:effectLst/>
        </p:spPr>
        <p:txBody>
          <a:bodyPr wrap="none">
            <a:spAutoFit/>
          </a:bodyPr>
          <a:lstStyle/>
          <a:p>
            <a:pPr eaLnBrk="0" hangingPunct="0">
              <a:spcBef>
                <a:spcPct val="20000"/>
              </a:spcBef>
              <a:defRPr/>
            </a:pPr>
            <a:r>
              <a:rPr lang="en-US" sz="2000">
                <a:solidFill>
                  <a:srgbClr val="000000"/>
                </a:solidFill>
                <a:latin typeface="Helvetica" charset="0"/>
                <a:ea typeface="ＭＳ Ｐゴシック" charset="0"/>
              </a:rPr>
              <a:t>SCIENCE, 1 JUNE 2007</a:t>
            </a:r>
            <a:r>
              <a:rPr lang="en-US" sz="2400">
                <a:latin typeface="Helvetica" charset="0"/>
                <a:ea typeface="ＭＳ Ｐゴシック" charset="0"/>
              </a:rPr>
              <a:t> </a:t>
            </a:r>
          </a:p>
        </p:txBody>
      </p:sp>
    </p:spTree>
    <p:extLst>
      <p:ext uri="{BB962C8B-B14F-4D97-AF65-F5344CB8AC3E}">
        <p14:creationId xmlns:p14="http://schemas.microsoft.com/office/powerpoint/2010/main" val="159200183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5010" name="Rectangle 2"/>
          <p:cNvSpPr>
            <a:spLocks noGrp="1" noChangeArrowheads="1"/>
          </p:cNvSpPr>
          <p:nvPr>
            <p:ph type="title"/>
          </p:nvPr>
        </p:nvSpPr>
        <p:spPr>
          <a:xfrm>
            <a:off x="381000" y="228600"/>
            <a:ext cx="7543800" cy="838200"/>
          </a:xfrm>
        </p:spPr>
        <p:txBody>
          <a:bodyPr/>
          <a:lstStyle/>
          <a:p>
            <a:pPr>
              <a:defRPr/>
            </a:pPr>
            <a:r>
              <a:rPr lang="en-US" sz="2000" dirty="0">
                <a:cs typeface="+mj-cs"/>
              </a:rPr>
              <a:t>Main Table</a:t>
            </a:r>
            <a:endParaRPr lang="en-US" dirty="0">
              <a:cs typeface="+mj-cs"/>
            </a:endParaRPr>
          </a:p>
        </p:txBody>
      </p:sp>
      <p:pic>
        <p:nvPicPr>
          <p:cNvPr id="18350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914400"/>
            <a:ext cx="8750300" cy="5080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sp>
        <p:nvSpPr>
          <p:cNvPr id="1835013" name="Rectangle 5"/>
          <p:cNvSpPr>
            <a:spLocks noChangeArrowheads="1"/>
          </p:cNvSpPr>
          <p:nvPr/>
        </p:nvSpPr>
        <p:spPr bwMode="auto">
          <a:xfrm>
            <a:off x="7667625" y="765175"/>
            <a:ext cx="792163" cy="5178425"/>
          </a:xfrm>
          <a:prstGeom prst="rect">
            <a:avLst/>
          </a:prstGeom>
          <a:noFill/>
          <a:ln w="19050">
            <a:solidFill>
              <a:schemeClr val="tx2"/>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nchor="ctr"/>
          <a:lstStyle/>
          <a:p>
            <a:pPr eaLnBrk="0" hangingPunct="0">
              <a:spcBef>
                <a:spcPct val="20000"/>
              </a:spcBef>
              <a:buFontTx/>
              <a:buChar char="•"/>
              <a:defRPr/>
            </a:pPr>
            <a:endParaRPr lang="en-US">
              <a:cs typeface="+mn-cs"/>
            </a:endParaRPr>
          </a:p>
        </p:txBody>
      </p:sp>
    </p:spTree>
    <p:extLst>
      <p:ext uri="{BB962C8B-B14F-4D97-AF65-F5344CB8AC3E}">
        <p14:creationId xmlns:p14="http://schemas.microsoft.com/office/powerpoint/2010/main" val="42590439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withEffect">
                                  <p:stCondLst>
                                    <p:cond delay="0"/>
                                  </p:stCondLst>
                                  <p:childTnLst>
                                    <p:set>
                                      <p:cBhvr>
                                        <p:cTn id="6" dur="1" fill="hold">
                                          <p:stCondLst>
                                            <p:cond delay="0"/>
                                          </p:stCondLst>
                                        </p:cTn>
                                        <p:tgtEl>
                                          <p:spTgt spid="18350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3501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Grp="1" noChangeArrowheads="1"/>
          </p:cNvSpPr>
          <p:nvPr>
            <p:ph type="title"/>
          </p:nvPr>
        </p:nvSpPr>
        <p:spPr/>
        <p:txBody>
          <a:bodyPr/>
          <a:lstStyle/>
          <a:p>
            <a:pPr>
              <a:defRPr/>
            </a:pPr>
            <a:r>
              <a:rPr lang="en-US" dirty="0">
                <a:cs typeface="+mj-cs"/>
              </a:rPr>
              <a:t>Odds ratio point and CI estimates for confirmed T2D susceptibility variants</a:t>
            </a:r>
            <a:r>
              <a:rPr lang="en-US" dirty="0">
                <a:solidFill>
                  <a:srgbClr val="000000"/>
                </a:solidFill>
                <a:cs typeface="+mj-cs"/>
              </a:rPr>
              <a:t> </a:t>
            </a:r>
          </a:p>
        </p:txBody>
      </p:sp>
      <p:sp>
        <p:nvSpPr>
          <p:cNvPr id="1851395" name="Rectangle 3"/>
          <p:cNvSpPr>
            <a:spLocks noGrp="1" noChangeArrowheads="1"/>
          </p:cNvSpPr>
          <p:nvPr>
            <p:ph idx="1"/>
          </p:nvPr>
        </p:nvSpPr>
        <p:spPr>
          <a:xfrm>
            <a:off x="914400" y="1295400"/>
            <a:ext cx="7848600" cy="5029200"/>
          </a:xfrm>
        </p:spPr>
        <p:txBody>
          <a:bodyPr/>
          <a:lstStyle/>
          <a:p>
            <a:pPr>
              <a:lnSpc>
                <a:spcPct val="90000"/>
              </a:lnSpc>
              <a:buFontTx/>
              <a:buNone/>
              <a:defRPr/>
            </a:pPr>
            <a:r>
              <a:rPr lang="en-US" sz="1800" dirty="0">
                <a:cs typeface="+mn-cs"/>
              </a:rPr>
              <a:t>Region	 	Odds ratio	 0.95 CIs	 FCR-adjusted CIs</a:t>
            </a:r>
            <a:r>
              <a:rPr lang="en-US" sz="1800" dirty="0">
                <a:solidFill>
                  <a:srgbClr val="000000"/>
                </a:solidFill>
                <a:cs typeface="+mn-cs"/>
              </a:rPr>
              <a:t> </a:t>
            </a:r>
          </a:p>
          <a:p>
            <a:pPr>
              <a:lnSpc>
                <a:spcPct val="90000"/>
              </a:lnSpc>
              <a:defRPr/>
            </a:pPr>
            <a:r>
              <a:rPr lang="en-US" sz="1800" dirty="0">
                <a:solidFill>
                  <a:srgbClr val="000000"/>
                </a:solidFill>
                <a:cs typeface="+mn-cs"/>
              </a:rPr>
              <a:t>FTO 	 	1.17 		 [1.12, 1.22] 	 [1.05, 1.30] </a:t>
            </a:r>
          </a:p>
          <a:p>
            <a:pPr>
              <a:lnSpc>
                <a:spcPct val="90000"/>
              </a:lnSpc>
              <a:defRPr/>
            </a:pPr>
            <a:r>
              <a:rPr lang="en-US" sz="1800" dirty="0">
                <a:solidFill>
                  <a:srgbClr val="000000"/>
                </a:solidFill>
                <a:cs typeface="+mn-cs"/>
              </a:rPr>
              <a:t>CDKAL1 	 1.12 		 [1.08, 1.16] 	 [1.03, 1.22] </a:t>
            </a:r>
          </a:p>
          <a:p>
            <a:pPr>
              <a:lnSpc>
                <a:spcPct val="90000"/>
              </a:lnSpc>
              <a:defRPr/>
            </a:pPr>
            <a:r>
              <a:rPr lang="en-US" sz="1800" dirty="0">
                <a:solidFill>
                  <a:srgbClr val="000000"/>
                </a:solidFill>
                <a:cs typeface="+mn-cs"/>
              </a:rPr>
              <a:t>HHEX 	 	 1.13 		 [1.08, 1.17] 	 [1.02, 1.25] </a:t>
            </a:r>
          </a:p>
          <a:p>
            <a:pPr>
              <a:lnSpc>
                <a:spcPct val="90000"/>
              </a:lnSpc>
              <a:defRPr/>
            </a:pPr>
            <a:r>
              <a:rPr lang="en-US" sz="1800" dirty="0">
                <a:solidFill>
                  <a:srgbClr val="000000"/>
                </a:solidFill>
                <a:cs typeface="+mn-cs"/>
              </a:rPr>
              <a:t>CDKN2B 	 1.20 		 [1.14, 1.25] 	 [1.07, 1.34] </a:t>
            </a:r>
          </a:p>
          <a:p>
            <a:pPr>
              <a:lnSpc>
                <a:spcPct val="90000"/>
              </a:lnSpc>
              <a:defRPr/>
            </a:pPr>
            <a:r>
              <a:rPr lang="en-US" sz="1800" dirty="0">
                <a:solidFill>
                  <a:srgbClr val="000000"/>
                </a:solidFill>
                <a:cs typeface="+mn-cs"/>
              </a:rPr>
              <a:t>CDKN2B 	 1.12 		 [1.07, 1.17] 	 [1.00, 1.25] </a:t>
            </a:r>
          </a:p>
          <a:p>
            <a:pPr>
              <a:lnSpc>
                <a:spcPct val="90000"/>
              </a:lnSpc>
              <a:defRPr/>
            </a:pPr>
            <a:r>
              <a:rPr lang="en-US" sz="1800" dirty="0">
                <a:solidFill>
                  <a:srgbClr val="000000"/>
                </a:solidFill>
                <a:cs typeface="+mn-cs"/>
              </a:rPr>
              <a:t>IGF2BP2 	 1.14 		 [1.11, 1.18] 	 [1.06, 1.23] </a:t>
            </a:r>
          </a:p>
          <a:p>
            <a:pPr>
              <a:lnSpc>
                <a:spcPct val="90000"/>
              </a:lnSpc>
              <a:defRPr/>
            </a:pPr>
            <a:r>
              <a:rPr lang="en-US" sz="1800" dirty="0">
                <a:solidFill>
                  <a:srgbClr val="000000"/>
                </a:solidFill>
                <a:cs typeface="+mn-cs"/>
              </a:rPr>
              <a:t>SLC30A8 	 1.12 		 [1.07, 1.16] 	 [1.01, 1.24] </a:t>
            </a:r>
          </a:p>
          <a:p>
            <a:pPr>
              <a:lnSpc>
                <a:spcPct val="90000"/>
              </a:lnSpc>
              <a:defRPr/>
            </a:pPr>
            <a:r>
              <a:rPr lang="en-US" sz="1800" dirty="0">
                <a:solidFill>
                  <a:srgbClr val="000000"/>
                </a:solidFill>
                <a:cs typeface="+mn-cs"/>
              </a:rPr>
              <a:t>TCF7L2 	 1.37 		 [1.31, 1.43] 	 [1.23, 1.53] </a:t>
            </a:r>
          </a:p>
          <a:p>
            <a:pPr>
              <a:lnSpc>
                <a:spcPct val="90000"/>
              </a:lnSpc>
              <a:defRPr/>
            </a:pPr>
            <a:r>
              <a:rPr lang="en-US" sz="1800" dirty="0">
                <a:solidFill>
                  <a:srgbClr val="000000"/>
                </a:solidFill>
                <a:cs typeface="+mn-cs"/>
              </a:rPr>
              <a:t>KCNJ11 	 1.14 		 [1.10, 1.19] 	 [1.03, 1.26] </a:t>
            </a:r>
          </a:p>
          <a:p>
            <a:pPr>
              <a:lnSpc>
                <a:spcPct val="90000"/>
              </a:lnSpc>
              <a:defRPr/>
            </a:pPr>
            <a:r>
              <a:rPr lang="en-US" sz="1800" dirty="0">
                <a:solidFill>
                  <a:srgbClr val="000000"/>
                </a:solidFill>
                <a:cs typeface="+mn-cs"/>
              </a:rPr>
              <a:t>PPARG 	 1.14		 [1.08, 1.20]	 [1.00, 1.30]</a:t>
            </a:r>
          </a:p>
          <a:p>
            <a:pPr lvl="1">
              <a:lnSpc>
                <a:spcPct val="90000"/>
              </a:lnSpc>
              <a:defRPr/>
            </a:pPr>
            <a:endParaRPr lang="en-US" sz="1800" dirty="0">
              <a:solidFill>
                <a:srgbClr val="000000"/>
              </a:solidFill>
            </a:endParaRPr>
          </a:p>
          <a:p>
            <a:pPr lvl="1">
              <a:lnSpc>
                <a:spcPct val="90000"/>
              </a:lnSpc>
              <a:defRPr/>
            </a:pPr>
            <a:endParaRPr lang="en-US" sz="1800" dirty="0">
              <a:solidFill>
                <a:srgbClr val="000000"/>
              </a:solidFill>
            </a:endParaRPr>
          </a:p>
          <a:p>
            <a:pPr lvl="1">
              <a:lnSpc>
                <a:spcPct val="90000"/>
              </a:lnSpc>
              <a:defRPr/>
            </a:pPr>
            <a:endParaRPr lang="en-US" sz="1800" dirty="0">
              <a:solidFill>
                <a:srgbClr val="000000"/>
              </a:solidFill>
            </a:endParaRPr>
          </a:p>
        </p:txBody>
      </p:sp>
      <p:sp>
        <p:nvSpPr>
          <p:cNvPr id="1851396" name="Rectangle 4"/>
          <p:cNvSpPr>
            <a:spLocks noChangeArrowheads="1"/>
          </p:cNvSpPr>
          <p:nvPr/>
        </p:nvSpPr>
        <p:spPr bwMode="auto">
          <a:xfrm>
            <a:off x="6302375" y="931863"/>
            <a:ext cx="2230437" cy="3693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square">
            <a:spAutoFit/>
          </a:bodyPr>
          <a:lstStyle/>
          <a:p>
            <a:pPr eaLnBrk="0" hangingPunct="0">
              <a:spcBef>
                <a:spcPct val="20000"/>
              </a:spcBef>
              <a:defRPr/>
            </a:pPr>
            <a:r>
              <a:rPr lang="en-US" dirty="0">
                <a:solidFill>
                  <a:schemeClr val="accent1">
                    <a:lumMod val="50000"/>
                  </a:schemeClr>
                </a:solidFill>
                <a:cs typeface="+mn-cs"/>
              </a:rPr>
              <a:t>1-.05*10/400000</a:t>
            </a:r>
          </a:p>
        </p:txBody>
      </p:sp>
      <p:sp>
        <p:nvSpPr>
          <p:cNvPr id="2" name="TextBox 1"/>
          <p:cNvSpPr txBox="1"/>
          <p:nvPr/>
        </p:nvSpPr>
        <p:spPr>
          <a:xfrm>
            <a:off x="673854" y="5235016"/>
            <a:ext cx="7774985" cy="1409617"/>
          </a:xfrm>
          <a:prstGeom prst="rect">
            <a:avLst/>
          </a:prstGeom>
          <a:noFill/>
        </p:spPr>
        <p:txBody>
          <a:bodyPr wrap="none" rtlCol="0">
            <a:spAutoFit/>
          </a:bodyPr>
          <a:lstStyle/>
          <a:p>
            <a:pPr>
              <a:lnSpc>
                <a:spcPct val="120000"/>
              </a:lnSpc>
            </a:pPr>
            <a:r>
              <a:rPr lang="en-US" sz="2400" dirty="0">
                <a:ln>
                  <a:solidFill>
                    <a:srgbClr val="2C7C9F">
                      <a:lumMod val="50000"/>
                    </a:srgbClr>
                  </a:solidFill>
                </a:ln>
                <a:solidFill>
                  <a:srgbClr val="000000"/>
                </a:solidFill>
                <a:ea typeface="ＭＳ Ｐゴシック" charset="0"/>
                <a:cs typeface="ＭＳ Ｐゴシック" charset="0"/>
              </a:rPr>
              <a:t>Using marginal CI is more common than marginal tests.</a:t>
            </a:r>
          </a:p>
          <a:p>
            <a:pPr>
              <a:lnSpc>
                <a:spcPct val="120000"/>
              </a:lnSpc>
            </a:pPr>
            <a:r>
              <a:rPr lang="en-US" sz="2400" dirty="0">
                <a:ln>
                  <a:solidFill>
                    <a:srgbClr val="2C7C9F">
                      <a:lumMod val="50000"/>
                    </a:srgbClr>
                  </a:solidFill>
                </a:ln>
                <a:solidFill>
                  <a:srgbClr val="000000"/>
                </a:solidFill>
                <a:ea typeface="ＭＳ Ｐゴシック" charset="0"/>
                <a:cs typeface="ＭＳ Ｐゴシック" charset="0"/>
              </a:rPr>
              <a:t>Alas, protecting from the effect of selection in testing </a:t>
            </a:r>
          </a:p>
          <a:p>
            <a:pPr>
              <a:lnSpc>
                <a:spcPct val="120000"/>
              </a:lnSpc>
            </a:pPr>
            <a:r>
              <a:rPr lang="en-US" sz="2400" dirty="0">
                <a:ln>
                  <a:solidFill>
                    <a:srgbClr val="2C7C9F">
                      <a:lumMod val="50000"/>
                    </a:srgbClr>
                  </a:solidFill>
                </a:ln>
                <a:solidFill>
                  <a:srgbClr val="000000"/>
                </a:solidFill>
                <a:ea typeface="ＭＳ Ｐゴシック" charset="0"/>
                <a:cs typeface="ＭＳ Ｐゴシック" charset="0"/>
              </a:rPr>
              <a:t>does not solve the problem in estimation</a:t>
            </a:r>
            <a:endParaRPr lang="en-US" sz="2400" dirty="0"/>
          </a:p>
        </p:txBody>
      </p:sp>
    </p:spTree>
    <p:extLst>
      <p:ext uri="{BB962C8B-B14F-4D97-AF65-F5344CB8AC3E}">
        <p14:creationId xmlns:p14="http://schemas.microsoft.com/office/powerpoint/2010/main" val="106406195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1394" name="Rectangle 2"/>
          <p:cNvSpPr>
            <a:spLocks noGrp="1" noChangeArrowheads="1"/>
          </p:cNvSpPr>
          <p:nvPr>
            <p:ph type="title"/>
          </p:nvPr>
        </p:nvSpPr>
        <p:spPr/>
        <p:txBody>
          <a:bodyPr/>
          <a:lstStyle/>
          <a:p>
            <a:pPr>
              <a:defRPr/>
            </a:pPr>
            <a:r>
              <a:rPr lang="en-US" dirty="0">
                <a:cs typeface="+mj-cs"/>
              </a:rPr>
              <a:t>Odds ratio point and CI estimates for confirmed T2D susceptibility variants</a:t>
            </a:r>
            <a:r>
              <a:rPr lang="en-US" dirty="0">
                <a:solidFill>
                  <a:srgbClr val="000000"/>
                </a:solidFill>
                <a:cs typeface="+mj-cs"/>
              </a:rPr>
              <a:t> </a:t>
            </a:r>
          </a:p>
        </p:txBody>
      </p:sp>
      <p:sp>
        <p:nvSpPr>
          <p:cNvPr id="1851395" name="Rectangle 3"/>
          <p:cNvSpPr>
            <a:spLocks noGrp="1" noChangeArrowheads="1"/>
          </p:cNvSpPr>
          <p:nvPr>
            <p:ph idx="1"/>
          </p:nvPr>
        </p:nvSpPr>
        <p:spPr>
          <a:xfrm>
            <a:off x="914400" y="1295400"/>
            <a:ext cx="7848600" cy="5029200"/>
          </a:xfrm>
        </p:spPr>
        <p:txBody>
          <a:bodyPr/>
          <a:lstStyle/>
          <a:p>
            <a:pPr>
              <a:lnSpc>
                <a:spcPct val="90000"/>
              </a:lnSpc>
              <a:buFontTx/>
              <a:buNone/>
              <a:defRPr/>
            </a:pPr>
            <a:r>
              <a:rPr lang="en-US" sz="1800" dirty="0">
                <a:cs typeface="+mn-cs"/>
              </a:rPr>
              <a:t>Region	 	Odds ratio	 0.95 CIs	 FCR-adjusted CIs</a:t>
            </a:r>
            <a:r>
              <a:rPr lang="en-US" sz="1800" dirty="0">
                <a:solidFill>
                  <a:srgbClr val="000000"/>
                </a:solidFill>
                <a:cs typeface="+mn-cs"/>
              </a:rPr>
              <a:t> </a:t>
            </a:r>
          </a:p>
          <a:p>
            <a:pPr>
              <a:lnSpc>
                <a:spcPct val="90000"/>
              </a:lnSpc>
              <a:defRPr/>
            </a:pPr>
            <a:r>
              <a:rPr lang="en-US" sz="1800" dirty="0">
                <a:solidFill>
                  <a:srgbClr val="000000"/>
                </a:solidFill>
                <a:cs typeface="+mn-cs"/>
              </a:rPr>
              <a:t>FTO 	 	 1.17 		 [1.12, 1.22] 	 [1.05, 1.30] </a:t>
            </a:r>
          </a:p>
          <a:p>
            <a:pPr>
              <a:lnSpc>
                <a:spcPct val="90000"/>
              </a:lnSpc>
              <a:defRPr/>
            </a:pPr>
            <a:r>
              <a:rPr lang="en-US" sz="1800" dirty="0">
                <a:solidFill>
                  <a:srgbClr val="000000"/>
                </a:solidFill>
                <a:cs typeface="+mn-cs"/>
              </a:rPr>
              <a:t>CDKAL1 	 1.12 		 [1.08, 1.16] 	 [1.03, 1.22] </a:t>
            </a:r>
          </a:p>
          <a:p>
            <a:pPr>
              <a:lnSpc>
                <a:spcPct val="90000"/>
              </a:lnSpc>
              <a:defRPr/>
            </a:pPr>
            <a:r>
              <a:rPr lang="en-US" sz="1800" dirty="0">
                <a:solidFill>
                  <a:srgbClr val="000000"/>
                </a:solidFill>
                <a:cs typeface="+mn-cs"/>
              </a:rPr>
              <a:t>HHEX 	 	 1.13 		 [1.08, 1.17] 	 [1.02, 1.25] </a:t>
            </a:r>
          </a:p>
          <a:p>
            <a:pPr>
              <a:lnSpc>
                <a:spcPct val="90000"/>
              </a:lnSpc>
              <a:defRPr/>
            </a:pPr>
            <a:r>
              <a:rPr lang="en-US" sz="1800" dirty="0">
                <a:solidFill>
                  <a:srgbClr val="000000"/>
                </a:solidFill>
                <a:cs typeface="+mn-cs"/>
              </a:rPr>
              <a:t>CDKN2B 	 1.20 		 [1.14, 1.25] 	 [1.07, 1.34] </a:t>
            </a:r>
          </a:p>
          <a:p>
            <a:pPr>
              <a:lnSpc>
                <a:spcPct val="90000"/>
              </a:lnSpc>
              <a:defRPr/>
            </a:pPr>
            <a:r>
              <a:rPr lang="en-US" sz="1800" dirty="0">
                <a:solidFill>
                  <a:srgbClr val="000000"/>
                </a:solidFill>
                <a:cs typeface="+mn-cs"/>
              </a:rPr>
              <a:t>CDKN2B 	 1.12 		 [1.07, 1.17] 	 [1.00, 1.25] </a:t>
            </a:r>
          </a:p>
          <a:p>
            <a:pPr>
              <a:lnSpc>
                <a:spcPct val="90000"/>
              </a:lnSpc>
              <a:defRPr/>
            </a:pPr>
            <a:r>
              <a:rPr lang="en-US" sz="1800" dirty="0">
                <a:solidFill>
                  <a:srgbClr val="000000"/>
                </a:solidFill>
                <a:cs typeface="+mn-cs"/>
              </a:rPr>
              <a:t>IGF2BP2 	 1.14 		 [1.11, 1.18] 	 [1.06, 1.23] </a:t>
            </a:r>
          </a:p>
          <a:p>
            <a:pPr>
              <a:lnSpc>
                <a:spcPct val="90000"/>
              </a:lnSpc>
              <a:defRPr/>
            </a:pPr>
            <a:r>
              <a:rPr lang="en-US" sz="1800" dirty="0">
                <a:solidFill>
                  <a:srgbClr val="000000"/>
                </a:solidFill>
                <a:cs typeface="+mn-cs"/>
              </a:rPr>
              <a:t>SLC30A8 	 1.12 		 [1.07, 1.16] 	 [1.01, 1.24] </a:t>
            </a:r>
          </a:p>
          <a:p>
            <a:pPr>
              <a:lnSpc>
                <a:spcPct val="90000"/>
              </a:lnSpc>
              <a:defRPr/>
            </a:pPr>
            <a:r>
              <a:rPr lang="en-US" sz="1800" dirty="0">
                <a:solidFill>
                  <a:srgbClr val="000000"/>
                </a:solidFill>
                <a:cs typeface="+mn-cs"/>
              </a:rPr>
              <a:t>TCF7L2 	 1.37 		 [1.31, 1.43] 	 [1.23, 1.53] </a:t>
            </a:r>
          </a:p>
          <a:p>
            <a:pPr>
              <a:lnSpc>
                <a:spcPct val="90000"/>
              </a:lnSpc>
              <a:defRPr/>
            </a:pPr>
            <a:r>
              <a:rPr lang="en-US" sz="1800" dirty="0">
                <a:solidFill>
                  <a:srgbClr val="000000"/>
                </a:solidFill>
                <a:cs typeface="+mn-cs"/>
              </a:rPr>
              <a:t>KCNJ11 	 1.14 		 [1.10, 1.19] 	 [1.03, 1.26] </a:t>
            </a:r>
          </a:p>
          <a:p>
            <a:pPr>
              <a:lnSpc>
                <a:spcPct val="90000"/>
              </a:lnSpc>
              <a:defRPr/>
            </a:pPr>
            <a:r>
              <a:rPr lang="en-US" sz="1800" dirty="0">
                <a:solidFill>
                  <a:srgbClr val="000000"/>
                </a:solidFill>
                <a:cs typeface="+mn-cs"/>
              </a:rPr>
              <a:t>PPARG 	 1.14		 [1.08, 1.20]	 [1.00, 1.30]</a:t>
            </a:r>
          </a:p>
          <a:p>
            <a:pPr lvl="1">
              <a:lnSpc>
                <a:spcPct val="90000"/>
              </a:lnSpc>
              <a:defRPr/>
            </a:pPr>
            <a:endParaRPr lang="en-US" sz="1800" dirty="0">
              <a:solidFill>
                <a:srgbClr val="000000"/>
              </a:solidFill>
            </a:endParaRPr>
          </a:p>
        </p:txBody>
      </p:sp>
      <p:sp>
        <p:nvSpPr>
          <p:cNvPr id="1851396" name="Rectangle 4"/>
          <p:cNvSpPr>
            <a:spLocks noChangeArrowheads="1"/>
          </p:cNvSpPr>
          <p:nvPr/>
        </p:nvSpPr>
        <p:spPr bwMode="auto">
          <a:xfrm>
            <a:off x="7315200" y="685800"/>
            <a:ext cx="1828800" cy="3365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eaLnBrk="0" hangingPunct="0">
              <a:spcBef>
                <a:spcPct val="20000"/>
              </a:spcBef>
              <a:defRPr/>
            </a:pPr>
            <a:r>
              <a:rPr lang="en-US" sz="1600">
                <a:solidFill>
                  <a:schemeClr val="accent2"/>
                </a:solidFill>
                <a:cs typeface="+mn-cs"/>
              </a:rPr>
              <a:t>1-.05*10/400000</a:t>
            </a:r>
            <a:endParaRPr lang="en-US">
              <a:cs typeface="+mn-cs"/>
            </a:endParaRPr>
          </a:p>
        </p:txBody>
      </p:sp>
      <p:sp>
        <p:nvSpPr>
          <p:cNvPr id="3" name="TextBox 2"/>
          <p:cNvSpPr txBox="1"/>
          <p:nvPr/>
        </p:nvSpPr>
        <p:spPr>
          <a:xfrm>
            <a:off x="737939" y="5501243"/>
            <a:ext cx="3636182" cy="461665"/>
          </a:xfrm>
          <a:prstGeom prst="rect">
            <a:avLst/>
          </a:prstGeom>
          <a:noFill/>
        </p:spPr>
        <p:txBody>
          <a:bodyPr wrap="none" rtlCol="0">
            <a:spAutoFit/>
          </a:bodyPr>
          <a:lstStyle/>
          <a:p>
            <a:r>
              <a:rPr lang="en-US" sz="2400" spc="-100" dirty="0">
                <a:ln>
                  <a:solidFill>
                    <a:srgbClr val="C00000">
                      <a:lumMod val="50000"/>
                    </a:srgbClr>
                  </a:solidFill>
                </a:ln>
                <a:solidFill>
                  <a:srgbClr val="09213B"/>
                </a:solidFill>
                <a:ea typeface="ＭＳ Ｐゴシック" charset="0"/>
                <a:cs typeface="ＭＳ Ｐゴシック" charset="0"/>
              </a:rPr>
              <a:t>and FCR adjusted  intervals</a:t>
            </a:r>
            <a:endParaRPr lang="en-US" sz="2400" dirty="0"/>
          </a:p>
        </p:txBody>
      </p:sp>
    </p:spTree>
    <p:extLst>
      <p:ext uri="{BB962C8B-B14F-4D97-AF65-F5344CB8AC3E}">
        <p14:creationId xmlns:p14="http://schemas.microsoft.com/office/powerpoint/2010/main" val="18283810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839200" cy="1143000"/>
          </a:xfrm>
        </p:spPr>
        <p:txBody>
          <a:bodyPr>
            <a:noAutofit/>
          </a:bodyPr>
          <a:lstStyle/>
          <a:p>
            <a:r>
              <a:rPr lang="en-US" sz="3600" dirty="0">
                <a:solidFill>
                  <a:schemeClr val="accent2"/>
                </a:solidFill>
              </a:rPr>
              <a:t>20 parameters to be estimated with 90% CIs </a:t>
            </a:r>
          </a:p>
        </p:txBody>
      </p:sp>
      <p:pic>
        <p:nvPicPr>
          <p:cNvPr id="4" name="Content Placeholder 3" descr="yoav5.pdf"/>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8900" y="1369219"/>
            <a:ext cx="3886200" cy="5029200"/>
          </a:xfrm>
        </p:spPr>
      </p:pic>
      <p:sp>
        <p:nvSpPr>
          <p:cNvPr id="17" name="Slide Number Placeholder 5"/>
          <p:cNvSpPr>
            <a:spLocks noGrp="1"/>
          </p:cNvSpPr>
          <p:nvPr>
            <p:ph type="sldNum" sz="quarter" idx="12"/>
          </p:nvPr>
        </p:nvSpPr>
        <p:spPr>
          <a:xfrm>
            <a:off x="8077200" y="19050"/>
            <a:ext cx="1066800" cy="328613"/>
          </a:xfrm>
          <a:prstGeom prst="rect">
            <a:avLst/>
          </a:prstGeom>
        </p:spPr>
        <p:txBody>
          <a:bodyPr/>
          <a:lstStyle/>
          <a:p>
            <a:pPr>
              <a:defRPr/>
            </a:pPr>
            <a:fld id="{46D3513A-5303-6A49-A3BD-82526326048F}" type="slidenum">
              <a:rPr lang="en-US" smtClean="0"/>
              <a:pPr>
                <a:defRPr/>
              </a:pPr>
              <a:t>75</a:t>
            </a:fld>
            <a:endParaRPr lang="en-US" dirty="0"/>
          </a:p>
        </p:txBody>
      </p:sp>
      <p:pic>
        <p:nvPicPr>
          <p:cNvPr id="11" name="Picture 10" descr="yoav4.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44454" y="1434892"/>
            <a:ext cx="5654446" cy="5259388"/>
          </a:xfrm>
          <a:prstGeom prst="rect">
            <a:avLst/>
          </a:prstGeom>
        </p:spPr>
      </p:pic>
      <p:pic>
        <p:nvPicPr>
          <p:cNvPr id="12" name="Picture 11" descr="yoav3.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44453" y="1463191"/>
            <a:ext cx="5902473" cy="5259387"/>
          </a:xfrm>
          <a:prstGeom prst="rect">
            <a:avLst/>
          </a:prstGeom>
        </p:spPr>
      </p:pic>
      <p:pic>
        <p:nvPicPr>
          <p:cNvPr id="13" name="Picture 12" descr="yoav2.pdf"/>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63507" y="1434892"/>
            <a:ext cx="5783420" cy="5259389"/>
          </a:xfrm>
          <a:prstGeom prst="rect">
            <a:avLst/>
          </a:prstGeom>
        </p:spPr>
      </p:pic>
      <p:pic>
        <p:nvPicPr>
          <p:cNvPr id="14" name="Picture 13" descr="yoav1.pdf"/>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44454" y="1455656"/>
            <a:ext cx="5902473" cy="5259388"/>
          </a:xfrm>
          <a:prstGeom prst="rect">
            <a:avLst/>
          </a:prstGeom>
        </p:spPr>
      </p:pic>
      <p:sp>
        <p:nvSpPr>
          <p:cNvPr id="5" name="TextBox 4"/>
          <p:cNvSpPr txBox="1"/>
          <p:nvPr/>
        </p:nvSpPr>
        <p:spPr>
          <a:xfrm>
            <a:off x="105826" y="1463191"/>
            <a:ext cx="2563021" cy="738664"/>
          </a:xfrm>
          <a:prstGeom prst="rect">
            <a:avLst/>
          </a:prstGeom>
          <a:noFill/>
        </p:spPr>
        <p:txBody>
          <a:bodyPr wrap="none" rtlCol="0">
            <a:spAutoFit/>
          </a:bodyPr>
          <a:lstStyle/>
          <a:p>
            <a:r>
              <a:rPr lang="en-US" sz="2400" dirty="0"/>
              <a:t>3/20 do not cover</a:t>
            </a:r>
            <a:r>
              <a:rPr lang="en-US" dirty="0"/>
              <a:t> </a:t>
            </a:r>
          </a:p>
          <a:p>
            <a:r>
              <a:rPr lang="en-US" dirty="0"/>
              <a:t>		</a:t>
            </a:r>
          </a:p>
        </p:txBody>
      </p:sp>
      <p:sp>
        <p:nvSpPr>
          <p:cNvPr id="15" name="TextBox 14"/>
          <p:cNvSpPr txBox="1"/>
          <p:nvPr/>
        </p:nvSpPr>
        <p:spPr>
          <a:xfrm>
            <a:off x="105826" y="2092653"/>
            <a:ext cx="2870648" cy="830997"/>
          </a:xfrm>
          <a:prstGeom prst="rect">
            <a:avLst/>
          </a:prstGeom>
          <a:noFill/>
        </p:spPr>
        <p:txBody>
          <a:bodyPr wrap="none" rtlCol="0">
            <a:spAutoFit/>
          </a:bodyPr>
          <a:lstStyle/>
          <a:p>
            <a:r>
              <a:rPr lang="en-US" sz="2400" dirty="0"/>
              <a:t>3/</a:t>
            </a:r>
            <a:r>
              <a:rPr lang="en-US" sz="2400" dirty="0">
                <a:solidFill>
                  <a:schemeClr val="accent1"/>
                </a:solidFill>
              </a:rPr>
              <a:t>4</a:t>
            </a:r>
            <a:r>
              <a:rPr lang="en-US" sz="2400" dirty="0"/>
              <a:t>  CI do not cover </a:t>
            </a:r>
          </a:p>
          <a:p>
            <a:r>
              <a:rPr lang="en-US" sz="2400" dirty="0"/>
              <a:t>      when </a:t>
            </a:r>
            <a:r>
              <a:rPr lang="en-US" sz="2400" dirty="0">
                <a:solidFill>
                  <a:srgbClr val="C00000"/>
                </a:solidFill>
              </a:rPr>
              <a:t>selected</a:t>
            </a:r>
          </a:p>
        </p:txBody>
      </p:sp>
      <p:sp>
        <p:nvSpPr>
          <p:cNvPr id="16" name="TextBox 15"/>
          <p:cNvSpPr txBox="1"/>
          <p:nvPr/>
        </p:nvSpPr>
        <p:spPr>
          <a:xfrm>
            <a:off x="24474" y="3232845"/>
            <a:ext cx="2947326" cy="1569660"/>
          </a:xfrm>
          <a:prstGeom prst="rect">
            <a:avLst/>
          </a:prstGeom>
          <a:noFill/>
        </p:spPr>
        <p:txBody>
          <a:bodyPr wrap="square" rtlCol="0">
            <a:spAutoFit/>
          </a:bodyPr>
          <a:lstStyle/>
          <a:p>
            <a:r>
              <a:rPr lang="en-US" sz="2400" dirty="0"/>
              <a:t>These so selected 4 </a:t>
            </a:r>
          </a:p>
          <a:p>
            <a:r>
              <a:rPr lang="en-US" sz="2400" dirty="0"/>
              <a:t>will tend to fail, </a:t>
            </a:r>
          </a:p>
          <a:p>
            <a:r>
              <a:rPr lang="en-US" sz="2400" dirty="0"/>
              <a:t>or shrink back,</a:t>
            </a:r>
          </a:p>
          <a:p>
            <a:r>
              <a:rPr lang="en-US" sz="2400" dirty="0"/>
              <a:t>when replicated.</a:t>
            </a:r>
          </a:p>
        </p:txBody>
      </p:sp>
      <p:sp>
        <p:nvSpPr>
          <p:cNvPr id="3" name="Rectangle 2"/>
          <p:cNvSpPr/>
          <p:nvPr/>
        </p:nvSpPr>
        <p:spPr>
          <a:xfrm>
            <a:off x="105826" y="5181965"/>
            <a:ext cx="5407470" cy="1569660"/>
          </a:xfrm>
          <a:prstGeom prst="rect">
            <a:avLst/>
          </a:prstGeom>
        </p:spPr>
        <p:txBody>
          <a:bodyPr wrap="square">
            <a:spAutoFit/>
          </a:bodyPr>
          <a:lstStyle/>
          <a:p>
            <a:r>
              <a:rPr lang="en-US" sz="2400" dirty="0"/>
              <a:t>Selection of this form </a:t>
            </a:r>
          </a:p>
          <a:p>
            <a:r>
              <a:rPr lang="en-US" sz="2400" dirty="0"/>
              <a:t>harms Bayesian Intervals </a:t>
            </a:r>
          </a:p>
          <a:p>
            <a:r>
              <a:rPr lang="en-US" sz="2400" dirty="0"/>
              <a:t>as well </a:t>
            </a:r>
          </a:p>
          <a:p>
            <a:r>
              <a:rPr lang="en-US" sz="2400" dirty="0">
                <a:solidFill>
                  <a:srgbClr val="000000"/>
                </a:solidFill>
              </a:rPr>
              <a:t>(</a:t>
            </a:r>
            <a:r>
              <a:rPr lang="en-US" sz="2000" dirty="0">
                <a:solidFill>
                  <a:srgbClr val="000000"/>
                </a:solidFill>
              </a:rPr>
              <a:t>Wang &amp; </a:t>
            </a:r>
            <a:r>
              <a:rPr lang="en-US" sz="2000" dirty="0" err="1">
                <a:solidFill>
                  <a:srgbClr val="000000"/>
                </a:solidFill>
              </a:rPr>
              <a:t>Lagakos</a:t>
            </a:r>
            <a:r>
              <a:rPr lang="en-US" sz="2000" dirty="0">
                <a:solidFill>
                  <a:srgbClr val="000000"/>
                </a:solidFill>
              </a:rPr>
              <a:t> </a:t>
            </a:r>
            <a:r>
              <a:rPr lang="ja-JP" altLang="en-US" sz="2000" dirty="0">
                <a:solidFill>
                  <a:srgbClr val="000000"/>
                </a:solidFill>
              </a:rPr>
              <a:t>‘</a:t>
            </a:r>
            <a:r>
              <a:rPr lang="en-US" sz="2000" dirty="0">
                <a:solidFill>
                  <a:srgbClr val="000000"/>
                </a:solidFill>
              </a:rPr>
              <a:t>07 EMR, </a:t>
            </a:r>
            <a:r>
              <a:rPr lang="en-US" sz="2000" dirty="0" err="1">
                <a:solidFill>
                  <a:srgbClr val="000000"/>
                </a:solidFill>
              </a:rPr>
              <a:t>Yekutieli</a:t>
            </a:r>
            <a:r>
              <a:rPr lang="en-US" sz="2000" dirty="0">
                <a:solidFill>
                  <a:srgbClr val="000000"/>
                </a:solidFill>
              </a:rPr>
              <a:t> 2012)</a:t>
            </a:r>
            <a:endParaRPr lang="en-US" sz="2000" dirty="0"/>
          </a:p>
        </p:txBody>
      </p:sp>
    </p:spTree>
    <p:extLst>
      <p:ext uri="{BB962C8B-B14F-4D97-AF65-F5344CB8AC3E}">
        <p14:creationId xmlns:p14="http://schemas.microsoft.com/office/powerpoint/2010/main" val="373192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16"/>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5" grpId="0"/>
      <p:bldP spid="16" grpId="0"/>
      <p:bldP spid="16" grpId="1"/>
      <p:bldP spid="3"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838200"/>
          </a:xfrm>
        </p:spPr>
        <p:txBody>
          <a:bodyPr>
            <a:noAutofit/>
          </a:bodyPr>
          <a:lstStyle/>
          <a:p>
            <a:pPr algn="l"/>
            <a:r>
              <a:rPr lang="en-US" sz="2400" dirty="0"/>
              <a:t>(a) </a:t>
            </a:r>
            <a:r>
              <a:rPr lang="en-US" sz="2400" dirty="0" err="1"/>
              <a:t>y</a:t>
            </a:r>
            <a:r>
              <a:rPr lang="en-US" sz="2400" baseline="-25000" dirty="0" err="1"/>
              <a:t>i</a:t>
            </a:r>
            <a:r>
              <a:rPr lang="en-US" sz="2400" dirty="0"/>
              <a:t>~ N(</a:t>
            </a:r>
            <a:r>
              <a:rPr lang="en-US" sz="2400" dirty="0" err="1">
                <a:latin typeface="Symbol" charset="2"/>
                <a:ea typeface="Symbol" charset="2"/>
                <a:cs typeface="Symbol" charset="2"/>
              </a:rPr>
              <a:t>q</a:t>
            </a:r>
            <a:r>
              <a:rPr lang="en-US" sz="2400" baseline="-25000" dirty="0" err="1"/>
              <a:t>i</a:t>
            </a:r>
            <a:r>
              <a:rPr lang="en-US" sz="2400" dirty="0" err="1">
                <a:latin typeface="Symbol" charset="2"/>
                <a:ea typeface="Symbol" charset="2"/>
                <a:cs typeface="Symbol" charset="2"/>
              </a:rPr>
              <a:t>,s</a:t>
            </a:r>
            <a:r>
              <a:rPr lang="en-US" sz="2400" dirty="0"/>
              <a:t>);   </a:t>
            </a:r>
            <a:r>
              <a:rPr lang="en-US" sz="2400" dirty="0">
                <a:latin typeface="Symbol" charset="2"/>
                <a:ea typeface="Symbol" charset="2"/>
                <a:cs typeface="Symbol" charset="2"/>
              </a:rPr>
              <a:t>s</a:t>
            </a:r>
            <a:r>
              <a:rPr lang="en-US" sz="2400" dirty="0"/>
              <a:t> = 1 ; </a:t>
            </a:r>
            <a:r>
              <a:rPr lang="en-US" sz="2400" dirty="0">
                <a:latin typeface="Symbol" charset="2"/>
                <a:ea typeface="Symbol" charset="2"/>
                <a:cs typeface="Symbol" charset="2"/>
              </a:rPr>
              <a:t>q</a:t>
            </a:r>
            <a:r>
              <a:rPr lang="en-US" sz="2400" baseline="-25000" dirty="0"/>
              <a:t>i </a:t>
            </a:r>
            <a:r>
              <a:rPr lang="en-US" sz="2400" dirty="0"/>
              <a:t>~N(0,</a:t>
            </a:r>
            <a:r>
              <a:rPr lang="en-US" sz="2400" dirty="0">
                <a:latin typeface="Symbol" charset="2"/>
                <a:ea typeface="Symbol" charset="2"/>
                <a:cs typeface="Symbol" charset="2"/>
              </a:rPr>
              <a:t> t</a:t>
            </a:r>
            <a:r>
              <a:rPr lang="en-US" sz="2400" dirty="0"/>
              <a:t>);   </a:t>
            </a:r>
            <a:r>
              <a:rPr lang="en-US" sz="2400" dirty="0">
                <a:latin typeface="Symbol" charset="2"/>
                <a:ea typeface="Symbol" charset="2"/>
                <a:cs typeface="Symbol" charset="2"/>
              </a:rPr>
              <a:t>t</a:t>
            </a:r>
            <a:r>
              <a:rPr lang="en-US" sz="2400" dirty="0"/>
              <a:t> = 0.5 ;   N = 1e+06  * </a:t>
            </a:r>
            <a:endParaRPr lang="en-US" sz="2400" dirty="0">
              <a:solidFill>
                <a:schemeClr val="accent2"/>
              </a:solidFill>
            </a:endParaRPr>
          </a:p>
        </p:txBody>
      </p:sp>
      <p:sp>
        <p:nvSpPr>
          <p:cNvPr id="3" name="Content Placeholder 2"/>
          <p:cNvSpPr>
            <a:spLocks noGrp="1"/>
          </p:cNvSpPr>
          <p:nvPr>
            <p:ph idx="1"/>
          </p:nvPr>
        </p:nvSpPr>
        <p:spPr>
          <a:xfrm>
            <a:off x="457200" y="1295400"/>
            <a:ext cx="8229600" cy="4830763"/>
          </a:xfrm>
        </p:spPr>
        <p:txBody>
          <a:bodyPr>
            <a:normAutofit/>
          </a:bodyPr>
          <a:lstStyle/>
          <a:p>
            <a:pPr marL="0" indent="0">
              <a:buNone/>
            </a:pPr>
            <a:r>
              <a:rPr lang="en-US" sz="2400" dirty="0"/>
              <a:t>95% </a:t>
            </a:r>
            <a:r>
              <a:rPr lang="en-US" sz="2400" dirty="0">
                <a:solidFill>
                  <a:schemeClr val="accent2"/>
                </a:solidFill>
              </a:rPr>
              <a:t>posterior credible intervals </a:t>
            </a:r>
            <a:r>
              <a:rPr lang="en-US" sz="2400" dirty="0" err="1">
                <a:solidFill>
                  <a:schemeClr val="accent2"/>
                </a:solidFill>
              </a:rPr>
              <a:t>PC</a:t>
            </a:r>
            <a:r>
              <a:rPr lang="en-US" sz="2400" baseline="-25000" dirty="0" err="1">
                <a:solidFill>
                  <a:schemeClr val="accent2"/>
                </a:solidFill>
              </a:rPr>
              <a:t>i</a:t>
            </a:r>
            <a:r>
              <a:rPr lang="en-US" sz="2400" dirty="0">
                <a:solidFill>
                  <a:schemeClr val="accent2"/>
                </a:solidFill>
              </a:rPr>
              <a:t> </a:t>
            </a:r>
            <a:r>
              <a:rPr lang="en-US" sz="2400" dirty="0"/>
              <a:t>using model (a)</a:t>
            </a:r>
          </a:p>
          <a:p>
            <a:pPr marL="0" indent="0">
              <a:buNone/>
            </a:pPr>
            <a:r>
              <a:rPr lang="en-US" sz="2400" dirty="0" err="1"/>
              <a:t>PC</a:t>
            </a:r>
            <a:r>
              <a:rPr lang="en-US" sz="2400" baseline="-25000" dirty="0" err="1"/>
              <a:t>i</a:t>
            </a:r>
            <a:r>
              <a:rPr lang="en-US" sz="2400" baseline="-25000" dirty="0"/>
              <a:t> </a:t>
            </a:r>
            <a:r>
              <a:rPr lang="en-US" sz="2400" dirty="0"/>
              <a:t>excludes 0:	 95 (0.01%)  	 	2.1% wrong sign</a:t>
            </a:r>
          </a:p>
          <a:p>
            <a:pPr marL="0" indent="0">
              <a:buNone/>
            </a:pPr>
            <a:endParaRPr lang="en-US" sz="2400" dirty="0"/>
          </a:p>
          <a:p>
            <a:pPr marL="0" indent="0">
              <a:buNone/>
            </a:pPr>
            <a:r>
              <a:rPr lang="en-US" sz="2400" dirty="0"/>
              <a:t>95% </a:t>
            </a:r>
            <a:r>
              <a:rPr lang="en-US" sz="2400" dirty="0">
                <a:solidFill>
                  <a:schemeClr val="accent2"/>
                </a:solidFill>
              </a:rPr>
              <a:t>regular intervals </a:t>
            </a:r>
            <a:r>
              <a:rPr lang="en-US" sz="2400" dirty="0" err="1">
                <a:solidFill>
                  <a:schemeClr val="accent2"/>
                </a:solidFill>
              </a:rPr>
              <a:t>CI</a:t>
            </a:r>
            <a:r>
              <a:rPr lang="en-US" sz="2400" baseline="-25000" dirty="0" err="1">
                <a:solidFill>
                  <a:schemeClr val="accent2"/>
                </a:solidFill>
              </a:rPr>
              <a:t>i</a:t>
            </a:r>
            <a:r>
              <a:rPr lang="en-US" sz="2400" dirty="0">
                <a:solidFill>
                  <a:schemeClr val="accent2"/>
                </a:solidFill>
              </a:rPr>
              <a:t> </a:t>
            </a:r>
          </a:p>
          <a:p>
            <a:pPr marL="0" indent="0">
              <a:buNone/>
            </a:pPr>
            <a:r>
              <a:rPr lang="en-US" sz="2400" dirty="0" err="1"/>
              <a:t>Ci</a:t>
            </a:r>
            <a:r>
              <a:rPr lang="en-US" sz="2400" baseline="-25000" dirty="0" err="1"/>
              <a:t>i</a:t>
            </a:r>
            <a:r>
              <a:rPr lang="en-US" sz="2400" dirty="0"/>
              <a:t> excludes 0:	 73,995 (7.4%)  	</a:t>
            </a:r>
            <a:r>
              <a:rPr lang="en-US" sz="2400" dirty="0">
                <a:solidFill>
                  <a:schemeClr val="accent2"/>
                </a:solidFill>
              </a:rPr>
              <a:t>14.3%</a:t>
            </a:r>
            <a:r>
              <a:rPr lang="en-US" sz="2400" dirty="0"/>
              <a:t> wrong sign</a:t>
            </a:r>
          </a:p>
          <a:p>
            <a:pPr marL="0" indent="0">
              <a:buNone/>
            </a:pPr>
            <a:endParaRPr lang="en-US" sz="2400" dirty="0">
              <a:solidFill>
                <a:schemeClr val="accent2"/>
              </a:solidFill>
            </a:endParaRPr>
          </a:p>
          <a:p>
            <a:pPr marL="0" indent="0">
              <a:buNone/>
            </a:pPr>
            <a:r>
              <a:rPr lang="en-US" sz="2400" dirty="0"/>
              <a:t>But</a:t>
            </a:r>
          </a:p>
          <a:p>
            <a:pPr marL="0" indent="0">
              <a:buNone/>
            </a:pPr>
            <a:r>
              <a:rPr lang="en-US" sz="2400" dirty="0">
                <a:solidFill>
                  <a:schemeClr val="accent2"/>
                </a:solidFill>
              </a:rPr>
              <a:t>FCR confidence intervals                           1%    </a:t>
            </a:r>
            <a:r>
              <a:rPr lang="en-US" sz="2400" dirty="0"/>
              <a:t>wrong sign</a:t>
            </a:r>
          </a:p>
          <a:p>
            <a:pPr marL="0" indent="0">
              <a:buNone/>
            </a:pPr>
            <a:r>
              <a:rPr lang="en-US" sz="2400" dirty="0">
                <a:solidFill>
                  <a:schemeClr val="accent2"/>
                </a:solidFill>
              </a:rPr>
              <a:t>         </a:t>
            </a:r>
          </a:p>
        </p:txBody>
      </p:sp>
      <p:sp>
        <p:nvSpPr>
          <p:cNvPr id="4" name="TextBox 3"/>
          <p:cNvSpPr txBox="1"/>
          <p:nvPr/>
        </p:nvSpPr>
        <p:spPr>
          <a:xfrm>
            <a:off x="4367134" y="6369753"/>
            <a:ext cx="4476675" cy="369332"/>
          </a:xfrm>
          <a:prstGeom prst="rect">
            <a:avLst/>
          </a:prstGeom>
          <a:noFill/>
        </p:spPr>
        <p:txBody>
          <a:bodyPr wrap="none" rtlCol="0">
            <a:spAutoFit/>
          </a:bodyPr>
          <a:lstStyle/>
          <a:p>
            <a:r>
              <a:rPr lang="en-US" dirty="0"/>
              <a:t>*Example from Andrew </a:t>
            </a:r>
            <a:r>
              <a:rPr lang="en-US" dirty="0" err="1"/>
              <a:t>Gelman’s</a:t>
            </a:r>
            <a:r>
              <a:rPr lang="en-US" dirty="0"/>
              <a:t> website </a:t>
            </a:r>
          </a:p>
        </p:txBody>
      </p:sp>
    </p:spTree>
    <p:extLst>
      <p:ext uri="{BB962C8B-B14F-4D97-AF65-F5344CB8AC3E}">
        <p14:creationId xmlns:p14="http://schemas.microsoft.com/office/powerpoint/2010/main" val="2153322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7772400" cy="1143000"/>
          </a:xfrm>
        </p:spPr>
        <p:txBody>
          <a:bodyPr>
            <a:noAutofit/>
          </a:bodyPr>
          <a:lstStyle/>
          <a:p>
            <a:pPr algn="l"/>
            <a:r>
              <a:rPr lang="en-US" sz="2400" dirty="0"/>
              <a:t>(a) y~ N(</a:t>
            </a:r>
            <a:r>
              <a:rPr lang="en-US" sz="2400" dirty="0" err="1">
                <a:latin typeface="Symbol" charset="2"/>
                <a:ea typeface="Symbol" charset="2"/>
                <a:cs typeface="Symbol" charset="2"/>
              </a:rPr>
              <a:t>q,s</a:t>
            </a:r>
            <a:r>
              <a:rPr lang="en-US" sz="2400" dirty="0"/>
              <a:t>);   </a:t>
            </a:r>
            <a:r>
              <a:rPr lang="en-US" sz="2400" dirty="0">
                <a:latin typeface="Symbol" charset="2"/>
                <a:ea typeface="Symbol" charset="2"/>
                <a:cs typeface="Symbol" charset="2"/>
              </a:rPr>
              <a:t>s</a:t>
            </a:r>
            <a:r>
              <a:rPr lang="en-US" sz="2400" dirty="0"/>
              <a:t> = 1 ;   </a:t>
            </a:r>
            <a:r>
              <a:rPr lang="en-US" sz="2400" dirty="0" err="1">
                <a:latin typeface="Symbol" charset="2"/>
                <a:ea typeface="Symbol" charset="2"/>
                <a:cs typeface="Symbol" charset="2"/>
              </a:rPr>
              <a:t>q</a:t>
            </a:r>
            <a:r>
              <a:rPr lang="en-US" sz="2400" dirty="0" err="1"/>
              <a:t>~N</a:t>
            </a:r>
            <a:r>
              <a:rPr lang="en-US" sz="2400" dirty="0"/>
              <a:t>(0,</a:t>
            </a:r>
            <a:r>
              <a:rPr lang="en-US" sz="2400" dirty="0">
                <a:latin typeface="Symbol" charset="2"/>
                <a:ea typeface="Symbol" charset="2"/>
                <a:cs typeface="Symbol" charset="2"/>
              </a:rPr>
              <a:t> t</a:t>
            </a:r>
            <a:r>
              <a:rPr lang="en-US" sz="2400" dirty="0"/>
              <a:t>);   </a:t>
            </a:r>
            <a:r>
              <a:rPr lang="en-US" sz="2400" dirty="0">
                <a:latin typeface="Symbol" charset="2"/>
                <a:ea typeface="Symbol" charset="2"/>
                <a:cs typeface="Symbol" charset="2"/>
              </a:rPr>
              <a:t>t</a:t>
            </a:r>
            <a:r>
              <a:rPr lang="en-US" sz="2400" dirty="0"/>
              <a:t> = 0.5 ;   N = 1e+06  * </a:t>
            </a:r>
            <a:br>
              <a:rPr lang="en-US" sz="2400" dirty="0"/>
            </a:br>
            <a:r>
              <a:rPr lang="en-US" sz="2400" dirty="0">
                <a:solidFill>
                  <a:schemeClr val="accent2"/>
                </a:solidFill>
              </a:rPr>
              <a:t>(b) </a:t>
            </a:r>
            <a:r>
              <a:rPr lang="en-US" sz="2400" dirty="0" err="1">
                <a:solidFill>
                  <a:schemeClr val="accent2"/>
                </a:solidFill>
              </a:rPr>
              <a:t>w.p</a:t>
            </a:r>
            <a:r>
              <a:rPr lang="en-US" sz="2400" dirty="0">
                <a:solidFill>
                  <a:schemeClr val="accent2"/>
                </a:solidFill>
              </a:rPr>
              <a:t>. 0.001   </a:t>
            </a:r>
            <a:r>
              <a:rPr lang="en-US" sz="2400" dirty="0" err="1">
                <a:solidFill>
                  <a:schemeClr val="accent2"/>
                </a:solidFill>
                <a:latin typeface="Symbol" charset="2"/>
                <a:ea typeface="Symbol" charset="2"/>
                <a:cs typeface="Symbol" charset="2"/>
              </a:rPr>
              <a:t>q</a:t>
            </a:r>
            <a:r>
              <a:rPr lang="en-US" sz="2400" baseline="-25000" dirty="0" err="1">
                <a:solidFill>
                  <a:schemeClr val="accent2"/>
                </a:solidFill>
                <a:latin typeface="Symbol" charset="2"/>
                <a:ea typeface="Symbol" charset="2"/>
                <a:cs typeface="Symbol" charset="2"/>
              </a:rPr>
              <a:t>i</a:t>
            </a:r>
            <a:r>
              <a:rPr lang="en-US" sz="2400" dirty="0" err="1">
                <a:solidFill>
                  <a:schemeClr val="accent2"/>
                </a:solidFill>
                <a:latin typeface="Symbol" charset="2"/>
                <a:ea typeface="Symbol" charset="2"/>
                <a:cs typeface="Symbol" charset="2"/>
              </a:rPr>
              <a:t>~q</a:t>
            </a:r>
            <a:r>
              <a:rPr lang="en-US" sz="2400" baseline="-25000" dirty="0" err="1">
                <a:solidFill>
                  <a:schemeClr val="accent2"/>
                </a:solidFill>
                <a:latin typeface="Symbol" charset="2"/>
                <a:ea typeface="Symbol" charset="2"/>
                <a:cs typeface="Symbol" charset="2"/>
              </a:rPr>
              <a:t>i</a:t>
            </a:r>
            <a:r>
              <a:rPr lang="en-US" sz="2400" dirty="0" err="1">
                <a:solidFill>
                  <a:schemeClr val="accent2"/>
                </a:solidFill>
                <a:latin typeface="Symbol" charset="2"/>
                <a:ea typeface="Symbol" charset="2"/>
                <a:cs typeface="Symbol" charset="2"/>
              </a:rPr>
              <a:t>+N</a:t>
            </a:r>
            <a:r>
              <a:rPr lang="en-US" sz="2400" dirty="0">
                <a:solidFill>
                  <a:schemeClr val="accent2"/>
                </a:solidFill>
                <a:latin typeface="Symbol" charset="2"/>
                <a:ea typeface="Symbol" charset="2"/>
                <a:cs typeface="Symbol" charset="2"/>
              </a:rPr>
              <a:t>(0,3)</a:t>
            </a:r>
            <a:endParaRPr lang="en-US" sz="2400" dirty="0">
              <a:solidFill>
                <a:schemeClr val="accent2"/>
              </a:solidFill>
            </a:endParaRPr>
          </a:p>
        </p:txBody>
      </p:sp>
      <p:sp>
        <p:nvSpPr>
          <p:cNvPr id="3" name="Content Placeholder 2"/>
          <p:cNvSpPr>
            <a:spLocks noGrp="1"/>
          </p:cNvSpPr>
          <p:nvPr>
            <p:ph idx="1"/>
          </p:nvPr>
        </p:nvSpPr>
        <p:spPr/>
        <p:txBody>
          <a:bodyPr>
            <a:normAutofit/>
          </a:bodyPr>
          <a:lstStyle/>
          <a:p>
            <a:pPr marL="0" indent="0">
              <a:buNone/>
            </a:pPr>
            <a:r>
              <a:rPr lang="en-US" sz="2400" dirty="0">
                <a:solidFill>
                  <a:schemeClr val="accent2"/>
                </a:solidFill>
              </a:rPr>
              <a:t>95% posterior credible intervals </a:t>
            </a:r>
            <a:r>
              <a:rPr lang="en-US" sz="2400" dirty="0"/>
              <a:t>using model (a)</a:t>
            </a:r>
          </a:p>
          <a:p>
            <a:pPr marL="0" indent="0">
              <a:buNone/>
            </a:pPr>
            <a:r>
              <a:rPr lang="en-US" sz="2400" dirty="0"/>
              <a:t>Under (a)</a:t>
            </a:r>
          </a:p>
          <a:p>
            <a:pPr marL="0" indent="0">
              <a:buNone/>
            </a:pPr>
            <a:r>
              <a:rPr lang="en-US" sz="2400" dirty="0" err="1"/>
              <a:t>PC</a:t>
            </a:r>
            <a:r>
              <a:rPr lang="en-US" sz="2400" baseline="-25000" dirty="0" err="1"/>
              <a:t>i</a:t>
            </a:r>
            <a:r>
              <a:rPr lang="en-US" sz="2400" baseline="-25000" dirty="0"/>
              <a:t> </a:t>
            </a:r>
            <a:r>
              <a:rPr lang="en-US" sz="2400" dirty="0"/>
              <a:t>fails to cover </a:t>
            </a:r>
            <a:r>
              <a:rPr lang="en-US" sz="2400" dirty="0">
                <a:solidFill>
                  <a:schemeClr val="accent2"/>
                </a:solidFill>
                <a:latin typeface="Symbol" charset="2"/>
                <a:ea typeface="Symbol" charset="2"/>
                <a:cs typeface="Symbol" charset="2"/>
              </a:rPr>
              <a:t>q</a:t>
            </a:r>
            <a:r>
              <a:rPr lang="en-US" sz="2400" baseline="-25000" dirty="0">
                <a:solidFill>
                  <a:schemeClr val="accent2"/>
                </a:solidFill>
                <a:latin typeface="Symbol" charset="2"/>
                <a:ea typeface="Symbol" charset="2"/>
                <a:cs typeface="Symbol" charset="2"/>
              </a:rPr>
              <a:t>i </a:t>
            </a:r>
            <a:r>
              <a:rPr lang="en-US" sz="2400" dirty="0"/>
              <a:t>	49,476 (4.95%)</a:t>
            </a:r>
          </a:p>
          <a:p>
            <a:pPr marL="0" indent="0">
              <a:buNone/>
            </a:pPr>
            <a:r>
              <a:rPr lang="en-US" sz="2400" dirty="0" err="1"/>
              <a:t>PC</a:t>
            </a:r>
            <a:r>
              <a:rPr lang="en-US" sz="2400" baseline="-25000" dirty="0" err="1"/>
              <a:t>i</a:t>
            </a:r>
            <a:r>
              <a:rPr lang="en-US" sz="2400" baseline="-25000" dirty="0"/>
              <a:t> </a:t>
            </a:r>
            <a:r>
              <a:rPr lang="en-US" sz="2400" dirty="0"/>
              <a:t>excludes 0:	 95 (0.01%)  	 	2.1% wrong sign</a:t>
            </a:r>
          </a:p>
          <a:p>
            <a:pPr marL="0" indent="0">
              <a:buNone/>
            </a:pPr>
            <a:r>
              <a:rPr lang="en-US" sz="2400" dirty="0"/>
              <a:t>Fail to cover </a:t>
            </a:r>
            <a:r>
              <a:rPr lang="en-US" sz="2400" dirty="0">
                <a:solidFill>
                  <a:schemeClr val="accent2"/>
                </a:solidFill>
                <a:latin typeface="Symbol" charset="2"/>
                <a:ea typeface="Symbol" charset="2"/>
                <a:cs typeface="Symbol" charset="2"/>
              </a:rPr>
              <a:t>q</a:t>
            </a:r>
            <a:r>
              <a:rPr lang="en-US" sz="2400" baseline="-25000" dirty="0">
                <a:solidFill>
                  <a:schemeClr val="accent2"/>
                </a:solidFill>
                <a:latin typeface="Symbol" charset="2"/>
                <a:ea typeface="Symbol" charset="2"/>
                <a:cs typeface="Symbol" charset="2"/>
              </a:rPr>
              <a:t>i  </a:t>
            </a:r>
            <a:r>
              <a:rPr lang="en-US" sz="2400" dirty="0"/>
              <a:t>among the 0 excluding	</a:t>
            </a:r>
            <a:r>
              <a:rPr lang="en-US" sz="2400" dirty="0">
                <a:solidFill>
                  <a:schemeClr val="accent2"/>
                </a:solidFill>
              </a:rPr>
              <a:t>6.3%</a:t>
            </a:r>
          </a:p>
          <a:p>
            <a:pPr marL="0" indent="0">
              <a:buNone/>
            </a:pPr>
            <a:endParaRPr lang="en-US" sz="2400" dirty="0">
              <a:solidFill>
                <a:schemeClr val="accent2"/>
              </a:solidFill>
            </a:endParaRPr>
          </a:p>
          <a:p>
            <a:pPr marL="0" indent="0">
              <a:buNone/>
            </a:pPr>
            <a:r>
              <a:rPr lang="en-US" sz="2400" dirty="0">
                <a:solidFill>
                  <a:schemeClr val="accent2"/>
                </a:solidFill>
              </a:rPr>
              <a:t>Under (b)</a:t>
            </a:r>
          </a:p>
          <a:p>
            <a:pPr marL="0" indent="0">
              <a:buNone/>
            </a:pPr>
            <a:r>
              <a:rPr lang="en-US" sz="2400" dirty="0" err="1"/>
              <a:t>PC</a:t>
            </a:r>
            <a:r>
              <a:rPr lang="en-US" sz="2400" baseline="-25000" dirty="0" err="1"/>
              <a:t>i</a:t>
            </a:r>
            <a:r>
              <a:rPr lang="en-US" sz="2400" baseline="-25000" dirty="0"/>
              <a:t> </a:t>
            </a:r>
            <a:r>
              <a:rPr lang="en-US" sz="2400" dirty="0"/>
              <a:t>fails to cover	50,863 (5.1%)</a:t>
            </a:r>
          </a:p>
          <a:p>
            <a:pPr marL="0" indent="0">
              <a:buNone/>
            </a:pPr>
            <a:r>
              <a:rPr lang="en-US" sz="2400" dirty="0" err="1"/>
              <a:t>PC</a:t>
            </a:r>
            <a:r>
              <a:rPr lang="en-US" sz="2400" baseline="-25000" dirty="0" err="1"/>
              <a:t>i</a:t>
            </a:r>
            <a:r>
              <a:rPr lang="en-US" sz="2400" baseline="-25000" dirty="0"/>
              <a:t> </a:t>
            </a:r>
            <a:r>
              <a:rPr lang="en-US" sz="2400" dirty="0"/>
              <a:t>excludes 0:	 269 (0.03%)  	 0% wrong sign</a:t>
            </a:r>
          </a:p>
          <a:p>
            <a:pPr marL="0" indent="0">
              <a:buNone/>
            </a:pPr>
            <a:r>
              <a:rPr lang="en-US" sz="2400" dirty="0"/>
              <a:t>Fails to cover </a:t>
            </a:r>
            <a:r>
              <a:rPr lang="en-US" sz="2400" dirty="0">
                <a:solidFill>
                  <a:schemeClr val="accent2"/>
                </a:solidFill>
                <a:latin typeface="Symbol" charset="2"/>
                <a:ea typeface="Symbol" charset="2"/>
                <a:cs typeface="Symbol" charset="2"/>
              </a:rPr>
              <a:t>q</a:t>
            </a:r>
            <a:r>
              <a:rPr lang="en-US" sz="2400" baseline="-25000" dirty="0">
                <a:solidFill>
                  <a:schemeClr val="accent2"/>
                </a:solidFill>
                <a:latin typeface="Symbol" charset="2"/>
                <a:ea typeface="Symbol" charset="2"/>
                <a:cs typeface="Symbol" charset="2"/>
              </a:rPr>
              <a:t>i  </a:t>
            </a:r>
            <a:r>
              <a:rPr lang="en-US" sz="2400" dirty="0"/>
              <a:t>among the 0 excluding	</a:t>
            </a:r>
            <a:r>
              <a:rPr lang="en-US" sz="2400" dirty="0">
                <a:solidFill>
                  <a:schemeClr val="accent2"/>
                </a:solidFill>
              </a:rPr>
              <a:t>73.2%</a:t>
            </a:r>
          </a:p>
          <a:p>
            <a:pPr marL="0" indent="0">
              <a:buNone/>
            </a:pPr>
            <a:endParaRPr lang="en-US" sz="2400" dirty="0">
              <a:solidFill>
                <a:schemeClr val="accent2"/>
              </a:solidFill>
            </a:endParaRPr>
          </a:p>
        </p:txBody>
      </p:sp>
      <p:sp>
        <p:nvSpPr>
          <p:cNvPr id="4" name="TextBox 3"/>
          <p:cNvSpPr txBox="1"/>
          <p:nvPr/>
        </p:nvSpPr>
        <p:spPr>
          <a:xfrm>
            <a:off x="4367134" y="6369753"/>
            <a:ext cx="4476675" cy="369332"/>
          </a:xfrm>
          <a:prstGeom prst="rect">
            <a:avLst/>
          </a:prstGeom>
          <a:noFill/>
        </p:spPr>
        <p:txBody>
          <a:bodyPr wrap="none" rtlCol="0">
            <a:spAutoFit/>
          </a:bodyPr>
          <a:lstStyle/>
          <a:p>
            <a:r>
              <a:rPr lang="en-US" dirty="0"/>
              <a:t>*Example from Andrew </a:t>
            </a:r>
            <a:r>
              <a:rPr lang="en-US" dirty="0" err="1"/>
              <a:t>Gelman’s</a:t>
            </a:r>
            <a:r>
              <a:rPr lang="en-US" dirty="0"/>
              <a:t> website </a:t>
            </a:r>
          </a:p>
        </p:txBody>
      </p:sp>
    </p:spTree>
    <p:extLst>
      <p:ext uri="{BB962C8B-B14F-4D97-AF65-F5344CB8AC3E}">
        <p14:creationId xmlns:p14="http://schemas.microsoft.com/office/powerpoint/2010/main" val="4194211624"/>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False Coverage-statement Rate (FCR)</a:t>
            </a:r>
          </a:p>
        </p:txBody>
      </p:sp>
      <p:sp>
        <p:nvSpPr>
          <p:cNvPr id="3" name="Content Placeholder 2"/>
          <p:cNvSpPr>
            <a:spLocks noGrp="1"/>
          </p:cNvSpPr>
          <p:nvPr>
            <p:ph idx="1"/>
          </p:nvPr>
        </p:nvSpPr>
        <p:spPr>
          <a:xfrm>
            <a:off x="457200" y="1254125"/>
            <a:ext cx="8229600" cy="5458098"/>
          </a:xfrm>
        </p:spPr>
        <p:txBody>
          <a:bodyPr>
            <a:normAutofit fontScale="77500" lnSpcReduction="20000"/>
          </a:bodyPr>
          <a:lstStyle/>
          <a:p>
            <a:pPr marL="0" indent="0">
              <a:buNone/>
            </a:pPr>
            <a:r>
              <a:rPr lang="en-US" dirty="0">
                <a:solidFill>
                  <a:schemeClr val="tx1"/>
                </a:solidFill>
              </a:rPr>
              <a:t>						      </a:t>
            </a:r>
            <a:r>
              <a:rPr lang="en-US" sz="1800" dirty="0">
                <a:solidFill>
                  <a:schemeClr val="tx1"/>
                </a:solidFill>
              </a:rPr>
              <a:t>YB &amp; </a:t>
            </a:r>
            <a:r>
              <a:rPr lang="en-US" sz="1800" dirty="0" err="1">
                <a:solidFill>
                  <a:schemeClr val="tx1"/>
                </a:solidFill>
              </a:rPr>
              <a:t>Yekutieli</a:t>
            </a:r>
            <a:r>
              <a:rPr lang="en-US" sz="1800" dirty="0">
                <a:solidFill>
                  <a:schemeClr val="tx1"/>
                </a:solidFill>
              </a:rPr>
              <a:t> (</a:t>
            </a:r>
            <a:r>
              <a:rPr lang="fr-FR" sz="1800" dirty="0">
                <a:solidFill>
                  <a:schemeClr val="tx1"/>
                </a:solidFill>
              </a:rPr>
              <a:t>’</a:t>
            </a:r>
            <a:r>
              <a:rPr lang="en-US" sz="1800" dirty="0">
                <a:solidFill>
                  <a:schemeClr val="tx1"/>
                </a:solidFill>
              </a:rPr>
              <a:t>05)</a:t>
            </a:r>
            <a:endParaRPr lang="en-US" dirty="0">
              <a:solidFill>
                <a:schemeClr val="tx1"/>
              </a:solidFill>
            </a:endParaRPr>
          </a:p>
          <a:p>
            <a:pPr marL="0" indent="0">
              <a:lnSpc>
                <a:spcPct val="120000"/>
              </a:lnSpc>
              <a:buNone/>
              <a:defRPr/>
            </a:pPr>
            <a:r>
              <a:rPr lang="en-US" sz="2600" dirty="0"/>
              <a:t>A selective CIs procedure uses the data T</a:t>
            </a:r>
          </a:p>
          <a:p>
            <a:pPr>
              <a:lnSpc>
                <a:spcPct val="120000"/>
              </a:lnSpc>
              <a:defRPr/>
            </a:pPr>
            <a:r>
              <a:rPr lang="en-US" sz="2600" dirty="0"/>
              <a:t>to select                                               ; number selected</a:t>
            </a:r>
            <a:r>
              <a:rPr lang="en-US" sz="2600" i="1" dirty="0">
                <a:solidFill>
                  <a:schemeClr val="tx1"/>
                </a:solidFill>
              </a:rPr>
              <a:t>=| S(</a:t>
            </a:r>
            <a:r>
              <a:rPr lang="en-US" sz="2600" b="1" i="1" dirty="0">
                <a:solidFill>
                  <a:schemeClr val="tx1"/>
                </a:solidFill>
              </a:rPr>
              <a:t>T</a:t>
            </a:r>
            <a:r>
              <a:rPr lang="en-US" sz="2600" i="1" dirty="0">
                <a:solidFill>
                  <a:schemeClr val="tx1"/>
                </a:solidFill>
              </a:rPr>
              <a:t>) |</a:t>
            </a:r>
          </a:p>
          <a:p>
            <a:pPr>
              <a:lnSpc>
                <a:spcPct val="120000"/>
              </a:lnSpc>
              <a:defRPr/>
            </a:pPr>
            <a:r>
              <a:rPr lang="en-US" sz="2600" dirty="0"/>
              <a:t>to state confidence intervals for the selected</a:t>
            </a:r>
          </a:p>
          <a:p>
            <a:pPr>
              <a:lnSpc>
                <a:spcPct val="120000"/>
              </a:lnSpc>
              <a:buFontTx/>
              <a:buNone/>
              <a:defRPr/>
            </a:pPr>
            <a:r>
              <a:rPr lang="en-US" sz="2600" dirty="0"/>
              <a:t> </a:t>
            </a:r>
          </a:p>
          <a:p>
            <a:pPr>
              <a:lnSpc>
                <a:spcPct val="90000"/>
              </a:lnSpc>
              <a:buFontTx/>
              <a:buNone/>
            </a:pPr>
            <a:r>
              <a:rPr lang="en-US" sz="2800" dirty="0">
                <a:solidFill>
                  <a:schemeClr val="tx2"/>
                </a:solidFill>
              </a:rPr>
              <a:t>V</a:t>
            </a:r>
            <a:r>
              <a:rPr lang="en-US" sz="3600" baseline="-25000" dirty="0">
                <a:solidFill>
                  <a:schemeClr val="tx2"/>
                </a:solidFill>
              </a:rPr>
              <a:t>CI</a:t>
            </a:r>
            <a:r>
              <a:rPr lang="en-US" sz="2800" dirty="0">
                <a:solidFill>
                  <a:schemeClr val="tx2"/>
                </a:solidFill>
              </a:rPr>
              <a:t> is # constructed intervals not covering</a:t>
            </a:r>
            <a:r>
              <a:rPr lang="en-US" sz="2800" dirty="0"/>
              <a:t> their parameters</a:t>
            </a:r>
          </a:p>
          <a:p>
            <a:pPr>
              <a:lnSpc>
                <a:spcPct val="90000"/>
              </a:lnSpc>
              <a:buFontTx/>
              <a:buNone/>
            </a:pPr>
            <a:r>
              <a:rPr lang="en-US" sz="2800" dirty="0">
                <a:solidFill>
                  <a:schemeClr val="tx2"/>
                </a:solidFill>
              </a:rPr>
              <a:t>	</a:t>
            </a:r>
          </a:p>
          <a:p>
            <a:pPr algn="just">
              <a:lnSpc>
                <a:spcPct val="90000"/>
              </a:lnSpc>
              <a:buFontTx/>
              <a:buNone/>
            </a:pPr>
            <a:r>
              <a:rPr lang="en-US" sz="2800" dirty="0"/>
              <a:t>Define</a:t>
            </a:r>
            <a:r>
              <a:rPr lang="en-US" sz="2800" dirty="0">
                <a:solidFill>
                  <a:schemeClr val="tx2"/>
                </a:solidFill>
              </a:rPr>
              <a:t>	</a:t>
            </a:r>
            <a:r>
              <a:rPr lang="en-US" sz="2800" b="1" i="1" dirty="0">
                <a:solidFill>
                  <a:srgbClr val="000000"/>
                </a:solidFill>
              </a:rPr>
              <a:t>Q</a:t>
            </a:r>
            <a:r>
              <a:rPr lang="en-US" sz="3600" i="1" baseline="-25000" dirty="0">
                <a:solidFill>
                  <a:srgbClr val="000000"/>
                </a:solidFill>
              </a:rPr>
              <a:t>CI 	</a:t>
            </a:r>
            <a:r>
              <a:rPr lang="en-US" sz="2800" i="1" dirty="0">
                <a:solidFill>
                  <a:srgbClr val="000000"/>
                </a:solidFill>
              </a:rPr>
              <a:t>=  V</a:t>
            </a:r>
            <a:r>
              <a:rPr lang="en-US" sz="3600" i="1" baseline="-25000" dirty="0">
                <a:solidFill>
                  <a:srgbClr val="000000"/>
                </a:solidFill>
              </a:rPr>
              <a:t>CI</a:t>
            </a:r>
            <a:r>
              <a:rPr lang="en-US" sz="2800" i="1" dirty="0">
                <a:solidFill>
                  <a:srgbClr val="000000"/>
                </a:solidFill>
              </a:rPr>
              <a:t> / |S|	if |S| &gt; 0</a:t>
            </a:r>
          </a:p>
          <a:p>
            <a:pPr algn="just">
              <a:lnSpc>
                <a:spcPct val="90000"/>
              </a:lnSpc>
              <a:buFontTx/>
              <a:buNone/>
            </a:pPr>
            <a:r>
              <a:rPr lang="en-US" sz="2800" i="1" dirty="0">
                <a:solidFill>
                  <a:srgbClr val="000000"/>
                </a:solidFill>
              </a:rPr>
              <a:t>			=  0 		if |S| = 0</a:t>
            </a:r>
            <a:r>
              <a:rPr lang="en-US" sz="2800" dirty="0"/>
              <a:t>	</a:t>
            </a:r>
            <a:r>
              <a:rPr lang="en-US" sz="2800" dirty="0" err="1"/>
              <a:t>i</a:t>
            </a:r>
            <a:endParaRPr lang="en-US" sz="2800" dirty="0"/>
          </a:p>
          <a:p>
            <a:pPr>
              <a:lnSpc>
                <a:spcPct val="90000"/>
              </a:lnSpc>
              <a:buFontTx/>
              <a:buNone/>
            </a:pPr>
            <a:endParaRPr lang="en-US" sz="2800" dirty="0"/>
          </a:p>
          <a:p>
            <a:pPr>
              <a:lnSpc>
                <a:spcPct val="90000"/>
              </a:lnSpc>
              <a:buFontTx/>
              <a:buNone/>
            </a:pPr>
            <a:r>
              <a:rPr lang="en-US" sz="2800" dirty="0"/>
              <a:t>The False Coverage-statement Rate (FCR) of the selective CIs procedure is				</a:t>
            </a:r>
          </a:p>
          <a:p>
            <a:pPr>
              <a:lnSpc>
                <a:spcPct val="90000"/>
              </a:lnSpc>
              <a:buFontTx/>
              <a:buNone/>
            </a:pPr>
            <a:r>
              <a:rPr lang="en-US" sz="2800" dirty="0"/>
              <a:t>			  FCR </a:t>
            </a:r>
            <a:r>
              <a:rPr lang="en-US" sz="2800" i="1" dirty="0">
                <a:solidFill>
                  <a:srgbClr val="000000"/>
                </a:solidFill>
              </a:rPr>
              <a:t>= E</a:t>
            </a:r>
            <a:r>
              <a:rPr lang="en-US" sz="2800" b="1" i="1" baseline="-25000" dirty="0">
                <a:solidFill>
                  <a:srgbClr val="000000"/>
                </a:solidFill>
              </a:rPr>
              <a:t>T</a:t>
            </a:r>
            <a:r>
              <a:rPr lang="en-US" sz="2800" i="1" dirty="0">
                <a:solidFill>
                  <a:srgbClr val="000000"/>
                </a:solidFill>
              </a:rPr>
              <a:t> (</a:t>
            </a:r>
            <a:r>
              <a:rPr lang="en-US" sz="2800" b="1" i="1" dirty="0">
                <a:solidFill>
                  <a:srgbClr val="000000"/>
                </a:solidFill>
              </a:rPr>
              <a:t>Q</a:t>
            </a:r>
            <a:r>
              <a:rPr lang="en-US" sz="3600" i="1" baseline="-25000" dirty="0">
                <a:solidFill>
                  <a:srgbClr val="000000"/>
                </a:solidFill>
              </a:rPr>
              <a:t>CI</a:t>
            </a:r>
            <a:r>
              <a:rPr lang="en-US" sz="2800" i="1" dirty="0">
                <a:solidFill>
                  <a:srgbClr val="000000"/>
                </a:solidFill>
              </a:rPr>
              <a:t>)</a:t>
            </a:r>
            <a:endParaRPr lang="en-US" sz="2600" i="1" dirty="0">
              <a:solidFill>
                <a:srgbClr val="000000"/>
              </a:solidFill>
            </a:endParaRPr>
          </a:p>
          <a:p>
            <a:pPr>
              <a:lnSpc>
                <a:spcPct val="120000"/>
              </a:lnSpc>
              <a:buFontTx/>
              <a:buNone/>
              <a:defRPr/>
            </a:pPr>
            <a:endParaRPr lang="en-US" sz="2600" dirty="0"/>
          </a:p>
          <a:p>
            <a:pPr>
              <a:lnSpc>
                <a:spcPct val="120000"/>
              </a:lnSpc>
              <a:buFontTx/>
              <a:buNone/>
              <a:defRPr/>
            </a:pPr>
            <a:r>
              <a:rPr lang="en-US" sz="2600" dirty="0">
                <a:solidFill>
                  <a:schemeClr val="accent6"/>
                </a:solidFill>
              </a:rPr>
              <a:t>FCR is the expected proportion of coverage-statements made that fail to cover their respective parameters</a:t>
            </a:r>
          </a:p>
        </p:txBody>
      </p:sp>
      <p:pic>
        <p:nvPicPr>
          <p:cNvPr id="6" name="Picture 5" descr="latex-image-1.pd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12238" y="2022221"/>
            <a:ext cx="2662558" cy="314475"/>
          </a:xfrm>
          <a:prstGeom prst="rect">
            <a:avLst/>
          </a:prstGeom>
        </p:spPr>
      </p:pic>
    </p:spTree>
    <p:extLst>
      <p:ext uri="{BB962C8B-B14F-4D97-AF65-F5344CB8AC3E}">
        <p14:creationId xmlns:p14="http://schemas.microsoft.com/office/powerpoint/2010/main" val="1089948903"/>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55042" name="Rectangle 2"/>
          <p:cNvSpPr>
            <a:spLocks noGrp="1" noChangeArrowheads="1"/>
          </p:cNvSpPr>
          <p:nvPr>
            <p:ph type="title"/>
          </p:nvPr>
        </p:nvSpPr>
        <p:spPr/>
        <p:txBody>
          <a:bodyPr/>
          <a:lstStyle/>
          <a:p>
            <a:r>
              <a:rPr lang="en-US"/>
              <a:t>Summing up</a:t>
            </a:r>
          </a:p>
        </p:txBody>
      </p:sp>
      <p:sp>
        <p:nvSpPr>
          <p:cNvPr id="855043" name="Rectangle 3"/>
          <p:cNvSpPr>
            <a:spLocks noGrp="1" noChangeArrowheads="1"/>
          </p:cNvSpPr>
          <p:nvPr>
            <p:ph idx="1"/>
          </p:nvPr>
        </p:nvSpPr>
        <p:spPr/>
        <p:txBody>
          <a:bodyPr/>
          <a:lstStyle/>
          <a:p>
            <a:pPr>
              <a:lnSpc>
                <a:spcPct val="90000"/>
              </a:lnSpc>
            </a:pPr>
            <a:r>
              <a:rPr lang="en-US" dirty="0"/>
              <a:t>Dependent estimators: Some result for positive regression dependent statistics and one-sided confidence intervals are available. There is also a general procedure (at the cost of inflating the level of CIs by a factor (1+1/2+1/3+,…,+1/m) )</a:t>
            </a:r>
          </a:p>
          <a:p>
            <a:pPr>
              <a:lnSpc>
                <a:spcPct val="90000"/>
              </a:lnSpc>
            </a:pPr>
            <a:endParaRPr lang="en-US" dirty="0"/>
          </a:p>
          <a:p>
            <a:pPr>
              <a:lnSpc>
                <a:spcPct val="90000"/>
              </a:lnSpc>
            </a:pPr>
            <a:r>
              <a:rPr lang="en-US" dirty="0"/>
              <a:t>There two sets of tools for two purposes.</a:t>
            </a:r>
          </a:p>
          <a:p>
            <a:pPr>
              <a:lnSpc>
                <a:spcPct val="90000"/>
              </a:lnSpc>
            </a:pPr>
            <a:endParaRPr lang="en-US" dirty="0"/>
          </a:p>
          <a:p>
            <a:pPr>
              <a:lnSpc>
                <a:spcPct val="90000"/>
              </a:lnSpc>
            </a:pPr>
            <a:r>
              <a:rPr lang="en-US" dirty="0"/>
              <a:t>Tomorrow we’ll sharpening the new set of tools: Potential benefits from tuning the adjustment procedure to specific selection rules </a:t>
            </a:r>
          </a:p>
          <a:p>
            <a:pPr>
              <a:lnSpc>
                <a:spcPct val="90000"/>
              </a:lnSpc>
              <a:buFontTx/>
              <a:buNone/>
            </a:pPr>
            <a:r>
              <a:rPr lang="en-US" dirty="0"/>
              <a:t>	</a:t>
            </a:r>
          </a:p>
        </p:txBody>
      </p:sp>
      <p:sp>
        <p:nvSpPr>
          <p:cNvPr id="4" name="Date Placeholder 3"/>
          <p:cNvSpPr>
            <a:spLocks noGrp="1"/>
          </p:cNvSpPr>
          <p:nvPr>
            <p:ph type="dt" sz="half" idx="10"/>
          </p:nvPr>
        </p:nvSpPr>
        <p:spPr/>
        <p:txBody>
          <a:bodyPr/>
          <a:lstStyle/>
          <a:p>
            <a:r>
              <a:rPr lang="en-US"/>
              <a:t>Y Benjamini</a:t>
            </a:r>
            <a:endParaRPr lang="en-US" sz="1400"/>
          </a:p>
        </p:txBody>
      </p:sp>
    </p:spTree>
    <p:extLst>
      <p:ext uri="{BB962C8B-B14F-4D97-AF65-F5344CB8AC3E}">
        <p14:creationId xmlns:p14="http://schemas.microsoft.com/office/powerpoint/2010/main" val="24796868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85504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855043">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855043">
                                            <p:txEl>
                                              <p:pRg st="4" end="4"/>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85504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5043"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6818" name="Rectangle 2"/>
          <p:cNvSpPr>
            <a:spLocks noGrp="1" noChangeArrowheads="1"/>
          </p:cNvSpPr>
          <p:nvPr>
            <p:ph type="title"/>
          </p:nvPr>
        </p:nvSpPr>
        <p:spPr/>
        <p:txBody>
          <a:bodyPr/>
          <a:lstStyle/>
          <a:p>
            <a:r>
              <a:rPr lang="en-US" dirty="0"/>
              <a:t>The background 1: </a:t>
            </a:r>
            <a:r>
              <a:rPr lang="en-US" dirty="0" err="1"/>
              <a:t>Schweder</a:t>
            </a:r>
            <a:r>
              <a:rPr lang="en-US" dirty="0"/>
              <a:t> &amp; </a:t>
            </a:r>
            <a:r>
              <a:rPr lang="en-US" dirty="0" err="1"/>
              <a:t>Spjotvoll</a:t>
            </a:r>
            <a:r>
              <a:rPr lang="en-US" dirty="0"/>
              <a:t> (‘82) </a:t>
            </a:r>
          </a:p>
        </p:txBody>
      </p:sp>
      <p:sp>
        <p:nvSpPr>
          <p:cNvPr id="1826819" name="Rectangle 3"/>
          <p:cNvSpPr>
            <a:spLocks noGrp="1" noChangeArrowheads="1"/>
          </p:cNvSpPr>
          <p:nvPr>
            <p:ph idx="1"/>
          </p:nvPr>
        </p:nvSpPr>
        <p:spPr>
          <a:xfrm>
            <a:off x="914400" y="1295400"/>
            <a:ext cx="7848600" cy="5029200"/>
          </a:xfrm>
        </p:spPr>
        <p:txBody>
          <a:bodyPr/>
          <a:lstStyle/>
          <a:p>
            <a:pPr>
              <a:buFontTx/>
              <a:buNone/>
            </a:pPr>
            <a:r>
              <a:rPr lang="ja-JP" altLang="en-US">
                <a:latin typeface="Arial"/>
              </a:rPr>
              <a:t>“</a:t>
            </a:r>
            <a:r>
              <a:rPr lang="en-US"/>
              <a:t>Plots of p-value to evaluate many tests simultaneously”</a:t>
            </a:r>
          </a:p>
        </p:txBody>
      </p:sp>
      <p:sp>
        <p:nvSpPr>
          <p:cNvPr id="8" name="Date Placeholder 3"/>
          <p:cNvSpPr>
            <a:spLocks noGrp="1"/>
          </p:cNvSpPr>
          <p:nvPr>
            <p:ph type="dt" sz="half" idx="10"/>
          </p:nvPr>
        </p:nvSpPr>
        <p:spPr/>
        <p:txBody>
          <a:bodyPr/>
          <a:lstStyle/>
          <a:p>
            <a:r>
              <a:rPr lang="en-US"/>
              <a:t>Y Benjamini</a:t>
            </a:r>
            <a:endParaRPr lang="en-US" sz="1400"/>
          </a:p>
        </p:txBody>
      </p:sp>
      <p:sp>
        <p:nvSpPr>
          <p:cNvPr id="9" name="Footer Placeholder 4"/>
          <p:cNvSpPr>
            <a:spLocks noGrp="1"/>
          </p:cNvSpPr>
          <p:nvPr>
            <p:ph type="ftr" sz="quarter" idx="11"/>
          </p:nvPr>
        </p:nvSpPr>
        <p:spPr/>
        <p:txBody>
          <a:bodyPr/>
          <a:lstStyle/>
          <a:p>
            <a:r>
              <a:rPr lang="en-US"/>
              <a:t>5: Discovering the FDR</a:t>
            </a:r>
          </a:p>
        </p:txBody>
      </p:sp>
      <p:sp>
        <p:nvSpPr>
          <p:cNvPr id="3" name="Slide Number Placeholder 2"/>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8</a:t>
            </a:fld>
            <a:endParaRPr lang="en-US"/>
          </a:p>
        </p:txBody>
      </p:sp>
      <p:sp>
        <p:nvSpPr>
          <p:cNvPr id="1826820" name="Rectangle 4"/>
          <p:cNvSpPr>
            <a:spLocks noChangeArrowheads="1"/>
          </p:cNvSpPr>
          <p:nvPr/>
        </p:nvSpPr>
        <p:spPr bwMode="auto">
          <a:xfrm>
            <a:off x="914400" y="5486400"/>
            <a:ext cx="8229600" cy="8953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a:spAutoFit/>
          </a:bodyPr>
          <a:lstStyle/>
          <a:p>
            <a:pPr>
              <a:buFontTx/>
              <a:buNone/>
            </a:pPr>
            <a:r>
              <a:rPr lang="en-US" sz="2400" dirty="0">
                <a:effectLst>
                  <a:outerShdw blurRad="38100" dist="38100" dir="2700000" algn="tl">
                    <a:srgbClr val="DDDDDD"/>
                  </a:outerShdw>
                </a:effectLst>
              </a:rPr>
              <a:t>Hochberg &amp; BY (1989): Estimate </a:t>
            </a:r>
            <a:r>
              <a:rPr lang="en-US" sz="2400" i="1" dirty="0">
                <a:effectLst>
                  <a:outerShdw blurRad="38100" dist="38100" dir="2700000" algn="tl">
                    <a:srgbClr val="DDDDDD"/>
                  </a:outerShdw>
                </a:effectLst>
              </a:rPr>
              <a:t>m</a:t>
            </a:r>
            <a:r>
              <a:rPr lang="en-US" sz="2400" i="1" baseline="-25000" dirty="0">
                <a:effectLst>
                  <a:outerShdw blurRad="38100" dist="38100" dir="2700000" algn="tl">
                    <a:srgbClr val="DDDDDD"/>
                  </a:outerShdw>
                </a:effectLst>
              </a:rPr>
              <a:t>0</a:t>
            </a:r>
            <a:r>
              <a:rPr lang="en-US" sz="2400" dirty="0">
                <a:effectLst>
                  <a:outerShdw blurRad="38100" dist="38100" dir="2700000" algn="tl">
                    <a:srgbClr val="DDDDDD"/>
                  </a:outerShdw>
                </a:effectLst>
              </a:rPr>
              <a:t> algorithmically,</a:t>
            </a:r>
          </a:p>
          <a:p>
            <a:pPr>
              <a:buFontTx/>
              <a:buNone/>
            </a:pPr>
            <a:r>
              <a:rPr lang="en-US" sz="2400" dirty="0">
                <a:effectLst>
                  <a:outerShdw blurRad="38100" dist="38100" dir="2700000" algn="tl">
                    <a:srgbClr val="DDDDDD"/>
                  </a:outerShdw>
                </a:effectLst>
              </a:rPr>
              <a:t>plug in </a:t>
            </a:r>
            <a:r>
              <a:rPr lang="en-US" sz="2400" dirty="0" err="1">
                <a:effectLst>
                  <a:outerShdw blurRad="38100" dist="38100" dir="2700000" algn="tl">
                    <a:srgbClr val="DDDDDD"/>
                  </a:outerShdw>
                </a:effectLst>
              </a:rPr>
              <a:t>Bonferroni</a:t>
            </a:r>
            <a:r>
              <a:rPr lang="ja-JP" altLang="en-US" sz="2400" dirty="0">
                <a:effectLst>
                  <a:outerShdw blurRad="38100" dist="38100" dir="2700000" algn="tl">
                    <a:srgbClr val="DDDDDD"/>
                  </a:outerShdw>
                </a:effectLst>
                <a:latin typeface="Arial"/>
              </a:rPr>
              <a:t>’</a:t>
            </a:r>
            <a:r>
              <a:rPr lang="en-US" sz="2400" dirty="0">
                <a:effectLst>
                  <a:outerShdw blurRad="38100" dist="38100" dir="2700000" algn="tl">
                    <a:srgbClr val="DDDDDD"/>
                  </a:outerShdw>
                </a:effectLst>
              </a:rPr>
              <a:t>s &amp; Hochberg</a:t>
            </a:r>
            <a:r>
              <a:rPr lang="ja-JP" altLang="en-US" sz="2400" dirty="0">
                <a:effectLst>
                  <a:outerShdw blurRad="38100" dist="38100" dir="2700000" algn="tl">
                    <a:srgbClr val="DDDDDD"/>
                  </a:outerShdw>
                </a:effectLst>
                <a:latin typeface="Arial"/>
              </a:rPr>
              <a:t>’</a:t>
            </a:r>
            <a:r>
              <a:rPr lang="en-US" sz="2400" dirty="0">
                <a:effectLst>
                  <a:outerShdw blurRad="38100" dist="38100" dir="2700000" algn="tl">
                    <a:srgbClr val="DDDDDD"/>
                  </a:outerShdw>
                </a:effectLst>
              </a:rPr>
              <a:t>s methods instead of </a:t>
            </a:r>
            <a:r>
              <a:rPr lang="en-US" sz="2400" i="1" dirty="0">
                <a:effectLst>
                  <a:outerShdw blurRad="38100" dist="38100" dir="2700000" algn="tl">
                    <a:srgbClr val="DDDDDD"/>
                  </a:outerShdw>
                </a:effectLst>
              </a:rPr>
              <a:t>m</a:t>
            </a:r>
            <a:endParaRPr lang="en-US" sz="2400" dirty="0">
              <a:effectLst>
                <a:outerShdw blurRad="38100" dist="38100" dir="2700000" algn="tl">
                  <a:srgbClr val="DDDDDD"/>
                </a:outerShdw>
              </a:effectLst>
            </a:endParaRPr>
          </a:p>
        </p:txBody>
      </p:sp>
      <p:pic>
        <p:nvPicPr>
          <p:cNvPr id="1826822" name="Picture 6"/>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447800" y="1752600"/>
            <a:ext cx="5791200" cy="36766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pic>
      <p:sp>
        <p:nvSpPr>
          <p:cNvPr id="1826823" name="Rectangle 7"/>
          <p:cNvSpPr>
            <a:spLocks noChangeArrowheads="1"/>
          </p:cNvSpPr>
          <p:nvPr/>
        </p:nvSpPr>
        <p:spPr bwMode="auto">
          <a:xfrm>
            <a:off x="457200" y="1828800"/>
            <a:ext cx="163830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a:buFontTx/>
              <a:buNone/>
            </a:pPr>
            <a:r>
              <a:rPr lang="en-US" sz="2000">
                <a:solidFill>
                  <a:schemeClr val="accent2"/>
                </a:solidFill>
              </a:rPr>
              <a:t>136 p-values</a:t>
            </a:r>
            <a:endParaRPr lang="en-US"/>
          </a:p>
        </p:txBody>
      </p:sp>
      <p:sp>
        <p:nvSpPr>
          <p:cNvPr id="1826824" name="Rectangle 8"/>
          <p:cNvSpPr>
            <a:spLocks noChangeArrowheads="1"/>
          </p:cNvSpPr>
          <p:nvPr/>
        </p:nvSpPr>
        <p:spPr bwMode="auto">
          <a:xfrm>
            <a:off x="6781800" y="3886200"/>
            <a:ext cx="1123950" cy="3968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5921" dir="2700000" algn="ctr" rotWithShape="0">
                    <a:srgbClr val="808080"/>
                  </a:outerShdw>
                </a:effectLst>
              </a14:hiddenEffects>
            </a:ext>
          </a:extLst>
        </p:spPr>
        <p:txBody>
          <a:bodyPr wrap="none">
            <a:spAutoFit/>
          </a:bodyPr>
          <a:lstStyle/>
          <a:p>
            <a:pPr>
              <a:buFontTx/>
              <a:buNone/>
            </a:pPr>
            <a:r>
              <a:rPr lang="en-US" sz="2000">
                <a:solidFill>
                  <a:schemeClr val="tx2"/>
                </a:solidFill>
              </a:rPr>
              <a:t>~25 true</a:t>
            </a:r>
            <a:endParaRPr lang="en-US" sz="20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268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26820"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sz="2400" dirty="0"/>
              <a:t>FDR a thing of the past? </a:t>
            </a:r>
          </a:p>
        </p:txBody>
      </p:sp>
      <p:pic>
        <p:nvPicPr>
          <p:cNvPr id="147458" name="Content Placeholder 8" descr="False_Discovery_Rate.jpg"/>
          <p:cNvPicPr>
            <a:picLocks noGrp="1" noChangeAspect="1"/>
          </p:cNvPicPr>
          <p:nvPr>
            <p:ph idx="1"/>
          </p:nvPr>
        </p:nvPicPr>
        <p:blipFill>
          <a:blip r:embed="rId2" cstate="print">
            <a:extLst>
              <a:ext uri="{28A0092B-C50C-407E-A947-70E740481C1C}">
                <a14:useLocalDpi xmlns:a14="http://schemas.microsoft.com/office/drawing/2010/main"/>
              </a:ext>
            </a:extLst>
          </a:blip>
          <a:stretch>
            <a:fillRect/>
          </a:stretch>
        </p:blipFill>
        <p:spPr bwMode="auto">
          <a:xfrm>
            <a:off x="1279217" y="1783830"/>
            <a:ext cx="5661229" cy="3610477"/>
          </a:xfrm>
        </p:spPr>
      </p:pic>
      <p:sp>
        <p:nvSpPr>
          <p:cNvPr id="4" name="Date Placeholder 3"/>
          <p:cNvSpPr>
            <a:spLocks noGrp="1"/>
          </p:cNvSpPr>
          <p:nvPr>
            <p:ph type="dt" sz="half" idx="10"/>
          </p:nvPr>
        </p:nvSpPr>
        <p:spPr/>
        <p:txBody>
          <a:bodyPr/>
          <a:lstStyle/>
          <a:p>
            <a:pPr>
              <a:defRPr/>
            </a:pPr>
            <a:r>
              <a:rPr lang="en-US"/>
              <a:t>Y Benjamini</a:t>
            </a:r>
          </a:p>
        </p:txBody>
      </p:sp>
      <p:sp>
        <p:nvSpPr>
          <p:cNvPr id="6" name="Slide Number Placeholder 5"/>
          <p:cNvSpPr>
            <a:spLocks noGrp="1"/>
          </p:cNvSpPr>
          <p:nvPr>
            <p:ph type="sldNum" sz="quarter" idx="12"/>
          </p:nvPr>
        </p:nvSpPr>
        <p:spPr>
          <a:xfrm>
            <a:off x="8077200" y="19050"/>
            <a:ext cx="1066800" cy="328613"/>
          </a:xfrm>
          <a:prstGeom prst="rect">
            <a:avLst/>
          </a:prstGeom>
        </p:spPr>
        <p:txBody>
          <a:bodyPr/>
          <a:lstStyle/>
          <a:p>
            <a:pPr>
              <a:defRPr/>
            </a:pPr>
            <a:fld id="{C022B787-7975-D94F-8B57-D6E1DF9BB90C}" type="slidenum">
              <a:rPr lang="en-US" smtClean="0"/>
              <a:pPr>
                <a:defRPr/>
              </a:pPr>
              <a:t>80</a:t>
            </a:fld>
            <a:endParaRPr lang="en-US"/>
          </a:p>
        </p:txBody>
      </p:sp>
    </p:spTree>
    <p:extLst>
      <p:ext uri="{BB962C8B-B14F-4D97-AF65-F5344CB8AC3E}">
        <p14:creationId xmlns:p14="http://schemas.microsoft.com/office/powerpoint/2010/main" val="400000438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94274" name="Rectangle 2"/>
          <p:cNvSpPr>
            <a:spLocks noGrp="1" noChangeArrowheads="1"/>
          </p:cNvSpPr>
          <p:nvPr>
            <p:ph type="title"/>
          </p:nvPr>
        </p:nvSpPr>
        <p:spPr>
          <a:xfrm>
            <a:off x="990600" y="685800"/>
            <a:ext cx="7543800" cy="838200"/>
          </a:xfrm>
        </p:spPr>
        <p:txBody>
          <a:bodyPr/>
          <a:lstStyle/>
          <a:p>
            <a:r>
              <a:rPr lang="en-US" i="1">
                <a:latin typeface="Century Gothic" charset="0"/>
              </a:rPr>
              <a:t>Historical Perspective (I)</a:t>
            </a:r>
            <a:endParaRPr lang="en-US"/>
          </a:p>
        </p:txBody>
      </p:sp>
      <p:sp>
        <p:nvSpPr>
          <p:cNvPr id="694275" name="Rectangle 3"/>
          <p:cNvSpPr>
            <a:spLocks noGrp="1" noChangeArrowheads="1"/>
          </p:cNvSpPr>
          <p:nvPr>
            <p:ph idx="1"/>
          </p:nvPr>
        </p:nvSpPr>
        <p:spPr>
          <a:xfrm>
            <a:off x="914400" y="1524000"/>
            <a:ext cx="7543800" cy="4876800"/>
          </a:xfrm>
          <a:ln>
            <a:noFill/>
          </a:ln>
        </p:spPr>
        <p:txBody>
          <a:bodyPr/>
          <a:lstStyle/>
          <a:p>
            <a:pPr marL="457200" indent="-457200">
              <a:lnSpc>
                <a:spcPct val="120000"/>
              </a:lnSpc>
              <a:buFontTx/>
              <a:buNone/>
            </a:pPr>
            <a:r>
              <a:rPr lang="en-US" sz="2000" i="1" dirty="0">
                <a:latin typeface="Century Gothic" charset="0"/>
              </a:rPr>
              <a:t>FDR control in BH was motivated by a paper of </a:t>
            </a:r>
            <a:r>
              <a:rPr lang="en-US" sz="2000" i="1" dirty="0" err="1">
                <a:latin typeface="Century Gothic" charset="0"/>
              </a:rPr>
              <a:t>Soriç</a:t>
            </a:r>
            <a:r>
              <a:rPr lang="en-US" sz="2000" i="1" dirty="0">
                <a:latin typeface="Century Gothic" charset="0"/>
              </a:rPr>
              <a:t> (1987).</a:t>
            </a:r>
            <a:r>
              <a:rPr lang="en-US" sz="1800" i="1" dirty="0">
                <a:latin typeface="Century Gothic" charset="0"/>
              </a:rPr>
              <a:t> </a:t>
            </a:r>
          </a:p>
          <a:p>
            <a:pPr marL="457200" indent="-457200">
              <a:lnSpc>
                <a:spcPct val="120000"/>
              </a:lnSpc>
              <a:buFontTx/>
              <a:buNone/>
            </a:pPr>
            <a:r>
              <a:rPr lang="en-US" sz="2000" i="1" dirty="0">
                <a:latin typeface="Century Gothic" charset="0"/>
              </a:rPr>
              <a:t>In the direction in which we went:</a:t>
            </a:r>
          </a:p>
          <a:p>
            <a:pPr marL="457200" indent="-457200">
              <a:lnSpc>
                <a:spcPct val="120000"/>
              </a:lnSpc>
            </a:pPr>
            <a:r>
              <a:rPr lang="en-US" sz="2000" i="1" dirty="0">
                <a:latin typeface="Century Gothic" charset="0"/>
              </a:rPr>
              <a:t>Prof. Victor (1997) brought to my attention his note from (1982) with independent previous efforts: </a:t>
            </a:r>
          </a:p>
          <a:p>
            <a:pPr marL="914400" lvl="1" indent="-457200">
              <a:lnSpc>
                <a:spcPct val="120000"/>
              </a:lnSpc>
              <a:buFont typeface="Times" charset="0"/>
              <a:buAutoNum type="arabicPeriod"/>
            </a:pPr>
            <a:r>
              <a:rPr lang="en-US" sz="2000" i="1" dirty="0" err="1">
                <a:latin typeface="Century Gothic" charset="0"/>
              </a:rPr>
              <a:t>Prob</a:t>
            </a:r>
            <a:r>
              <a:rPr lang="en-US" sz="2000" i="1" dirty="0">
                <a:latin typeface="Century Gothic" charset="0"/>
              </a:rPr>
              <a:t>( V &gt; k ) ≤</a:t>
            </a:r>
            <a:r>
              <a:rPr lang="en-US" sz="2000" i="1" dirty="0"/>
              <a:t> </a:t>
            </a:r>
            <a:r>
              <a:rPr lang="en-US" sz="2000" i="1" dirty="0">
                <a:latin typeface="Symbol" charset="0"/>
              </a:rPr>
              <a:t>a   </a:t>
            </a:r>
            <a:r>
              <a:rPr lang="en-US" sz="2000" i="1" dirty="0">
                <a:latin typeface="Century Gothic" charset="0"/>
              </a:rPr>
              <a:t>for pre-chosen k &gt; 1 </a:t>
            </a:r>
            <a:r>
              <a:rPr lang="en-US" sz="2000" i="1" dirty="0">
                <a:solidFill>
                  <a:schemeClr val="accent6">
                    <a:lumMod val="75000"/>
                  </a:schemeClr>
                </a:solidFill>
                <a:latin typeface="Century Gothic" charset="0"/>
              </a:rPr>
              <a:t>!!!</a:t>
            </a:r>
          </a:p>
          <a:p>
            <a:pPr marL="914400" lvl="1" indent="-457200">
              <a:lnSpc>
                <a:spcPct val="120000"/>
              </a:lnSpc>
              <a:buFont typeface="Times" charset="0"/>
              <a:buAutoNum type="arabicPeriod"/>
            </a:pPr>
            <a:r>
              <a:rPr lang="en-US" sz="2000" i="1" dirty="0" err="1">
                <a:latin typeface="Century Gothic" charset="0"/>
              </a:rPr>
              <a:t>Prob</a:t>
            </a:r>
            <a:r>
              <a:rPr lang="en-US" sz="2000" i="1" dirty="0">
                <a:latin typeface="Century Gothic" charset="0"/>
              </a:rPr>
              <a:t>( V &gt;</a:t>
            </a:r>
            <a:r>
              <a:rPr lang="en-US" sz="2000" i="1" dirty="0"/>
              <a:t> </a:t>
            </a:r>
            <a:r>
              <a:rPr lang="en-US" sz="2000" i="1" dirty="0">
                <a:latin typeface="Symbol" charset="0"/>
              </a:rPr>
              <a:t>g</a:t>
            </a:r>
            <a:r>
              <a:rPr lang="en-US" sz="2000" i="1" dirty="0"/>
              <a:t> </a:t>
            </a:r>
            <a:r>
              <a:rPr lang="en-US" sz="2000" i="1" dirty="0">
                <a:latin typeface="Century Gothic" charset="0"/>
              </a:rPr>
              <a:t>m ) ≤</a:t>
            </a:r>
            <a:r>
              <a:rPr lang="en-US" sz="2000" i="1" dirty="0"/>
              <a:t> </a:t>
            </a:r>
            <a:r>
              <a:rPr lang="en-US" sz="2000" i="1" dirty="0">
                <a:latin typeface="Symbol" charset="0"/>
                <a:sym typeface="Symbol" charset="0"/>
              </a:rPr>
              <a:t>a</a:t>
            </a:r>
            <a:endParaRPr lang="en-US" sz="2000" i="1" dirty="0"/>
          </a:p>
          <a:p>
            <a:pPr marL="914400" lvl="1" indent="-457200">
              <a:lnSpc>
                <a:spcPct val="120000"/>
              </a:lnSpc>
              <a:buFont typeface="Times" charset="0"/>
              <a:buAutoNum type="arabicPeriod"/>
            </a:pPr>
            <a:r>
              <a:rPr lang="en-US" sz="2000" i="1" dirty="0">
                <a:solidFill>
                  <a:schemeClr val="accent2"/>
                </a:solidFill>
                <a:latin typeface="Century Gothic" charset="0"/>
              </a:rPr>
              <a:t>E(V (a))</a:t>
            </a:r>
            <a:r>
              <a:rPr lang="en-US" sz="2000" i="1" dirty="0">
                <a:latin typeface="Century Gothic" charset="0"/>
              </a:rPr>
              <a:t>/R(a) ≤</a:t>
            </a:r>
            <a:r>
              <a:rPr lang="en-US" sz="2000" i="1" dirty="0"/>
              <a:t> </a:t>
            </a:r>
            <a:r>
              <a:rPr lang="en-US" sz="2000" i="1" dirty="0">
                <a:latin typeface="Symbol" charset="0"/>
                <a:sym typeface="Symbol" charset="0"/>
              </a:rPr>
              <a:t>a      </a:t>
            </a:r>
            <a:r>
              <a:rPr lang="en-US" sz="2000" i="1" dirty="0">
                <a:latin typeface="Century Gothic" charset="0"/>
                <a:sym typeface="Symbol" charset="0"/>
              </a:rPr>
              <a:t>(same as </a:t>
            </a:r>
            <a:r>
              <a:rPr lang="en-US" sz="2000" i="1" dirty="0" err="1">
                <a:latin typeface="Century Gothic" charset="0"/>
                <a:sym typeface="Symbol" charset="0"/>
              </a:rPr>
              <a:t>Soriç</a:t>
            </a:r>
            <a:r>
              <a:rPr lang="en-US" sz="2000" i="1" dirty="0">
                <a:latin typeface="Century Gothic" charset="0"/>
                <a:sym typeface="Symbol" charset="0"/>
              </a:rPr>
              <a:t>)</a:t>
            </a:r>
            <a:endParaRPr lang="en-US" sz="2000" i="1" dirty="0">
              <a:latin typeface="Century Gothic" charset="0"/>
            </a:endParaRPr>
          </a:p>
          <a:p>
            <a:pPr marL="457200" indent="-457200">
              <a:lnSpc>
                <a:spcPct val="120000"/>
              </a:lnSpc>
            </a:pPr>
            <a:r>
              <a:rPr lang="en-US" sz="2000" i="1" dirty="0" err="1">
                <a:latin typeface="Century Gothic" charset="0"/>
              </a:rPr>
              <a:t>Harvanek</a:t>
            </a:r>
            <a:r>
              <a:rPr lang="en-US" sz="2000" i="1" dirty="0">
                <a:latin typeface="Century Gothic" charset="0"/>
              </a:rPr>
              <a:t> and </a:t>
            </a:r>
            <a:r>
              <a:rPr lang="en-US" sz="2000" i="1" dirty="0" err="1">
                <a:latin typeface="Century Gothic" charset="0"/>
              </a:rPr>
              <a:t>Chytil</a:t>
            </a:r>
            <a:r>
              <a:rPr lang="en-US" sz="2000" i="1" dirty="0">
                <a:latin typeface="Century Gothic" charset="0"/>
              </a:rPr>
              <a:t> (1983) gave procedure for (2)</a:t>
            </a:r>
          </a:p>
          <a:p>
            <a:pPr marL="457200" indent="-457200">
              <a:lnSpc>
                <a:spcPct val="120000"/>
              </a:lnSpc>
            </a:pPr>
            <a:r>
              <a:rPr lang="en-US" sz="2000" i="1" dirty="0" err="1">
                <a:latin typeface="Century Gothic" charset="0"/>
              </a:rPr>
              <a:t>Hommel</a:t>
            </a:r>
            <a:r>
              <a:rPr lang="en-US" sz="2000" i="1" dirty="0">
                <a:latin typeface="Century Gothic" charset="0"/>
              </a:rPr>
              <a:t> and Hoffman(1987) gave procedure for(1)</a:t>
            </a:r>
          </a:p>
          <a:p>
            <a:pPr marL="457200" indent="-457200">
              <a:lnSpc>
                <a:spcPct val="120000"/>
              </a:lnSpc>
              <a:buFontTx/>
              <a:buNone/>
            </a:pPr>
            <a:r>
              <a:rPr lang="en-US" sz="2000" i="1" dirty="0">
                <a:latin typeface="Century Gothic" charset="0"/>
              </a:rPr>
              <a:t>	but commented about lack of procedure for (3)</a:t>
            </a:r>
          </a:p>
        </p:txBody>
      </p:sp>
      <p:sp>
        <p:nvSpPr>
          <p:cNvPr id="4" name="Date Placeholder 3"/>
          <p:cNvSpPr>
            <a:spLocks noGrp="1"/>
          </p:cNvSpPr>
          <p:nvPr>
            <p:ph type="dt" sz="half" idx="10"/>
          </p:nvPr>
        </p:nvSpPr>
        <p:spPr/>
        <p:txBody>
          <a:bodyPr/>
          <a:lstStyle/>
          <a:p>
            <a:r>
              <a:rPr lang="en-US"/>
              <a:t>Y Benjamini</a:t>
            </a:r>
            <a:endParaRPr lang="en-US" sz="1400"/>
          </a:p>
        </p:txBody>
      </p:sp>
      <p:sp>
        <p:nvSpPr>
          <p:cNvPr id="5" name="Footer Placeholder 4"/>
          <p:cNvSpPr>
            <a:spLocks noGrp="1"/>
          </p:cNvSpPr>
          <p:nvPr>
            <p:ph type="ftr" sz="quarter" idx="11"/>
          </p:nvPr>
        </p:nvSpPr>
        <p:spPr/>
        <p:txBody>
          <a:bodyPr/>
          <a:lstStyle/>
          <a:p>
            <a:r>
              <a:rPr lang="en-US"/>
              <a:t>5: Discovering the FDR</a:t>
            </a:r>
            <a:endParaRPr lang="en-US" sz="1400"/>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81</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42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4275">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942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42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499"/>
                                          </p:stCondLst>
                                        </p:cTn>
                                        <p:tgtEl>
                                          <p:spTgt spid="694275">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499"/>
                                          </p:stCondLst>
                                        </p:cTn>
                                        <p:tgtEl>
                                          <p:spTgt spid="694275">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42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499"/>
                                          </p:stCondLst>
                                        </p:cTn>
                                        <p:tgtEl>
                                          <p:spTgt spid="694275">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499"/>
                                          </p:stCondLst>
                                        </p:cTn>
                                        <p:tgtEl>
                                          <p:spTgt spid="69427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4275" grpId="0" build="p" bldLvl="2" autoUpdateAnimBg="0"/>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3250" name="Rectangle 2"/>
          <p:cNvSpPr>
            <a:spLocks noGrp="1" noChangeArrowheads="1"/>
          </p:cNvSpPr>
          <p:nvPr>
            <p:ph type="title"/>
          </p:nvPr>
        </p:nvSpPr>
        <p:spPr/>
        <p:txBody>
          <a:bodyPr/>
          <a:lstStyle/>
          <a:p>
            <a:pPr eaLnBrk="1" fontAlgn="auto" hangingPunct="1">
              <a:spcAft>
                <a:spcPts val="0"/>
              </a:spcAft>
              <a:defRPr/>
            </a:pPr>
            <a:r>
              <a:rPr lang="en-US" i="1">
                <a:latin typeface="Century Gothic" charset="0"/>
                <a:ea typeface="+mj-ea"/>
                <a:cs typeface="+mj-cs"/>
              </a:rPr>
              <a:t>Historical Perspective (II)</a:t>
            </a:r>
            <a:endParaRPr lang="en-US">
              <a:ea typeface="+mj-ea"/>
              <a:cs typeface="+mj-cs"/>
            </a:endParaRPr>
          </a:p>
        </p:txBody>
      </p:sp>
      <p:sp>
        <p:nvSpPr>
          <p:cNvPr id="693251" name="Rectangle 3"/>
          <p:cNvSpPr>
            <a:spLocks noGrp="1" noChangeArrowheads="1"/>
          </p:cNvSpPr>
          <p:nvPr>
            <p:ph idx="1"/>
          </p:nvPr>
        </p:nvSpPr>
        <p:spPr>
          <a:xfrm>
            <a:off x="914400" y="1295400"/>
            <a:ext cx="7543800" cy="5181600"/>
          </a:xfrm>
        </p:spPr>
        <p:txBody>
          <a:bodyPr/>
          <a:lstStyle/>
          <a:p>
            <a:pPr marL="182880" indent="-182880" eaLnBrk="1" fontAlgn="auto" hangingPunct="1">
              <a:lnSpc>
                <a:spcPct val="120000"/>
              </a:lnSpc>
              <a:spcAft>
                <a:spcPts val="0"/>
              </a:spcAft>
              <a:buFont typeface="Arial" pitchFamily="34" charset="0"/>
              <a:buChar char="•"/>
              <a:defRPr/>
            </a:pPr>
            <a:r>
              <a:rPr lang="en-US" sz="2000" i="1" dirty="0">
                <a:latin typeface="Century Gothic" charset="0"/>
                <a:ea typeface="+mn-ea"/>
                <a:cs typeface="+mn-cs"/>
              </a:rPr>
              <a:t>Shaffer (1997) brought back forgotten references</a:t>
            </a:r>
          </a:p>
          <a:p>
            <a:pPr lvl="1" indent="-182880" eaLnBrk="1" fontAlgn="auto" hangingPunct="1">
              <a:lnSpc>
                <a:spcPct val="120000"/>
              </a:lnSpc>
              <a:spcAft>
                <a:spcPts val="0"/>
              </a:spcAft>
              <a:buFont typeface="Arial" pitchFamily="34" charset="0"/>
              <a:buChar char="•"/>
              <a:defRPr/>
            </a:pPr>
            <a:r>
              <a:rPr lang="en-US" sz="2000" i="1" dirty="0" err="1">
                <a:latin typeface="Century Gothic" charset="0"/>
                <a:ea typeface="+mn-ea"/>
              </a:rPr>
              <a:t>Eklund</a:t>
            </a:r>
            <a:r>
              <a:rPr lang="en-US" sz="2000" i="1" dirty="0">
                <a:latin typeface="Century Gothic" charset="0"/>
                <a:ea typeface="+mn-ea"/>
              </a:rPr>
              <a:t>  (unpublished work in Swedish)</a:t>
            </a:r>
          </a:p>
          <a:p>
            <a:pPr lvl="1" indent="-182880" eaLnBrk="1" fontAlgn="auto" hangingPunct="1">
              <a:lnSpc>
                <a:spcPct val="120000"/>
              </a:lnSpc>
              <a:spcAft>
                <a:spcPts val="0"/>
              </a:spcAft>
              <a:buFont typeface="Arial" pitchFamily="34" charset="0"/>
              <a:buChar char="•"/>
              <a:defRPr/>
            </a:pPr>
            <a:r>
              <a:rPr lang="en-US" sz="2000" i="1" dirty="0">
                <a:latin typeface="Century Gothic" charset="0"/>
                <a:ea typeface="+mn-ea"/>
              </a:rPr>
              <a:t>Seeger(1968) FWER controlled in weak sense, but not in the strong sense</a:t>
            </a:r>
          </a:p>
          <a:p>
            <a:pPr marL="182880" indent="-182880" eaLnBrk="1" fontAlgn="auto" hangingPunct="1">
              <a:lnSpc>
                <a:spcPct val="120000"/>
              </a:lnSpc>
              <a:spcAft>
                <a:spcPts val="0"/>
              </a:spcAft>
              <a:buFont typeface="Arial" pitchFamily="34" charset="0"/>
              <a:buChar char="•"/>
              <a:defRPr/>
            </a:pPr>
            <a:r>
              <a:rPr lang="en-US" sz="2000" i="1" dirty="0" err="1">
                <a:latin typeface="Century Gothic" charset="0"/>
                <a:ea typeface="+mn-ea"/>
                <a:cs typeface="+mn-cs"/>
              </a:rPr>
              <a:t>Simes</a:t>
            </a:r>
            <a:r>
              <a:rPr lang="en-US" sz="2000" i="1" dirty="0">
                <a:latin typeface="Century Gothic" charset="0"/>
                <a:ea typeface="+mn-ea"/>
                <a:cs typeface="+mn-cs"/>
              </a:rPr>
              <a:t> (1986) suggested to extend the same test of the single intersection hypothesis to multiple inferences</a:t>
            </a:r>
          </a:p>
          <a:p>
            <a:pPr marL="182880" indent="-182880" eaLnBrk="1" fontAlgn="auto" hangingPunct="1">
              <a:lnSpc>
                <a:spcPct val="120000"/>
              </a:lnSpc>
              <a:spcAft>
                <a:spcPts val="0"/>
              </a:spcAft>
              <a:buFont typeface="Arial" pitchFamily="34" charset="0"/>
              <a:buChar char="•"/>
              <a:defRPr/>
            </a:pPr>
            <a:r>
              <a:rPr lang="en-US" sz="2000" i="1" dirty="0">
                <a:latin typeface="Century Gothic" charset="0"/>
                <a:ea typeface="+mn-ea"/>
                <a:cs typeface="+mn-cs"/>
              </a:rPr>
              <a:t> </a:t>
            </a:r>
            <a:r>
              <a:rPr lang="en-US" sz="2000" i="1" dirty="0" err="1">
                <a:latin typeface="Century Gothic" charset="0"/>
                <a:ea typeface="+mn-ea"/>
                <a:cs typeface="+mn-cs"/>
              </a:rPr>
              <a:t>Hommel</a:t>
            </a:r>
            <a:r>
              <a:rPr lang="en-US" sz="2000" i="1" dirty="0">
                <a:latin typeface="Century Gothic" charset="0"/>
                <a:ea typeface="+mn-ea"/>
                <a:cs typeface="+mn-cs"/>
              </a:rPr>
              <a:t> (1988) </a:t>
            </a:r>
          </a:p>
          <a:p>
            <a:pPr marL="182880" indent="-182880" eaLnBrk="1" fontAlgn="auto" hangingPunct="1">
              <a:lnSpc>
                <a:spcPct val="120000"/>
              </a:lnSpc>
              <a:spcAft>
                <a:spcPts val="0"/>
              </a:spcAft>
              <a:buFont typeface="Arial" pitchFamily="34" charset="0"/>
              <a:buChar char="•"/>
              <a:defRPr/>
            </a:pPr>
            <a:r>
              <a:rPr lang="en-US" sz="2000" i="1" dirty="0">
                <a:latin typeface="Century Gothic" charset="0"/>
                <a:ea typeface="+mn-ea"/>
                <a:cs typeface="+mn-cs"/>
              </a:rPr>
              <a:t> Hochberg (1988) and </a:t>
            </a:r>
            <a:r>
              <a:rPr lang="en-US" sz="2000" i="1" dirty="0" err="1">
                <a:latin typeface="Century Gothic" charset="0"/>
                <a:ea typeface="+mn-ea"/>
                <a:cs typeface="+mn-cs"/>
              </a:rPr>
              <a:t>Hommel</a:t>
            </a:r>
            <a:r>
              <a:rPr lang="en-US" sz="2000" i="1" dirty="0">
                <a:latin typeface="Century Gothic" charset="0"/>
                <a:ea typeface="+mn-ea"/>
                <a:cs typeface="+mn-cs"/>
              </a:rPr>
              <a:t> (1988)</a:t>
            </a:r>
          </a:p>
          <a:p>
            <a:pPr marL="182880" indent="-182880" eaLnBrk="1" fontAlgn="auto" hangingPunct="1">
              <a:lnSpc>
                <a:spcPct val="120000"/>
              </a:lnSpc>
              <a:spcAft>
                <a:spcPts val="0"/>
              </a:spcAft>
              <a:buFontTx/>
              <a:buNone/>
              <a:defRPr/>
            </a:pPr>
            <a:r>
              <a:rPr lang="en-US" sz="2000" i="1" dirty="0">
                <a:latin typeface="Century Gothic" charset="0"/>
                <a:ea typeface="+mn-ea"/>
                <a:cs typeface="+mn-cs"/>
              </a:rPr>
              <a:t>		the series is constants are q/(m+1-i)</a:t>
            </a:r>
          </a:p>
          <a:p>
            <a:pPr marL="182880" indent="-182880" eaLnBrk="1" fontAlgn="auto" hangingPunct="1">
              <a:lnSpc>
                <a:spcPct val="120000"/>
              </a:lnSpc>
              <a:spcAft>
                <a:spcPts val="0"/>
              </a:spcAft>
              <a:buFont typeface="Arial" pitchFamily="34" charset="0"/>
              <a:buChar char="•"/>
              <a:defRPr/>
            </a:pPr>
            <a:r>
              <a:rPr lang="en-US" sz="2000" i="1" dirty="0" err="1">
                <a:latin typeface="Century Gothic" charset="0"/>
                <a:ea typeface="+mn-ea"/>
                <a:cs typeface="+mn-cs"/>
              </a:rPr>
              <a:t>Sen</a:t>
            </a:r>
            <a:r>
              <a:rPr lang="en-US" sz="2000" i="1" dirty="0">
                <a:latin typeface="Century Gothic" charset="0"/>
                <a:ea typeface="+mn-ea"/>
                <a:cs typeface="+mn-cs"/>
              </a:rPr>
              <a:t> (1998a) points out to the classical Ballot Theorem </a:t>
            </a:r>
          </a:p>
          <a:p>
            <a:pPr marL="182880" indent="-182880" eaLnBrk="1" fontAlgn="auto" hangingPunct="1">
              <a:lnSpc>
                <a:spcPct val="120000"/>
              </a:lnSpc>
              <a:spcAft>
                <a:spcPts val="0"/>
              </a:spcAft>
              <a:buFont typeface="Arial" pitchFamily="34" charset="0"/>
              <a:buChar char="•"/>
              <a:defRPr/>
            </a:pPr>
            <a:r>
              <a:rPr lang="en-US" sz="2000" i="1" dirty="0">
                <a:latin typeface="Century Gothic" charset="0"/>
                <a:ea typeface="+mn-ea"/>
                <a:cs typeface="+mn-cs"/>
              </a:rPr>
              <a:t>Names:  FDR procedure (SAS); </a:t>
            </a:r>
            <a:r>
              <a:rPr lang="en-US" sz="2000" i="1" dirty="0" err="1">
                <a:latin typeface="Century Gothic" charset="0"/>
                <a:ea typeface="+mn-ea"/>
                <a:cs typeface="+mn-cs"/>
              </a:rPr>
              <a:t>Benjamini</a:t>
            </a:r>
            <a:r>
              <a:rPr lang="en-US" sz="2000" i="1" dirty="0">
                <a:latin typeface="Century Gothic" charset="0"/>
                <a:ea typeface="+mn-ea"/>
                <a:cs typeface="+mn-cs"/>
              </a:rPr>
              <a:t>-Hochberg (BH); Linear Step-up</a:t>
            </a:r>
            <a:endParaRPr lang="en-US" sz="2000" dirty="0">
              <a:ea typeface="+mn-ea"/>
              <a:cs typeface="+mn-cs"/>
            </a:endParaRPr>
          </a:p>
        </p:txBody>
      </p:sp>
      <p:sp>
        <p:nvSpPr>
          <p:cNvPr id="79873" name="Date Placeholder 3"/>
          <p:cNvSpPr>
            <a:spLocks noGrp="1"/>
          </p:cNvSpPr>
          <p:nvPr>
            <p:ph type="dt" sz="half" idx="10"/>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Y Benjamini</a:t>
            </a:r>
            <a:endParaRPr lang="en-US" sz="1400">
              <a:solidFill>
                <a:srgbClr val="FFFFFF"/>
              </a:solidFill>
            </a:endParaRPr>
          </a:p>
        </p:txBody>
      </p:sp>
      <p:sp>
        <p:nvSpPr>
          <p:cNvPr id="79874" name="Footer Placeholder 4"/>
          <p:cNvSpPr>
            <a:spLocks noGrp="1"/>
          </p:cNvSpPr>
          <p:nvPr>
            <p:ph type="ftr" sz="quarter" idx="1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pPr>
            <a:r>
              <a:rPr lang="en-US" sz="1200">
                <a:solidFill>
                  <a:srgbClr val="FFFFFF"/>
                </a:solidFill>
              </a:rPr>
              <a:t>6-7: The linear step-up</a:t>
            </a:r>
            <a:endParaRPr lang="en-US" sz="1400">
              <a:solidFill>
                <a:srgbClr val="FFFFFF"/>
              </a:solidFill>
            </a:endParaRPr>
          </a:p>
        </p:txBody>
      </p:sp>
    </p:spTree>
    <p:extLst>
      <p:ext uri="{BB962C8B-B14F-4D97-AF65-F5344CB8AC3E}">
        <p14:creationId xmlns:p14="http://schemas.microsoft.com/office/powerpoint/2010/main" val="306580198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693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499"/>
                                          </p:stCondLst>
                                        </p:cTn>
                                        <p:tgtEl>
                                          <p:spTgt spid="693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499"/>
                                          </p:stCondLst>
                                        </p:cTn>
                                        <p:tgtEl>
                                          <p:spTgt spid="693251">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93251">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93251">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693251">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693251">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499"/>
                                          </p:stCondLst>
                                        </p:cTn>
                                        <p:tgtEl>
                                          <p:spTgt spid="693251">
                                            <p:txEl>
                                              <p:pRg st="7" end="7"/>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499"/>
                                          </p:stCondLst>
                                        </p:cTn>
                                        <p:tgtEl>
                                          <p:spTgt spid="69325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3251" grpId="0" build="p"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6130" name="Rectangle 2"/>
          <p:cNvSpPr>
            <a:spLocks noGrp="1" noChangeArrowheads="1"/>
          </p:cNvSpPr>
          <p:nvPr>
            <p:ph type="title"/>
          </p:nvPr>
        </p:nvSpPr>
        <p:spPr/>
        <p:txBody>
          <a:bodyPr/>
          <a:lstStyle/>
          <a:p>
            <a:r>
              <a:rPr lang="en-US" dirty="0"/>
              <a:t>The background 2: </a:t>
            </a:r>
            <a:r>
              <a:rPr lang="en-US" dirty="0" err="1"/>
              <a:t>Soriç</a:t>
            </a:r>
            <a:r>
              <a:rPr lang="ja-JP" altLang="en-US" dirty="0">
                <a:latin typeface="Arial"/>
              </a:rPr>
              <a:t>’</a:t>
            </a:r>
            <a:r>
              <a:rPr lang="en-US" dirty="0"/>
              <a:t>s paper JASA ‘89 </a:t>
            </a:r>
          </a:p>
        </p:txBody>
      </p:sp>
      <p:sp>
        <p:nvSpPr>
          <p:cNvPr id="1456131" name="Rectangle 3"/>
          <p:cNvSpPr>
            <a:spLocks noGrp="1" noChangeArrowheads="1"/>
          </p:cNvSpPr>
          <p:nvPr>
            <p:ph idx="1"/>
          </p:nvPr>
        </p:nvSpPr>
        <p:spPr>
          <a:xfrm>
            <a:off x="914400" y="1295400"/>
            <a:ext cx="7543800" cy="5410200"/>
          </a:xfrm>
        </p:spPr>
        <p:txBody>
          <a:bodyPr/>
          <a:lstStyle/>
          <a:p>
            <a:pPr>
              <a:lnSpc>
                <a:spcPct val="120000"/>
              </a:lnSpc>
              <a:buFontTx/>
              <a:buNone/>
            </a:pPr>
            <a:r>
              <a:rPr lang="en-US" dirty="0" err="1"/>
              <a:t>Soriç</a:t>
            </a:r>
            <a:r>
              <a:rPr lang="en-US" dirty="0"/>
              <a:t> argued forcefully against the usual way of 0.05 testing if many hypotheses are tested</a:t>
            </a:r>
          </a:p>
          <a:p>
            <a:pPr>
              <a:lnSpc>
                <a:spcPct val="120000"/>
              </a:lnSpc>
              <a:buFontTx/>
              <a:buNone/>
            </a:pPr>
            <a:r>
              <a:rPr lang="en-US" dirty="0" err="1"/>
              <a:t>Soriç</a:t>
            </a:r>
            <a:r>
              <a:rPr lang="en-US" dirty="0"/>
              <a:t> identified that the problem faced is that of</a:t>
            </a:r>
          </a:p>
          <a:p>
            <a:pPr>
              <a:lnSpc>
                <a:spcPct val="120000"/>
              </a:lnSpc>
              <a:buFontTx/>
              <a:buNone/>
            </a:pPr>
            <a:r>
              <a:rPr lang="en-US" dirty="0">
                <a:solidFill>
                  <a:schemeClr val="tx2"/>
                </a:solidFill>
              </a:rPr>
              <a:t>                    </a:t>
            </a:r>
            <a:r>
              <a:rPr lang="en-US" dirty="0">
                <a:ln>
                  <a:noFill/>
                </a:ln>
                <a:solidFill>
                  <a:schemeClr val="accent6"/>
                </a:solidFill>
              </a:rPr>
              <a:t> Multiple Comparisons</a:t>
            </a:r>
          </a:p>
          <a:p>
            <a:pPr>
              <a:lnSpc>
                <a:spcPct val="120000"/>
              </a:lnSpc>
              <a:buFontTx/>
              <a:buNone/>
            </a:pPr>
            <a:r>
              <a:rPr lang="en-US" dirty="0"/>
              <a:t>He warned that </a:t>
            </a:r>
            <a:r>
              <a:rPr lang="ja-JP" altLang="en-US" dirty="0">
                <a:latin typeface="Arial"/>
              </a:rPr>
              <a:t>“</a:t>
            </a:r>
            <a:r>
              <a:rPr lang="en-US" dirty="0"/>
              <a:t>The proportion of false discoveries may be high</a:t>
            </a:r>
            <a:r>
              <a:rPr lang="ja-JP" altLang="en-US" dirty="0">
                <a:latin typeface="Arial"/>
              </a:rPr>
              <a:t>”</a:t>
            </a:r>
            <a:endParaRPr lang="en-US" dirty="0"/>
          </a:p>
          <a:p>
            <a:pPr>
              <a:lnSpc>
                <a:spcPct val="120000"/>
              </a:lnSpc>
              <a:buFontTx/>
              <a:buNone/>
            </a:pPr>
            <a:r>
              <a:rPr lang="en-US" dirty="0"/>
              <a:t>                Using E(V)/R ≤ 0.05*m/R</a:t>
            </a:r>
          </a:p>
          <a:p>
            <a:pPr>
              <a:lnSpc>
                <a:spcPct val="120000"/>
              </a:lnSpc>
              <a:buFontTx/>
              <a:buNone/>
            </a:pPr>
            <a:r>
              <a:rPr lang="en-US" dirty="0"/>
              <a:t>His conclusion was: 	</a:t>
            </a:r>
          </a:p>
          <a:p>
            <a:pPr>
              <a:lnSpc>
                <a:spcPct val="120000"/>
              </a:lnSpc>
              <a:buFontTx/>
              <a:buNone/>
            </a:pPr>
            <a:r>
              <a:rPr lang="ja-JP" altLang="en-US" dirty="0">
                <a:ln>
                  <a:solidFill>
                    <a:srgbClr val="C00000"/>
                  </a:solidFill>
                </a:ln>
                <a:solidFill>
                  <a:srgbClr val="C00000"/>
                </a:solidFill>
                <a:latin typeface="Arial"/>
              </a:rPr>
              <a:t>“</a:t>
            </a:r>
            <a:r>
              <a:rPr lang="en-US" dirty="0">
                <a:ln>
                  <a:solidFill>
                    <a:srgbClr val="C00000"/>
                  </a:solidFill>
                </a:ln>
                <a:solidFill>
                  <a:srgbClr val="C00000"/>
                </a:solidFill>
              </a:rPr>
              <a:t>There is danger that a large part of science is false</a:t>
            </a:r>
            <a:r>
              <a:rPr lang="ja-JP" altLang="en-US" dirty="0">
                <a:ln>
                  <a:solidFill>
                    <a:srgbClr val="C00000"/>
                  </a:solidFill>
                </a:ln>
                <a:solidFill>
                  <a:srgbClr val="C00000"/>
                </a:solidFill>
                <a:latin typeface="Arial"/>
              </a:rPr>
              <a:t>”</a:t>
            </a:r>
            <a:endParaRPr lang="en-US" dirty="0">
              <a:ln>
                <a:solidFill>
                  <a:srgbClr val="C00000"/>
                </a:solidFill>
              </a:ln>
              <a:solidFill>
                <a:srgbClr val="C00000"/>
              </a:solidFill>
            </a:endParaRPr>
          </a:p>
        </p:txBody>
      </p:sp>
      <p:sp>
        <p:nvSpPr>
          <p:cNvPr id="4" name="Date Placeholder 3"/>
          <p:cNvSpPr>
            <a:spLocks noGrp="1"/>
          </p:cNvSpPr>
          <p:nvPr>
            <p:ph type="dt" sz="half" idx="10"/>
          </p:nvPr>
        </p:nvSpPr>
        <p:spPr/>
        <p:txBody>
          <a:bodyPr/>
          <a:lstStyle/>
          <a:p>
            <a:r>
              <a:rPr lang="en-US"/>
              <a:t>Y Benjamini</a:t>
            </a:r>
            <a:endParaRPr lang="en-US" sz="1400"/>
          </a:p>
        </p:txBody>
      </p:sp>
      <p:sp>
        <p:nvSpPr>
          <p:cNvPr id="5" name="Footer Placeholder 4"/>
          <p:cNvSpPr>
            <a:spLocks noGrp="1"/>
          </p:cNvSpPr>
          <p:nvPr>
            <p:ph type="ftr" sz="quarter" idx="11"/>
          </p:nvPr>
        </p:nvSpPr>
        <p:spPr/>
        <p:txBody>
          <a:bodyPr/>
          <a:lstStyle/>
          <a:p>
            <a:r>
              <a:rPr lang="en-US"/>
              <a:t>5: Discovering the FDR</a:t>
            </a:r>
          </a:p>
        </p:txBody>
      </p:sp>
      <p:sp>
        <p:nvSpPr>
          <p:cNvPr id="2" name="Slide Number Placeholder 1"/>
          <p:cNvSpPr>
            <a:spLocks noGrp="1"/>
          </p:cNvSpPr>
          <p:nvPr>
            <p:ph type="sldNum" sz="quarter" idx="12"/>
          </p:nvPr>
        </p:nvSpPr>
        <p:spPr>
          <a:xfrm>
            <a:off x="8077200" y="19050"/>
            <a:ext cx="1066800" cy="328613"/>
          </a:xfrm>
          <a:prstGeom prst="rect">
            <a:avLst/>
          </a:prstGeom>
        </p:spPr>
        <p:txBody>
          <a:bodyPr/>
          <a:lstStyle/>
          <a:p>
            <a:fld id="{8D42553A-74F0-3649-A174-253660D15F7B}" type="slidenum">
              <a:rPr lang="en-US" smtClean="0"/>
              <a:t>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6131">
                                            <p:txEl>
                                              <p:pRg st="3" end="3"/>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5613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56131">
                                            <p:txEl>
                                              <p:pRg st="5" end="5"/>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561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131" grpId="0" build="p"/>
    </p:bld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SITalk1">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29965</TotalTime>
  <Words>3706</Words>
  <Application>Microsoft Office PowerPoint</Application>
  <PresentationFormat>Affichage à l'écran (4:3)</PresentationFormat>
  <Paragraphs>1015</Paragraphs>
  <Slides>82</Slides>
  <Notes>40</Notes>
  <HiddenSlides>13</HiddenSlides>
  <MMClips>0</MMClips>
  <ScaleCrop>false</ScaleCrop>
  <HeadingPairs>
    <vt:vector size="8" baseType="variant">
      <vt:variant>
        <vt:lpstr>Polices utilisées</vt:lpstr>
      </vt:variant>
      <vt:variant>
        <vt:i4>12</vt:i4>
      </vt:variant>
      <vt:variant>
        <vt:lpstr>Thème</vt:lpstr>
      </vt:variant>
      <vt:variant>
        <vt:i4>2</vt:i4>
      </vt:variant>
      <vt:variant>
        <vt:lpstr>Serveurs OLE incorporés</vt:lpstr>
      </vt:variant>
      <vt:variant>
        <vt:i4>3</vt:i4>
      </vt:variant>
      <vt:variant>
        <vt:lpstr>Titres des diapositives</vt:lpstr>
      </vt:variant>
      <vt:variant>
        <vt:i4>82</vt:i4>
      </vt:variant>
    </vt:vector>
  </HeadingPairs>
  <TitlesOfParts>
    <vt:vector size="99" baseType="lpstr">
      <vt:lpstr>ＭＳ Ｐゴシック</vt:lpstr>
      <vt:lpstr>Apple Chancery</vt:lpstr>
      <vt:lpstr>Arial</vt:lpstr>
      <vt:lpstr>Calibri</vt:lpstr>
      <vt:lpstr>Cambria Math</vt:lpstr>
      <vt:lpstr>Century Gothic</vt:lpstr>
      <vt:lpstr>Helvetica</vt:lpstr>
      <vt:lpstr>msgothic</vt:lpstr>
      <vt:lpstr>Symbol</vt:lpstr>
      <vt:lpstr>Times</vt:lpstr>
      <vt:lpstr>Times New Roman (Hebrew)</vt:lpstr>
      <vt:lpstr>Wingdings</vt:lpstr>
      <vt:lpstr>Office Theme</vt:lpstr>
      <vt:lpstr>SSITalk1</vt:lpstr>
      <vt:lpstr>Equation</vt:lpstr>
      <vt:lpstr>Worksheet</vt:lpstr>
      <vt:lpstr>Chart</vt:lpstr>
      <vt:lpstr>Selective Inference</vt:lpstr>
      <vt:lpstr>Outline</vt:lpstr>
      <vt:lpstr> The False Discovery Rate  (FDR) criterion</vt:lpstr>
      <vt:lpstr>Does it make sense?</vt:lpstr>
      <vt:lpstr>FDR controlling procedures – the BH</vt:lpstr>
      <vt:lpstr>Présentation PowerPoint</vt:lpstr>
      <vt:lpstr>The graphical way to look at it</vt:lpstr>
      <vt:lpstr>The background 1: Schweder &amp; Spjotvoll (‘82) </vt:lpstr>
      <vt:lpstr>The background 2: Soriç’s paper JASA ‘89 </vt:lpstr>
      <vt:lpstr>Incidently, 16 years later </vt:lpstr>
      <vt:lpstr>The publication saga</vt:lpstr>
      <vt:lpstr>Présentation PowerPoint</vt:lpstr>
      <vt:lpstr>From Gelman’s talk</vt:lpstr>
      <vt:lpstr>Présentation PowerPoint</vt:lpstr>
      <vt:lpstr> </vt:lpstr>
      <vt:lpstr>Later reflections on goals</vt:lpstr>
      <vt:lpstr>The Difference</vt:lpstr>
      <vt:lpstr> FDR control of the Linear StepUp Procedure (BH)</vt:lpstr>
      <vt:lpstr>Proofs</vt:lpstr>
      <vt:lpstr>The work-horse proof of FDR in/equality</vt:lpstr>
      <vt:lpstr>Présentation PowerPoint</vt:lpstr>
      <vt:lpstr>Présentation PowerPoint</vt:lpstr>
      <vt:lpstr>Présentation PowerPoint</vt:lpstr>
      <vt:lpstr>Présentation PowerPoint</vt:lpstr>
      <vt:lpstr>Présentation PowerPoint</vt:lpstr>
      <vt:lpstr>Proof of basic FDR equality</vt:lpstr>
      <vt:lpstr>Positive dependency</vt:lpstr>
      <vt:lpstr>Positive dependency</vt:lpstr>
      <vt:lpstr>Proof of basic FDR  inequality</vt:lpstr>
      <vt:lpstr>Proof of basic FDR  inequality</vt:lpstr>
      <vt:lpstr>Présentation PowerPoint</vt:lpstr>
      <vt:lpstr>Présentation PowerPoint</vt:lpstr>
      <vt:lpstr>Présentation PowerPoint</vt:lpstr>
      <vt:lpstr>Présentation PowerPoint</vt:lpstr>
      <vt:lpstr>Présentation PowerPoint</vt:lpstr>
      <vt:lpstr>Présentation PowerPoint</vt:lpstr>
      <vt:lpstr>Proof of basic FDR  inequality (cont’d)</vt:lpstr>
      <vt:lpstr>Some common situations</vt:lpstr>
      <vt:lpstr>Présentation PowerPoint</vt:lpstr>
      <vt:lpstr>Présentation PowerPoint</vt:lpstr>
      <vt:lpstr>The most general (and irrelevant) case (2)    </vt:lpstr>
      <vt:lpstr>Do we loose from not attending to dependency</vt:lpstr>
      <vt:lpstr>Block dependence</vt:lpstr>
      <vt:lpstr>Open problem for two-sided tests</vt:lpstr>
      <vt:lpstr>Open problem for two-sided tests</vt:lpstr>
      <vt:lpstr>FDR or FWER control in GWAS? Why 5*10-6?</vt:lpstr>
      <vt:lpstr>Présentation PowerPoint</vt:lpstr>
      <vt:lpstr>Présentation PowerPoint</vt:lpstr>
      <vt:lpstr>Présentation PowerPoint</vt:lpstr>
      <vt:lpstr>The use of weights</vt:lpstr>
      <vt:lpstr> (4)  Adaptive procedures that control FDR</vt:lpstr>
      <vt:lpstr>Option 1:Two stage linear step-up procedure</vt:lpstr>
      <vt:lpstr>Présentation PowerPoint</vt:lpstr>
      <vt:lpstr>Option 2: </vt:lpstr>
      <vt:lpstr>Présentation PowerPoint</vt:lpstr>
      <vt:lpstr>Some comparisons: </vt:lpstr>
      <vt:lpstr>Under dependency</vt:lpstr>
      <vt:lpstr>Why does dependency matter?</vt:lpstr>
      <vt:lpstr>Some surprising results</vt:lpstr>
      <vt:lpstr>Présentation PowerPoint</vt:lpstr>
      <vt:lpstr>One concern - different directions</vt:lpstr>
      <vt:lpstr>The False Coverage-statement Rate (FCR)</vt:lpstr>
      <vt:lpstr>Selection expressed by FCR             Bonferroni-selected    Bonferroni-adjusted intervals</vt:lpstr>
      <vt:lpstr>Présentation PowerPoint</vt:lpstr>
      <vt:lpstr>FCR adjusted selective CIs </vt:lpstr>
      <vt:lpstr>General: FCR adjusted selective CIs </vt:lpstr>
      <vt:lpstr>Some properties</vt:lpstr>
      <vt:lpstr>How well do we do?</vt:lpstr>
      <vt:lpstr>FCR controlling selective CIs </vt:lpstr>
      <vt:lpstr>Présentation PowerPoint</vt:lpstr>
      <vt:lpstr>Selection by a Table</vt:lpstr>
      <vt:lpstr>Main Table</vt:lpstr>
      <vt:lpstr>Odds ratio point and CI estimates for confirmed T2D susceptibility variants </vt:lpstr>
      <vt:lpstr>Odds ratio point and CI estimates for confirmed T2D susceptibility variants </vt:lpstr>
      <vt:lpstr>20 parameters to be estimated with 90% CIs </vt:lpstr>
      <vt:lpstr>(a) yi~ N(qi,s);   s = 1 ; qi ~N(0, t);   t = 0.5 ;   N = 1e+06  * </vt:lpstr>
      <vt:lpstr>(a) y~ N(q,s);   s = 1 ;   q~N(0, t);   t = 0.5 ;   N = 1e+06  *  (b) w.p. 0.001   qi~qi+N(0,3)</vt:lpstr>
      <vt:lpstr>The False Coverage-statement Rate (FCR)</vt:lpstr>
      <vt:lpstr>Summing up</vt:lpstr>
      <vt:lpstr>FDR a thing of the past? </vt:lpstr>
      <vt:lpstr>Historical Perspective (I)</vt:lpstr>
      <vt:lpstr>Historical Perspective (II)</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Yoav</dc:creator>
  <cp:lastModifiedBy>GILLARDIN MASCI Caroline</cp:lastModifiedBy>
  <cp:revision>189</cp:revision>
  <cp:lastPrinted>2015-08-25T21:30:47Z</cp:lastPrinted>
  <dcterms:created xsi:type="dcterms:W3CDTF">2011-08-24T11:29:41Z</dcterms:created>
  <dcterms:modified xsi:type="dcterms:W3CDTF">2018-09-01T12:21:48Z</dcterms:modified>
</cp:coreProperties>
</file>